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9"/>
  </p:notesMasterIdLst>
  <p:sldIdLst>
    <p:sldId id="256" r:id="rId2"/>
    <p:sldId id="257" r:id="rId3"/>
    <p:sldId id="258" r:id="rId4"/>
    <p:sldId id="259" r:id="rId5"/>
    <p:sldId id="260" r:id="rId6"/>
    <p:sldId id="261" r:id="rId7"/>
    <p:sldId id="262" r:id="rId8"/>
    <p:sldId id="263" r:id="rId9"/>
    <p:sldId id="264" r:id="rId10"/>
    <p:sldId id="265" r:id="rId11"/>
    <p:sldId id="305" r:id="rId12"/>
    <p:sldId id="266" r:id="rId13"/>
    <p:sldId id="267" r:id="rId14"/>
    <p:sldId id="268" r:id="rId15"/>
    <p:sldId id="269" r:id="rId16"/>
    <p:sldId id="270" r:id="rId17"/>
    <p:sldId id="271" r:id="rId18"/>
    <p:sldId id="272" r:id="rId19"/>
    <p:sldId id="273" r:id="rId20"/>
    <p:sldId id="306"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307" r:id="rId41"/>
    <p:sldId id="308" r:id="rId42"/>
    <p:sldId id="293" r:id="rId43"/>
    <p:sldId id="294" r:id="rId44"/>
    <p:sldId id="295" r:id="rId45"/>
    <p:sldId id="296" r:id="rId46"/>
    <p:sldId id="297" r:id="rId47"/>
    <p:sldId id="298" r:id="rId48"/>
    <p:sldId id="309" r:id="rId49"/>
    <p:sldId id="299" r:id="rId50"/>
    <p:sldId id="300" r:id="rId51"/>
    <p:sldId id="301" r:id="rId52"/>
    <p:sldId id="302" r:id="rId53"/>
    <p:sldId id="303" r:id="rId54"/>
    <p:sldId id="304" r:id="rId55"/>
    <p:sldId id="310" r:id="rId56"/>
    <p:sldId id="311" r:id="rId57"/>
    <p:sldId id="312" r:id="rId58"/>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8" d="100"/>
          <a:sy n="108" d="100"/>
        </p:scale>
        <p:origin x="1704" y="10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Larche" userId="58ea3cfbf7f6997c" providerId="LiveId" clId="{E18819C5-667E-4BB1-98EB-439D06ABF625}"/>
    <pc:docChg chg="undo custSel addSld modSld sldOrd">
      <pc:chgData name="Michael Larche" userId="58ea3cfbf7f6997c" providerId="LiveId" clId="{E18819C5-667E-4BB1-98EB-439D06ABF625}" dt="2021-02-10T01:37:18.008" v="1842" actId="20577"/>
      <pc:docMkLst>
        <pc:docMk/>
      </pc:docMkLst>
      <pc:sldChg chg="delSp">
        <pc:chgData name="Michael Larche" userId="58ea3cfbf7f6997c" providerId="LiveId" clId="{E18819C5-667E-4BB1-98EB-439D06ABF625}" dt="2021-02-10T01:33:19.664" v="1816"/>
        <pc:sldMkLst>
          <pc:docMk/>
          <pc:sldMk cId="0" sldId="256"/>
        </pc:sldMkLst>
        <pc:spChg chg="del">
          <ac:chgData name="Michael Larche" userId="58ea3cfbf7f6997c" providerId="LiveId" clId="{E18819C5-667E-4BB1-98EB-439D06ABF625}" dt="2021-02-10T01:33:19.664" v="1816"/>
          <ac:spMkLst>
            <pc:docMk/>
            <pc:sldMk cId="0" sldId="256"/>
            <ac:spMk id="4" creationId="{BC98DBBA-CD3A-4CC8-84D7-150693195C04}"/>
          </ac:spMkLst>
        </pc:spChg>
      </pc:sldChg>
      <pc:sldChg chg="addSp delSp">
        <pc:chgData name="Michael Larche" userId="58ea3cfbf7f6997c" providerId="LiveId" clId="{E18819C5-667E-4BB1-98EB-439D06ABF625}" dt="2021-02-10T01:33:19.664" v="1816"/>
        <pc:sldMkLst>
          <pc:docMk/>
          <pc:sldMk cId="0" sldId="257"/>
        </pc:sldMkLst>
        <pc:spChg chg="add">
          <ac:chgData name="Michael Larche" userId="58ea3cfbf7f6997c" providerId="LiveId" clId="{E18819C5-667E-4BB1-98EB-439D06ABF625}" dt="2021-02-10T01:33:19.664" v="1816"/>
          <ac:spMkLst>
            <pc:docMk/>
            <pc:sldMk cId="0" sldId="257"/>
            <ac:spMk id="4" creationId="{00000000-0000-0000-0000-000000000000}"/>
          </ac:spMkLst>
        </pc:spChg>
        <pc:spChg chg="del">
          <ac:chgData name="Michael Larche" userId="58ea3cfbf7f6997c" providerId="LiveId" clId="{E18819C5-667E-4BB1-98EB-439D06ABF625}" dt="2021-02-10T01:33:19.664" v="1816"/>
          <ac:spMkLst>
            <pc:docMk/>
            <pc:sldMk cId="0" sldId="257"/>
            <ac:spMk id="6" creationId="{9D04AA0C-A84B-429E-85A7-95F968D89CFC}"/>
          </ac:spMkLst>
        </pc:spChg>
      </pc:sldChg>
      <pc:sldChg chg="addSp delSp">
        <pc:chgData name="Michael Larche" userId="58ea3cfbf7f6997c" providerId="LiveId" clId="{E18819C5-667E-4BB1-98EB-439D06ABF625}" dt="2021-02-10T01:33:19.664" v="1816"/>
        <pc:sldMkLst>
          <pc:docMk/>
          <pc:sldMk cId="0" sldId="258"/>
        </pc:sldMkLst>
        <pc:spChg chg="add">
          <ac:chgData name="Michael Larche" userId="58ea3cfbf7f6997c" providerId="LiveId" clId="{E18819C5-667E-4BB1-98EB-439D06ABF625}" dt="2021-02-10T01:33:19.664" v="1816"/>
          <ac:spMkLst>
            <pc:docMk/>
            <pc:sldMk cId="0" sldId="258"/>
            <ac:spMk id="4" creationId="{00000000-0000-0000-0000-000000000000}"/>
          </ac:spMkLst>
        </pc:spChg>
        <pc:spChg chg="del">
          <ac:chgData name="Michael Larche" userId="58ea3cfbf7f6997c" providerId="LiveId" clId="{E18819C5-667E-4BB1-98EB-439D06ABF625}" dt="2021-02-10T01:33:19.664" v="1816"/>
          <ac:spMkLst>
            <pc:docMk/>
            <pc:sldMk cId="0" sldId="258"/>
            <ac:spMk id="6" creationId="{D720719D-DAD1-483F-9A5D-F49A6569C2E9}"/>
          </ac:spMkLst>
        </pc:spChg>
      </pc:sldChg>
      <pc:sldChg chg="addSp delSp">
        <pc:chgData name="Michael Larche" userId="58ea3cfbf7f6997c" providerId="LiveId" clId="{E18819C5-667E-4BB1-98EB-439D06ABF625}" dt="2021-02-10T01:33:19.664" v="1816"/>
        <pc:sldMkLst>
          <pc:docMk/>
          <pc:sldMk cId="0" sldId="259"/>
        </pc:sldMkLst>
        <pc:spChg chg="add">
          <ac:chgData name="Michael Larche" userId="58ea3cfbf7f6997c" providerId="LiveId" clId="{E18819C5-667E-4BB1-98EB-439D06ABF625}" dt="2021-02-10T01:33:19.664" v="1816"/>
          <ac:spMkLst>
            <pc:docMk/>
            <pc:sldMk cId="0" sldId="259"/>
            <ac:spMk id="4" creationId="{00000000-0000-0000-0000-000000000000}"/>
          </ac:spMkLst>
        </pc:spChg>
        <pc:spChg chg="del">
          <ac:chgData name="Michael Larche" userId="58ea3cfbf7f6997c" providerId="LiveId" clId="{E18819C5-667E-4BB1-98EB-439D06ABF625}" dt="2021-02-10T01:33:19.664" v="1816"/>
          <ac:spMkLst>
            <pc:docMk/>
            <pc:sldMk cId="0" sldId="259"/>
            <ac:spMk id="6" creationId="{31173647-9999-4F62-800C-D3B6BDAB16B1}"/>
          </ac:spMkLst>
        </pc:spChg>
      </pc:sldChg>
      <pc:sldChg chg="addSp delSp">
        <pc:chgData name="Michael Larche" userId="58ea3cfbf7f6997c" providerId="LiveId" clId="{E18819C5-667E-4BB1-98EB-439D06ABF625}" dt="2021-02-10T01:33:19.664" v="1816"/>
        <pc:sldMkLst>
          <pc:docMk/>
          <pc:sldMk cId="0" sldId="260"/>
        </pc:sldMkLst>
        <pc:spChg chg="add">
          <ac:chgData name="Michael Larche" userId="58ea3cfbf7f6997c" providerId="LiveId" clId="{E18819C5-667E-4BB1-98EB-439D06ABF625}" dt="2021-02-10T01:33:19.664" v="1816"/>
          <ac:spMkLst>
            <pc:docMk/>
            <pc:sldMk cId="0" sldId="260"/>
            <ac:spMk id="5" creationId="{00000000-0000-0000-0000-000000000000}"/>
          </ac:spMkLst>
        </pc:spChg>
        <pc:spChg chg="del">
          <ac:chgData name="Michael Larche" userId="58ea3cfbf7f6997c" providerId="LiveId" clId="{E18819C5-667E-4BB1-98EB-439D06ABF625}" dt="2021-02-10T01:33:19.664" v="1816"/>
          <ac:spMkLst>
            <pc:docMk/>
            <pc:sldMk cId="0" sldId="260"/>
            <ac:spMk id="7" creationId="{66649A9D-C221-4B3B-B84D-12A1E865213E}"/>
          </ac:spMkLst>
        </pc:spChg>
      </pc:sldChg>
      <pc:sldChg chg="addSp delSp">
        <pc:chgData name="Michael Larche" userId="58ea3cfbf7f6997c" providerId="LiveId" clId="{E18819C5-667E-4BB1-98EB-439D06ABF625}" dt="2021-02-10T01:33:19.664" v="1816"/>
        <pc:sldMkLst>
          <pc:docMk/>
          <pc:sldMk cId="0" sldId="261"/>
        </pc:sldMkLst>
        <pc:spChg chg="add">
          <ac:chgData name="Michael Larche" userId="58ea3cfbf7f6997c" providerId="LiveId" clId="{E18819C5-667E-4BB1-98EB-439D06ABF625}" dt="2021-02-10T01:33:19.664" v="1816"/>
          <ac:spMkLst>
            <pc:docMk/>
            <pc:sldMk cId="0" sldId="261"/>
            <ac:spMk id="16" creationId="{00000000-0000-0000-0000-000000000000}"/>
          </ac:spMkLst>
        </pc:spChg>
        <pc:spChg chg="del">
          <ac:chgData name="Michael Larche" userId="58ea3cfbf7f6997c" providerId="LiveId" clId="{E18819C5-667E-4BB1-98EB-439D06ABF625}" dt="2021-02-10T01:33:19.664" v="1816"/>
          <ac:spMkLst>
            <pc:docMk/>
            <pc:sldMk cId="0" sldId="261"/>
            <ac:spMk id="18" creationId="{AFAA44B6-FE13-4059-BC2B-B0164530B9A1}"/>
          </ac:spMkLst>
        </pc:spChg>
      </pc:sldChg>
      <pc:sldChg chg="addSp delSp">
        <pc:chgData name="Michael Larche" userId="58ea3cfbf7f6997c" providerId="LiveId" clId="{E18819C5-667E-4BB1-98EB-439D06ABF625}" dt="2021-02-10T01:33:19.664" v="1816"/>
        <pc:sldMkLst>
          <pc:docMk/>
          <pc:sldMk cId="0" sldId="262"/>
        </pc:sldMkLst>
        <pc:spChg chg="add">
          <ac:chgData name="Michael Larche" userId="58ea3cfbf7f6997c" providerId="LiveId" clId="{E18819C5-667E-4BB1-98EB-439D06ABF625}" dt="2021-02-10T01:33:19.664" v="1816"/>
          <ac:spMkLst>
            <pc:docMk/>
            <pc:sldMk cId="0" sldId="262"/>
            <ac:spMk id="8" creationId="{00000000-0000-0000-0000-000000000000}"/>
          </ac:spMkLst>
        </pc:spChg>
        <pc:spChg chg="del">
          <ac:chgData name="Michael Larche" userId="58ea3cfbf7f6997c" providerId="LiveId" clId="{E18819C5-667E-4BB1-98EB-439D06ABF625}" dt="2021-02-10T01:33:19.664" v="1816"/>
          <ac:spMkLst>
            <pc:docMk/>
            <pc:sldMk cId="0" sldId="262"/>
            <ac:spMk id="10" creationId="{BA7606AD-FDAD-42C1-BCBA-6FAFE858DB44}"/>
          </ac:spMkLst>
        </pc:spChg>
      </pc:sldChg>
      <pc:sldChg chg="addSp delSp">
        <pc:chgData name="Michael Larche" userId="58ea3cfbf7f6997c" providerId="LiveId" clId="{E18819C5-667E-4BB1-98EB-439D06ABF625}" dt="2021-02-10T01:33:19.664" v="1816"/>
        <pc:sldMkLst>
          <pc:docMk/>
          <pc:sldMk cId="0" sldId="263"/>
        </pc:sldMkLst>
        <pc:spChg chg="add">
          <ac:chgData name="Michael Larche" userId="58ea3cfbf7f6997c" providerId="LiveId" clId="{E18819C5-667E-4BB1-98EB-439D06ABF625}" dt="2021-02-10T01:33:19.664" v="1816"/>
          <ac:spMkLst>
            <pc:docMk/>
            <pc:sldMk cId="0" sldId="263"/>
            <ac:spMk id="24" creationId="{00000000-0000-0000-0000-000000000000}"/>
          </ac:spMkLst>
        </pc:spChg>
        <pc:spChg chg="del">
          <ac:chgData name="Michael Larche" userId="58ea3cfbf7f6997c" providerId="LiveId" clId="{E18819C5-667E-4BB1-98EB-439D06ABF625}" dt="2021-02-10T01:33:19.664" v="1816"/>
          <ac:spMkLst>
            <pc:docMk/>
            <pc:sldMk cId="0" sldId="263"/>
            <ac:spMk id="26" creationId="{214CD7D6-8B9B-440E-807A-58E4E02DF676}"/>
          </ac:spMkLst>
        </pc:spChg>
      </pc:sldChg>
      <pc:sldChg chg="addSp delSp">
        <pc:chgData name="Michael Larche" userId="58ea3cfbf7f6997c" providerId="LiveId" clId="{E18819C5-667E-4BB1-98EB-439D06ABF625}" dt="2021-02-10T01:33:19.664" v="1816"/>
        <pc:sldMkLst>
          <pc:docMk/>
          <pc:sldMk cId="0" sldId="264"/>
        </pc:sldMkLst>
        <pc:spChg chg="add">
          <ac:chgData name="Michael Larche" userId="58ea3cfbf7f6997c" providerId="LiveId" clId="{E18819C5-667E-4BB1-98EB-439D06ABF625}" dt="2021-02-10T01:33:19.664" v="1816"/>
          <ac:spMkLst>
            <pc:docMk/>
            <pc:sldMk cId="0" sldId="264"/>
            <ac:spMk id="4" creationId="{00000000-0000-0000-0000-000000000000}"/>
          </ac:spMkLst>
        </pc:spChg>
        <pc:spChg chg="del">
          <ac:chgData name="Michael Larche" userId="58ea3cfbf7f6997c" providerId="LiveId" clId="{E18819C5-667E-4BB1-98EB-439D06ABF625}" dt="2021-02-10T01:33:19.664" v="1816"/>
          <ac:spMkLst>
            <pc:docMk/>
            <pc:sldMk cId="0" sldId="264"/>
            <ac:spMk id="6" creationId="{E72FDBD5-88A0-4FA4-BF8B-D3E6AC1348C9}"/>
          </ac:spMkLst>
        </pc:spChg>
      </pc:sldChg>
      <pc:sldChg chg="addSp delSp">
        <pc:chgData name="Michael Larche" userId="58ea3cfbf7f6997c" providerId="LiveId" clId="{E18819C5-667E-4BB1-98EB-439D06ABF625}" dt="2021-02-10T01:33:19.664" v="1816"/>
        <pc:sldMkLst>
          <pc:docMk/>
          <pc:sldMk cId="0" sldId="265"/>
        </pc:sldMkLst>
        <pc:spChg chg="add">
          <ac:chgData name="Michael Larche" userId="58ea3cfbf7f6997c" providerId="LiveId" clId="{E18819C5-667E-4BB1-98EB-439D06ABF625}" dt="2021-02-10T01:33:19.664" v="1816"/>
          <ac:spMkLst>
            <pc:docMk/>
            <pc:sldMk cId="0" sldId="265"/>
            <ac:spMk id="4" creationId="{00000000-0000-0000-0000-000000000000}"/>
          </ac:spMkLst>
        </pc:spChg>
        <pc:spChg chg="del">
          <ac:chgData name="Michael Larche" userId="58ea3cfbf7f6997c" providerId="LiveId" clId="{E18819C5-667E-4BB1-98EB-439D06ABF625}" dt="2021-02-10T01:33:19.664" v="1816"/>
          <ac:spMkLst>
            <pc:docMk/>
            <pc:sldMk cId="0" sldId="265"/>
            <ac:spMk id="6" creationId="{D3071384-1F5B-4110-87BC-39EB6F8E1973}"/>
          </ac:spMkLst>
        </pc:spChg>
      </pc:sldChg>
      <pc:sldChg chg="delSp">
        <pc:chgData name="Michael Larche" userId="58ea3cfbf7f6997c" providerId="LiveId" clId="{E18819C5-667E-4BB1-98EB-439D06ABF625}" dt="2021-02-10T01:33:19.664" v="1816"/>
        <pc:sldMkLst>
          <pc:docMk/>
          <pc:sldMk cId="0" sldId="266"/>
        </pc:sldMkLst>
        <pc:spChg chg="del">
          <ac:chgData name="Michael Larche" userId="58ea3cfbf7f6997c" providerId="LiveId" clId="{E18819C5-667E-4BB1-98EB-439D06ABF625}" dt="2021-02-10T01:33:19.664" v="1816"/>
          <ac:spMkLst>
            <pc:docMk/>
            <pc:sldMk cId="0" sldId="266"/>
            <ac:spMk id="4" creationId="{5A6E3C85-19C0-4474-919D-C69EF11E69C6}"/>
          </ac:spMkLst>
        </pc:spChg>
      </pc:sldChg>
      <pc:sldChg chg="addSp">
        <pc:chgData name="Michael Larche" userId="58ea3cfbf7f6997c" providerId="LiveId" clId="{E18819C5-667E-4BB1-98EB-439D06ABF625}" dt="2021-02-10T01:33:19.664" v="1816"/>
        <pc:sldMkLst>
          <pc:docMk/>
          <pc:sldMk cId="0" sldId="267"/>
        </pc:sldMkLst>
        <pc:spChg chg="add">
          <ac:chgData name="Michael Larche" userId="58ea3cfbf7f6997c" providerId="LiveId" clId="{E18819C5-667E-4BB1-98EB-439D06ABF625}" dt="2021-02-10T01:33:19.664" v="1816"/>
          <ac:spMkLst>
            <pc:docMk/>
            <pc:sldMk cId="0" sldId="267"/>
            <ac:spMk id="5" creationId="{00000000-0000-0000-0000-000000000000}"/>
          </ac:spMkLst>
        </pc:spChg>
      </pc:sldChg>
      <pc:sldChg chg="addSp">
        <pc:chgData name="Michael Larche" userId="58ea3cfbf7f6997c" providerId="LiveId" clId="{E18819C5-667E-4BB1-98EB-439D06ABF625}" dt="2021-02-10T01:33:19.664" v="1816"/>
        <pc:sldMkLst>
          <pc:docMk/>
          <pc:sldMk cId="0" sldId="268"/>
        </pc:sldMkLst>
        <pc:spChg chg="add">
          <ac:chgData name="Michael Larche" userId="58ea3cfbf7f6997c" providerId="LiveId" clId="{E18819C5-667E-4BB1-98EB-439D06ABF625}" dt="2021-02-10T01:33:19.664" v="1816"/>
          <ac:spMkLst>
            <pc:docMk/>
            <pc:sldMk cId="0" sldId="268"/>
            <ac:spMk id="4" creationId="{00000000-0000-0000-0000-000000000000}"/>
          </ac:spMkLst>
        </pc:spChg>
      </pc:sldChg>
      <pc:sldChg chg="addSp">
        <pc:chgData name="Michael Larche" userId="58ea3cfbf7f6997c" providerId="LiveId" clId="{E18819C5-667E-4BB1-98EB-439D06ABF625}" dt="2021-02-10T01:33:19.664" v="1816"/>
        <pc:sldMkLst>
          <pc:docMk/>
          <pc:sldMk cId="0" sldId="269"/>
        </pc:sldMkLst>
        <pc:spChg chg="add">
          <ac:chgData name="Michael Larche" userId="58ea3cfbf7f6997c" providerId="LiveId" clId="{E18819C5-667E-4BB1-98EB-439D06ABF625}" dt="2021-02-10T01:33:19.664" v="1816"/>
          <ac:spMkLst>
            <pc:docMk/>
            <pc:sldMk cId="0" sldId="269"/>
            <ac:spMk id="5" creationId="{00000000-0000-0000-0000-000000000000}"/>
          </ac:spMkLst>
        </pc:spChg>
      </pc:sldChg>
      <pc:sldChg chg="addSp">
        <pc:chgData name="Michael Larche" userId="58ea3cfbf7f6997c" providerId="LiveId" clId="{E18819C5-667E-4BB1-98EB-439D06ABF625}" dt="2021-02-10T01:33:19.664" v="1816"/>
        <pc:sldMkLst>
          <pc:docMk/>
          <pc:sldMk cId="0" sldId="270"/>
        </pc:sldMkLst>
        <pc:spChg chg="add">
          <ac:chgData name="Michael Larche" userId="58ea3cfbf7f6997c" providerId="LiveId" clId="{E18819C5-667E-4BB1-98EB-439D06ABF625}" dt="2021-02-10T01:33:19.664" v="1816"/>
          <ac:spMkLst>
            <pc:docMk/>
            <pc:sldMk cId="0" sldId="270"/>
            <ac:spMk id="5" creationId="{00000000-0000-0000-0000-000000000000}"/>
          </ac:spMkLst>
        </pc:spChg>
      </pc:sldChg>
      <pc:sldChg chg="addSp">
        <pc:chgData name="Michael Larche" userId="58ea3cfbf7f6997c" providerId="LiveId" clId="{E18819C5-667E-4BB1-98EB-439D06ABF625}" dt="2021-02-10T01:33:19.664" v="1816"/>
        <pc:sldMkLst>
          <pc:docMk/>
          <pc:sldMk cId="0" sldId="271"/>
        </pc:sldMkLst>
        <pc:spChg chg="add">
          <ac:chgData name="Michael Larche" userId="58ea3cfbf7f6997c" providerId="LiveId" clId="{E18819C5-667E-4BB1-98EB-439D06ABF625}" dt="2021-02-10T01:33:19.664" v="1816"/>
          <ac:spMkLst>
            <pc:docMk/>
            <pc:sldMk cId="0" sldId="271"/>
            <ac:spMk id="4" creationId="{00000000-0000-0000-0000-000000000000}"/>
          </ac:spMkLst>
        </pc:spChg>
      </pc:sldChg>
      <pc:sldChg chg="addSp">
        <pc:chgData name="Michael Larche" userId="58ea3cfbf7f6997c" providerId="LiveId" clId="{E18819C5-667E-4BB1-98EB-439D06ABF625}" dt="2021-02-10T01:33:19.664" v="1816"/>
        <pc:sldMkLst>
          <pc:docMk/>
          <pc:sldMk cId="0" sldId="272"/>
        </pc:sldMkLst>
        <pc:spChg chg="add">
          <ac:chgData name="Michael Larche" userId="58ea3cfbf7f6997c" providerId="LiveId" clId="{E18819C5-667E-4BB1-98EB-439D06ABF625}" dt="2021-02-10T01:33:19.664" v="1816"/>
          <ac:spMkLst>
            <pc:docMk/>
            <pc:sldMk cId="0" sldId="272"/>
            <ac:spMk id="5" creationId="{00000000-0000-0000-0000-000000000000}"/>
          </ac:spMkLst>
        </pc:spChg>
      </pc:sldChg>
      <pc:sldChg chg="addSp">
        <pc:chgData name="Michael Larche" userId="58ea3cfbf7f6997c" providerId="LiveId" clId="{E18819C5-667E-4BB1-98EB-439D06ABF625}" dt="2021-02-10T01:33:19.664" v="1816"/>
        <pc:sldMkLst>
          <pc:docMk/>
          <pc:sldMk cId="0" sldId="273"/>
        </pc:sldMkLst>
        <pc:spChg chg="add">
          <ac:chgData name="Michael Larche" userId="58ea3cfbf7f6997c" providerId="LiveId" clId="{E18819C5-667E-4BB1-98EB-439D06ABF625}" dt="2021-02-10T01:33:19.664" v="1816"/>
          <ac:spMkLst>
            <pc:docMk/>
            <pc:sldMk cId="0" sldId="273"/>
            <ac:spMk id="4" creationId="{00000000-0000-0000-0000-000000000000}"/>
          </ac:spMkLst>
        </pc:spChg>
      </pc:sldChg>
      <pc:sldChg chg="delSp">
        <pc:chgData name="Michael Larche" userId="58ea3cfbf7f6997c" providerId="LiveId" clId="{E18819C5-667E-4BB1-98EB-439D06ABF625}" dt="2021-02-10T01:33:19.664" v="1816"/>
        <pc:sldMkLst>
          <pc:docMk/>
          <pc:sldMk cId="0" sldId="274"/>
        </pc:sldMkLst>
        <pc:spChg chg="del">
          <ac:chgData name="Michael Larche" userId="58ea3cfbf7f6997c" providerId="LiveId" clId="{E18819C5-667E-4BB1-98EB-439D06ABF625}" dt="2021-02-10T01:33:19.664" v="1816"/>
          <ac:spMkLst>
            <pc:docMk/>
            <pc:sldMk cId="0" sldId="274"/>
            <ac:spMk id="4" creationId="{E2533D08-9455-469E-8C87-60DDE493FAA4}"/>
          </ac:spMkLst>
        </pc:spChg>
      </pc:sldChg>
      <pc:sldChg chg="addSp delSp">
        <pc:chgData name="Michael Larche" userId="58ea3cfbf7f6997c" providerId="LiveId" clId="{E18819C5-667E-4BB1-98EB-439D06ABF625}" dt="2021-02-10T01:33:19.664" v="1816"/>
        <pc:sldMkLst>
          <pc:docMk/>
          <pc:sldMk cId="0" sldId="275"/>
        </pc:sldMkLst>
        <pc:spChg chg="add">
          <ac:chgData name="Michael Larche" userId="58ea3cfbf7f6997c" providerId="LiveId" clId="{E18819C5-667E-4BB1-98EB-439D06ABF625}" dt="2021-02-10T01:33:19.664" v="1816"/>
          <ac:spMkLst>
            <pc:docMk/>
            <pc:sldMk cId="0" sldId="275"/>
            <ac:spMk id="24" creationId="{00000000-0000-0000-0000-000000000000}"/>
          </ac:spMkLst>
        </pc:spChg>
        <pc:spChg chg="del">
          <ac:chgData name="Michael Larche" userId="58ea3cfbf7f6997c" providerId="LiveId" clId="{E18819C5-667E-4BB1-98EB-439D06ABF625}" dt="2021-02-10T01:33:19.664" v="1816"/>
          <ac:spMkLst>
            <pc:docMk/>
            <pc:sldMk cId="0" sldId="275"/>
            <ac:spMk id="26" creationId="{2D99DFBE-A7EB-40B6-A4E7-EA99E77222AC}"/>
          </ac:spMkLst>
        </pc:spChg>
      </pc:sldChg>
      <pc:sldChg chg="addSp delSp">
        <pc:chgData name="Michael Larche" userId="58ea3cfbf7f6997c" providerId="LiveId" clId="{E18819C5-667E-4BB1-98EB-439D06ABF625}" dt="2021-02-10T01:33:19.664" v="1816"/>
        <pc:sldMkLst>
          <pc:docMk/>
          <pc:sldMk cId="0" sldId="276"/>
        </pc:sldMkLst>
        <pc:spChg chg="add">
          <ac:chgData name="Michael Larche" userId="58ea3cfbf7f6997c" providerId="LiveId" clId="{E18819C5-667E-4BB1-98EB-439D06ABF625}" dt="2021-02-10T01:33:19.664" v="1816"/>
          <ac:spMkLst>
            <pc:docMk/>
            <pc:sldMk cId="0" sldId="276"/>
            <ac:spMk id="4" creationId="{00000000-0000-0000-0000-000000000000}"/>
          </ac:spMkLst>
        </pc:spChg>
        <pc:spChg chg="del">
          <ac:chgData name="Michael Larche" userId="58ea3cfbf7f6997c" providerId="LiveId" clId="{E18819C5-667E-4BB1-98EB-439D06ABF625}" dt="2021-02-10T01:33:19.664" v="1816"/>
          <ac:spMkLst>
            <pc:docMk/>
            <pc:sldMk cId="0" sldId="276"/>
            <ac:spMk id="6" creationId="{AD02F8F0-8E43-47E8-BE1C-36BA5FD1C897}"/>
          </ac:spMkLst>
        </pc:spChg>
      </pc:sldChg>
      <pc:sldChg chg="addSp delSp">
        <pc:chgData name="Michael Larche" userId="58ea3cfbf7f6997c" providerId="LiveId" clId="{E18819C5-667E-4BB1-98EB-439D06ABF625}" dt="2021-02-10T01:33:19.664" v="1816"/>
        <pc:sldMkLst>
          <pc:docMk/>
          <pc:sldMk cId="0" sldId="277"/>
        </pc:sldMkLst>
        <pc:spChg chg="add">
          <ac:chgData name="Michael Larche" userId="58ea3cfbf7f6997c" providerId="LiveId" clId="{E18819C5-667E-4BB1-98EB-439D06ABF625}" dt="2021-02-10T01:33:19.664" v="1816"/>
          <ac:spMkLst>
            <pc:docMk/>
            <pc:sldMk cId="0" sldId="277"/>
            <ac:spMk id="4" creationId="{00000000-0000-0000-0000-000000000000}"/>
          </ac:spMkLst>
        </pc:spChg>
        <pc:spChg chg="del">
          <ac:chgData name="Michael Larche" userId="58ea3cfbf7f6997c" providerId="LiveId" clId="{E18819C5-667E-4BB1-98EB-439D06ABF625}" dt="2021-02-10T01:33:19.664" v="1816"/>
          <ac:spMkLst>
            <pc:docMk/>
            <pc:sldMk cId="0" sldId="277"/>
            <ac:spMk id="6" creationId="{A6C0C5AD-931A-40DC-BB93-4FA6DE63FA9D}"/>
          </ac:spMkLst>
        </pc:spChg>
      </pc:sldChg>
      <pc:sldChg chg="addSp delSp">
        <pc:chgData name="Michael Larche" userId="58ea3cfbf7f6997c" providerId="LiveId" clId="{E18819C5-667E-4BB1-98EB-439D06ABF625}" dt="2021-02-10T01:33:19.664" v="1816"/>
        <pc:sldMkLst>
          <pc:docMk/>
          <pc:sldMk cId="0" sldId="278"/>
        </pc:sldMkLst>
        <pc:spChg chg="add">
          <ac:chgData name="Michael Larche" userId="58ea3cfbf7f6997c" providerId="LiveId" clId="{E18819C5-667E-4BB1-98EB-439D06ABF625}" dt="2021-02-10T01:33:19.664" v="1816"/>
          <ac:spMkLst>
            <pc:docMk/>
            <pc:sldMk cId="0" sldId="278"/>
            <ac:spMk id="12" creationId="{00000000-0000-0000-0000-000000000000}"/>
          </ac:spMkLst>
        </pc:spChg>
        <pc:spChg chg="del">
          <ac:chgData name="Michael Larche" userId="58ea3cfbf7f6997c" providerId="LiveId" clId="{E18819C5-667E-4BB1-98EB-439D06ABF625}" dt="2021-02-10T01:33:19.664" v="1816"/>
          <ac:spMkLst>
            <pc:docMk/>
            <pc:sldMk cId="0" sldId="278"/>
            <ac:spMk id="14" creationId="{6B6AF3C5-4F11-45A5-88D5-2A98731C98AB}"/>
          </ac:spMkLst>
        </pc:spChg>
      </pc:sldChg>
      <pc:sldChg chg="addSp delSp">
        <pc:chgData name="Michael Larche" userId="58ea3cfbf7f6997c" providerId="LiveId" clId="{E18819C5-667E-4BB1-98EB-439D06ABF625}" dt="2021-02-10T01:33:19.664" v="1816"/>
        <pc:sldMkLst>
          <pc:docMk/>
          <pc:sldMk cId="0" sldId="279"/>
        </pc:sldMkLst>
        <pc:spChg chg="add">
          <ac:chgData name="Michael Larche" userId="58ea3cfbf7f6997c" providerId="LiveId" clId="{E18819C5-667E-4BB1-98EB-439D06ABF625}" dt="2021-02-10T01:33:19.664" v="1816"/>
          <ac:spMkLst>
            <pc:docMk/>
            <pc:sldMk cId="0" sldId="279"/>
            <ac:spMk id="4" creationId="{00000000-0000-0000-0000-000000000000}"/>
          </ac:spMkLst>
        </pc:spChg>
        <pc:spChg chg="del">
          <ac:chgData name="Michael Larche" userId="58ea3cfbf7f6997c" providerId="LiveId" clId="{E18819C5-667E-4BB1-98EB-439D06ABF625}" dt="2021-02-10T01:33:19.664" v="1816"/>
          <ac:spMkLst>
            <pc:docMk/>
            <pc:sldMk cId="0" sldId="279"/>
            <ac:spMk id="6" creationId="{340B402C-A9F2-43F6-8A77-D4E2CBB07035}"/>
          </ac:spMkLst>
        </pc:spChg>
      </pc:sldChg>
      <pc:sldChg chg="addSp delSp">
        <pc:chgData name="Michael Larche" userId="58ea3cfbf7f6997c" providerId="LiveId" clId="{E18819C5-667E-4BB1-98EB-439D06ABF625}" dt="2021-02-10T01:33:19.664" v="1816"/>
        <pc:sldMkLst>
          <pc:docMk/>
          <pc:sldMk cId="0" sldId="280"/>
        </pc:sldMkLst>
        <pc:spChg chg="add">
          <ac:chgData name="Michael Larche" userId="58ea3cfbf7f6997c" providerId="LiveId" clId="{E18819C5-667E-4BB1-98EB-439D06ABF625}" dt="2021-02-10T01:33:19.664" v="1816"/>
          <ac:spMkLst>
            <pc:docMk/>
            <pc:sldMk cId="0" sldId="280"/>
            <ac:spMk id="4" creationId="{00000000-0000-0000-0000-000000000000}"/>
          </ac:spMkLst>
        </pc:spChg>
        <pc:spChg chg="del">
          <ac:chgData name="Michael Larche" userId="58ea3cfbf7f6997c" providerId="LiveId" clId="{E18819C5-667E-4BB1-98EB-439D06ABF625}" dt="2021-02-10T01:33:19.664" v="1816"/>
          <ac:spMkLst>
            <pc:docMk/>
            <pc:sldMk cId="0" sldId="280"/>
            <ac:spMk id="6" creationId="{2FB3612C-1DF3-4162-A68D-6ACD49C3B861}"/>
          </ac:spMkLst>
        </pc:spChg>
      </pc:sldChg>
      <pc:sldChg chg="addSp delSp">
        <pc:chgData name="Michael Larche" userId="58ea3cfbf7f6997c" providerId="LiveId" clId="{E18819C5-667E-4BB1-98EB-439D06ABF625}" dt="2021-02-10T01:33:19.664" v="1816"/>
        <pc:sldMkLst>
          <pc:docMk/>
          <pc:sldMk cId="0" sldId="281"/>
        </pc:sldMkLst>
        <pc:spChg chg="add">
          <ac:chgData name="Michael Larche" userId="58ea3cfbf7f6997c" providerId="LiveId" clId="{E18819C5-667E-4BB1-98EB-439D06ABF625}" dt="2021-02-10T01:33:19.664" v="1816"/>
          <ac:spMkLst>
            <pc:docMk/>
            <pc:sldMk cId="0" sldId="281"/>
            <ac:spMk id="46" creationId="{00000000-0000-0000-0000-000000000000}"/>
          </ac:spMkLst>
        </pc:spChg>
        <pc:spChg chg="del">
          <ac:chgData name="Michael Larche" userId="58ea3cfbf7f6997c" providerId="LiveId" clId="{E18819C5-667E-4BB1-98EB-439D06ABF625}" dt="2021-02-10T01:33:19.664" v="1816"/>
          <ac:spMkLst>
            <pc:docMk/>
            <pc:sldMk cId="0" sldId="281"/>
            <ac:spMk id="48" creationId="{F6EFBFAE-DA42-4477-A189-A6BD36853C91}"/>
          </ac:spMkLst>
        </pc:spChg>
      </pc:sldChg>
      <pc:sldChg chg="addSp delSp">
        <pc:chgData name="Michael Larche" userId="58ea3cfbf7f6997c" providerId="LiveId" clId="{E18819C5-667E-4BB1-98EB-439D06ABF625}" dt="2021-02-10T01:33:19.664" v="1816"/>
        <pc:sldMkLst>
          <pc:docMk/>
          <pc:sldMk cId="0" sldId="282"/>
        </pc:sldMkLst>
        <pc:spChg chg="add">
          <ac:chgData name="Michael Larche" userId="58ea3cfbf7f6997c" providerId="LiveId" clId="{E18819C5-667E-4BB1-98EB-439D06ABF625}" dt="2021-02-10T01:33:19.664" v="1816"/>
          <ac:spMkLst>
            <pc:docMk/>
            <pc:sldMk cId="0" sldId="282"/>
            <ac:spMk id="31" creationId="{00000000-0000-0000-0000-000000000000}"/>
          </ac:spMkLst>
        </pc:spChg>
        <pc:spChg chg="del">
          <ac:chgData name="Michael Larche" userId="58ea3cfbf7f6997c" providerId="LiveId" clId="{E18819C5-667E-4BB1-98EB-439D06ABF625}" dt="2021-02-10T01:33:19.664" v="1816"/>
          <ac:spMkLst>
            <pc:docMk/>
            <pc:sldMk cId="0" sldId="282"/>
            <ac:spMk id="33" creationId="{A0DB558F-F077-4750-9412-E6A1B738FA53}"/>
          </ac:spMkLst>
        </pc:spChg>
      </pc:sldChg>
      <pc:sldChg chg="addSp delSp">
        <pc:chgData name="Michael Larche" userId="58ea3cfbf7f6997c" providerId="LiveId" clId="{E18819C5-667E-4BB1-98EB-439D06ABF625}" dt="2021-02-10T01:33:19.664" v="1816"/>
        <pc:sldMkLst>
          <pc:docMk/>
          <pc:sldMk cId="0" sldId="283"/>
        </pc:sldMkLst>
        <pc:spChg chg="add">
          <ac:chgData name="Michael Larche" userId="58ea3cfbf7f6997c" providerId="LiveId" clId="{E18819C5-667E-4BB1-98EB-439D06ABF625}" dt="2021-02-10T01:33:19.664" v="1816"/>
          <ac:spMkLst>
            <pc:docMk/>
            <pc:sldMk cId="0" sldId="283"/>
            <ac:spMk id="58" creationId="{00000000-0000-0000-0000-000000000000}"/>
          </ac:spMkLst>
        </pc:spChg>
        <pc:spChg chg="del">
          <ac:chgData name="Michael Larche" userId="58ea3cfbf7f6997c" providerId="LiveId" clId="{E18819C5-667E-4BB1-98EB-439D06ABF625}" dt="2021-02-10T01:33:19.664" v="1816"/>
          <ac:spMkLst>
            <pc:docMk/>
            <pc:sldMk cId="0" sldId="283"/>
            <ac:spMk id="60" creationId="{7465FBCA-97BC-4CA1-B622-F98436903362}"/>
          </ac:spMkLst>
        </pc:spChg>
      </pc:sldChg>
      <pc:sldChg chg="delSp">
        <pc:chgData name="Michael Larche" userId="58ea3cfbf7f6997c" providerId="LiveId" clId="{E18819C5-667E-4BB1-98EB-439D06ABF625}" dt="2021-02-10T01:33:19.664" v="1816"/>
        <pc:sldMkLst>
          <pc:docMk/>
          <pc:sldMk cId="0" sldId="284"/>
        </pc:sldMkLst>
        <pc:spChg chg="del">
          <ac:chgData name="Michael Larche" userId="58ea3cfbf7f6997c" providerId="LiveId" clId="{E18819C5-667E-4BB1-98EB-439D06ABF625}" dt="2021-02-10T01:33:19.664" v="1816"/>
          <ac:spMkLst>
            <pc:docMk/>
            <pc:sldMk cId="0" sldId="284"/>
            <ac:spMk id="4" creationId="{53290344-4236-49D1-B5F6-D0435FEBB140}"/>
          </ac:spMkLst>
        </pc:spChg>
      </pc:sldChg>
      <pc:sldChg chg="addSp">
        <pc:chgData name="Michael Larche" userId="58ea3cfbf7f6997c" providerId="LiveId" clId="{E18819C5-667E-4BB1-98EB-439D06ABF625}" dt="2021-02-10T01:33:19.664" v="1816"/>
        <pc:sldMkLst>
          <pc:docMk/>
          <pc:sldMk cId="0" sldId="285"/>
        </pc:sldMkLst>
        <pc:spChg chg="add">
          <ac:chgData name="Michael Larche" userId="58ea3cfbf7f6997c" providerId="LiveId" clId="{E18819C5-667E-4BB1-98EB-439D06ABF625}" dt="2021-02-10T01:33:19.664" v="1816"/>
          <ac:spMkLst>
            <pc:docMk/>
            <pc:sldMk cId="0" sldId="285"/>
            <ac:spMk id="4" creationId="{00000000-0000-0000-0000-000000000000}"/>
          </ac:spMkLst>
        </pc:spChg>
      </pc:sldChg>
      <pc:sldChg chg="addSp">
        <pc:chgData name="Michael Larche" userId="58ea3cfbf7f6997c" providerId="LiveId" clId="{E18819C5-667E-4BB1-98EB-439D06ABF625}" dt="2021-02-10T01:33:19.664" v="1816"/>
        <pc:sldMkLst>
          <pc:docMk/>
          <pc:sldMk cId="0" sldId="286"/>
        </pc:sldMkLst>
        <pc:spChg chg="add">
          <ac:chgData name="Michael Larche" userId="58ea3cfbf7f6997c" providerId="LiveId" clId="{E18819C5-667E-4BB1-98EB-439D06ABF625}" dt="2021-02-10T01:33:19.664" v="1816"/>
          <ac:spMkLst>
            <pc:docMk/>
            <pc:sldMk cId="0" sldId="286"/>
            <ac:spMk id="4" creationId="{00000000-0000-0000-0000-000000000000}"/>
          </ac:spMkLst>
        </pc:spChg>
      </pc:sldChg>
      <pc:sldChg chg="addSp">
        <pc:chgData name="Michael Larche" userId="58ea3cfbf7f6997c" providerId="LiveId" clId="{E18819C5-667E-4BB1-98EB-439D06ABF625}" dt="2021-02-10T01:33:19.664" v="1816"/>
        <pc:sldMkLst>
          <pc:docMk/>
          <pc:sldMk cId="0" sldId="287"/>
        </pc:sldMkLst>
        <pc:spChg chg="add">
          <ac:chgData name="Michael Larche" userId="58ea3cfbf7f6997c" providerId="LiveId" clId="{E18819C5-667E-4BB1-98EB-439D06ABF625}" dt="2021-02-10T01:33:19.664" v="1816"/>
          <ac:spMkLst>
            <pc:docMk/>
            <pc:sldMk cId="0" sldId="287"/>
            <ac:spMk id="7" creationId="{00000000-0000-0000-0000-000000000000}"/>
          </ac:spMkLst>
        </pc:spChg>
      </pc:sldChg>
      <pc:sldChg chg="addSp">
        <pc:chgData name="Michael Larche" userId="58ea3cfbf7f6997c" providerId="LiveId" clId="{E18819C5-667E-4BB1-98EB-439D06ABF625}" dt="2021-02-10T01:33:19.664" v="1816"/>
        <pc:sldMkLst>
          <pc:docMk/>
          <pc:sldMk cId="0" sldId="288"/>
        </pc:sldMkLst>
        <pc:spChg chg="add">
          <ac:chgData name="Michael Larche" userId="58ea3cfbf7f6997c" providerId="LiveId" clId="{E18819C5-667E-4BB1-98EB-439D06ABF625}" dt="2021-02-10T01:33:19.664" v="1816"/>
          <ac:spMkLst>
            <pc:docMk/>
            <pc:sldMk cId="0" sldId="288"/>
            <ac:spMk id="4" creationId="{00000000-0000-0000-0000-000000000000}"/>
          </ac:spMkLst>
        </pc:spChg>
      </pc:sldChg>
      <pc:sldChg chg="addSp">
        <pc:chgData name="Michael Larche" userId="58ea3cfbf7f6997c" providerId="LiveId" clId="{E18819C5-667E-4BB1-98EB-439D06ABF625}" dt="2021-02-10T01:33:19.664" v="1816"/>
        <pc:sldMkLst>
          <pc:docMk/>
          <pc:sldMk cId="0" sldId="289"/>
        </pc:sldMkLst>
        <pc:spChg chg="add">
          <ac:chgData name="Michael Larche" userId="58ea3cfbf7f6997c" providerId="LiveId" clId="{E18819C5-667E-4BB1-98EB-439D06ABF625}" dt="2021-02-10T01:33:19.664" v="1816"/>
          <ac:spMkLst>
            <pc:docMk/>
            <pc:sldMk cId="0" sldId="289"/>
            <ac:spMk id="4" creationId="{00000000-0000-0000-0000-000000000000}"/>
          </ac:spMkLst>
        </pc:spChg>
      </pc:sldChg>
      <pc:sldChg chg="addSp">
        <pc:chgData name="Michael Larche" userId="58ea3cfbf7f6997c" providerId="LiveId" clId="{E18819C5-667E-4BB1-98EB-439D06ABF625}" dt="2021-02-10T01:33:19.664" v="1816"/>
        <pc:sldMkLst>
          <pc:docMk/>
          <pc:sldMk cId="0" sldId="290"/>
        </pc:sldMkLst>
        <pc:spChg chg="add">
          <ac:chgData name="Michael Larche" userId="58ea3cfbf7f6997c" providerId="LiveId" clId="{E18819C5-667E-4BB1-98EB-439D06ABF625}" dt="2021-02-10T01:33:19.664" v="1816"/>
          <ac:spMkLst>
            <pc:docMk/>
            <pc:sldMk cId="0" sldId="290"/>
            <ac:spMk id="4" creationId="{00000000-0000-0000-0000-000000000000}"/>
          </ac:spMkLst>
        </pc:spChg>
      </pc:sldChg>
      <pc:sldChg chg="addSp">
        <pc:chgData name="Michael Larche" userId="58ea3cfbf7f6997c" providerId="LiveId" clId="{E18819C5-667E-4BB1-98EB-439D06ABF625}" dt="2021-02-10T01:33:19.664" v="1816"/>
        <pc:sldMkLst>
          <pc:docMk/>
          <pc:sldMk cId="0" sldId="291"/>
        </pc:sldMkLst>
        <pc:spChg chg="add">
          <ac:chgData name="Michael Larche" userId="58ea3cfbf7f6997c" providerId="LiveId" clId="{E18819C5-667E-4BB1-98EB-439D06ABF625}" dt="2021-02-10T01:33:19.664" v="1816"/>
          <ac:spMkLst>
            <pc:docMk/>
            <pc:sldMk cId="0" sldId="291"/>
            <ac:spMk id="12" creationId="{00000000-0000-0000-0000-000000000000}"/>
          </ac:spMkLst>
        </pc:spChg>
      </pc:sldChg>
      <pc:sldChg chg="addSp">
        <pc:chgData name="Michael Larche" userId="58ea3cfbf7f6997c" providerId="LiveId" clId="{E18819C5-667E-4BB1-98EB-439D06ABF625}" dt="2021-02-10T01:33:19.664" v="1816"/>
        <pc:sldMkLst>
          <pc:docMk/>
          <pc:sldMk cId="0" sldId="292"/>
        </pc:sldMkLst>
        <pc:spChg chg="add">
          <ac:chgData name="Michael Larche" userId="58ea3cfbf7f6997c" providerId="LiveId" clId="{E18819C5-667E-4BB1-98EB-439D06ABF625}" dt="2021-02-10T01:33:19.664" v="1816"/>
          <ac:spMkLst>
            <pc:docMk/>
            <pc:sldMk cId="0" sldId="292"/>
            <ac:spMk id="4" creationId="{00000000-0000-0000-0000-000000000000}"/>
          </ac:spMkLst>
        </pc:spChg>
      </pc:sldChg>
      <pc:sldChg chg="delSp">
        <pc:chgData name="Michael Larche" userId="58ea3cfbf7f6997c" providerId="LiveId" clId="{E18819C5-667E-4BB1-98EB-439D06ABF625}" dt="2021-02-10T01:33:19.664" v="1816"/>
        <pc:sldMkLst>
          <pc:docMk/>
          <pc:sldMk cId="0" sldId="293"/>
        </pc:sldMkLst>
        <pc:spChg chg="del">
          <ac:chgData name="Michael Larche" userId="58ea3cfbf7f6997c" providerId="LiveId" clId="{E18819C5-667E-4BB1-98EB-439D06ABF625}" dt="2021-02-10T01:33:19.664" v="1816"/>
          <ac:spMkLst>
            <pc:docMk/>
            <pc:sldMk cId="0" sldId="293"/>
            <ac:spMk id="4" creationId="{B6C1DC43-13FC-47D3-B1EC-68BCD9289B85}"/>
          </ac:spMkLst>
        </pc:spChg>
      </pc:sldChg>
      <pc:sldChg chg="addSp">
        <pc:chgData name="Michael Larche" userId="58ea3cfbf7f6997c" providerId="LiveId" clId="{E18819C5-667E-4BB1-98EB-439D06ABF625}" dt="2021-02-10T01:33:19.664" v="1816"/>
        <pc:sldMkLst>
          <pc:docMk/>
          <pc:sldMk cId="0" sldId="294"/>
        </pc:sldMkLst>
        <pc:spChg chg="add">
          <ac:chgData name="Michael Larche" userId="58ea3cfbf7f6997c" providerId="LiveId" clId="{E18819C5-667E-4BB1-98EB-439D06ABF625}" dt="2021-02-10T01:33:19.664" v="1816"/>
          <ac:spMkLst>
            <pc:docMk/>
            <pc:sldMk cId="0" sldId="294"/>
            <ac:spMk id="4" creationId="{00000000-0000-0000-0000-000000000000}"/>
          </ac:spMkLst>
        </pc:spChg>
      </pc:sldChg>
      <pc:sldChg chg="addSp">
        <pc:chgData name="Michael Larche" userId="58ea3cfbf7f6997c" providerId="LiveId" clId="{E18819C5-667E-4BB1-98EB-439D06ABF625}" dt="2021-02-10T01:33:19.664" v="1816"/>
        <pc:sldMkLst>
          <pc:docMk/>
          <pc:sldMk cId="0" sldId="295"/>
        </pc:sldMkLst>
        <pc:spChg chg="add">
          <ac:chgData name="Michael Larche" userId="58ea3cfbf7f6997c" providerId="LiveId" clId="{E18819C5-667E-4BB1-98EB-439D06ABF625}" dt="2021-02-10T01:33:19.664" v="1816"/>
          <ac:spMkLst>
            <pc:docMk/>
            <pc:sldMk cId="0" sldId="295"/>
            <ac:spMk id="4" creationId="{00000000-0000-0000-0000-000000000000}"/>
          </ac:spMkLst>
        </pc:spChg>
      </pc:sldChg>
      <pc:sldChg chg="addSp">
        <pc:chgData name="Michael Larche" userId="58ea3cfbf7f6997c" providerId="LiveId" clId="{E18819C5-667E-4BB1-98EB-439D06ABF625}" dt="2021-02-10T01:33:19.664" v="1816"/>
        <pc:sldMkLst>
          <pc:docMk/>
          <pc:sldMk cId="0" sldId="296"/>
        </pc:sldMkLst>
        <pc:spChg chg="add">
          <ac:chgData name="Michael Larche" userId="58ea3cfbf7f6997c" providerId="LiveId" clId="{E18819C5-667E-4BB1-98EB-439D06ABF625}" dt="2021-02-10T01:33:19.664" v="1816"/>
          <ac:spMkLst>
            <pc:docMk/>
            <pc:sldMk cId="0" sldId="296"/>
            <ac:spMk id="4" creationId="{00000000-0000-0000-0000-000000000000}"/>
          </ac:spMkLst>
        </pc:spChg>
      </pc:sldChg>
      <pc:sldChg chg="addSp">
        <pc:chgData name="Michael Larche" userId="58ea3cfbf7f6997c" providerId="LiveId" clId="{E18819C5-667E-4BB1-98EB-439D06ABF625}" dt="2021-02-10T01:33:19.664" v="1816"/>
        <pc:sldMkLst>
          <pc:docMk/>
          <pc:sldMk cId="0" sldId="297"/>
        </pc:sldMkLst>
        <pc:spChg chg="add">
          <ac:chgData name="Michael Larche" userId="58ea3cfbf7f6997c" providerId="LiveId" clId="{E18819C5-667E-4BB1-98EB-439D06ABF625}" dt="2021-02-10T01:33:19.664" v="1816"/>
          <ac:spMkLst>
            <pc:docMk/>
            <pc:sldMk cId="0" sldId="297"/>
            <ac:spMk id="4" creationId="{00000000-0000-0000-0000-000000000000}"/>
          </ac:spMkLst>
        </pc:spChg>
      </pc:sldChg>
      <pc:sldChg chg="addSp">
        <pc:chgData name="Michael Larche" userId="58ea3cfbf7f6997c" providerId="LiveId" clId="{E18819C5-667E-4BB1-98EB-439D06ABF625}" dt="2021-02-10T01:33:19.664" v="1816"/>
        <pc:sldMkLst>
          <pc:docMk/>
          <pc:sldMk cId="0" sldId="298"/>
        </pc:sldMkLst>
        <pc:spChg chg="add">
          <ac:chgData name="Michael Larche" userId="58ea3cfbf7f6997c" providerId="LiveId" clId="{E18819C5-667E-4BB1-98EB-439D06ABF625}" dt="2021-02-10T01:33:19.664" v="1816"/>
          <ac:spMkLst>
            <pc:docMk/>
            <pc:sldMk cId="0" sldId="298"/>
            <ac:spMk id="4" creationId="{00000000-0000-0000-0000-000000000000}"/>
          </ac:spMkLst>
        </pc:spChg>
      </pc:sldChg>
      <pc:sldChg chg="delSp">
        <pc:chgData name="Michael Larche" userId="58ea3cfbf7f6997c" providerId="LiveId" clId="{E18819C5-667E-4BB1-98EB-439D06ABF625}" dt="2021-02-10T01:33:19.664" v="1816"/>
        <pc:sldMkLst>
          <pc:docMk/>
          <pc:sldMk cId="0" sldId="299"/>
        </pc:sldMkLst>
        <pc:spChg chg="del">
          <ac:chgData name="Michael Larche" userId="58ea3cfbf7f6997c" providerId="LiveId" clId="{E18819C5-667E-4BB1-98EB-439D06ABF625}" dt="2021-02-10T01:33:19.664" v="1816"/>
          <ac:spMkLst>
            <pc:docMk/>
            <pc:sldMk cId="0" sldId="299"/>
            <ac:spMk id="4" creationId="{D36B1F6E-103E-4CEF-8130-BB17E9673DE6}"/>
          </ac:spMkLst>
        </pc:spChg>
      </pc:sldChg>
      <pc:sldChg chg="addSp">
        <pc:chgData name="Michael Larche" userId="58ea3cfbf7f6997c" providerId="LiveId" clId="{E18819C5-667E-4BB1-98EB-439D06ABF625}" dt="2021-02-10T01:33:19.664" v="1816"/>
        <pc:sldMkLst>
          <pc:docMk/>
          <pc:sldMk cId="0" sldId="300"/>
        </pc:sldMkLst>
        <pc:spChg chg="add">
          <ac:chgData name="Michael Larche" userId="58ea3cfbf7f6997c" providerId="LiveId" clId="{E18819C5-667E-4BB1-98EB-439D06ABF625}" dt="2021-02-10T01:33:19.664" v="1816"/>
          <ac:spMkLst>
            <pc:docMk/>
            <pc:sldMk cId="0" sldId="300"/>
            <ac:spMk id="4" creationId="{00000000-0000-0000-0000-000000000000}"/>
          </ac:spMkLst>
        </pc:spChg>
      </pc:sldChg>
      <pc:sldChg chg="addSp">
        <pc:chgData name="Michael Larche" userId="58ea3cfbf7f6997c" providerId="LiveId" clId="{E18819C5-667E-4BB1-98EB-439D06ABF625}" dt="2021-02-10T01:33:19.664" v="1816"/>
        <pc:sldMkLst>
          <pc:docMk/>
          <pc:sldMk cId="0" sldId="301"/>
        </pc:sldMkLst>
        <pc:spChg chg="add">
          <ac:chgData name="Michael Larche" userId="58ea3cfbf7f6997c" providerId="LiveId" clId="{E18819C5-667E-4BB1-98EB-439D06ABF625}" dt="2021-02-10T01:33:19.664" v="1816"/>
          <ac:spMkLst>
            <pc:docMk/>
            <pc:sldMk cId="0" sldId="301"/>
            <ac:spMk id="7" creationId="{00000000-0000-0000-0000-000000000000}"/>
          </ac:spMkLst>
        </pc:spChg>
      </pc:sldChg>
      <pc:sldChg chg="addSp">
        <pc:chgData name="Michael Larche" userId="58ea3cfbf7f6997c" providerId="LiveId" clId="{E18819C5-667E-4BB1-98EB-439D06ABF625}" dt="2021-02-10T01:33:19.664" v="1816"/>
        <pc:sldMkLst>
          <pc:docMk/>
          <pc:sldMk cId="0" sldId="302"/>
        </pc:sldMkLst>
        <pc:spChg chg="add">
          <ac:chgData name="Michael Larche" userId="58ea3cfbf7f6997c" providerId="LiveId" clId="{E18819C5-667E-4BB1-98EB-439D06ABF625}" dt="2021-02-10T01:33:19.664" v="1816"/>
          <ac:spMkLst>
            <pc:docMk/>
            <pc:sldMk cId="0" sldId="302"/>
            <ac:spMk id="4" creationId="{00000000-0000-0000-0000-000000000000}"/>
          </ac:spMkLst>
        </pc:spChg>
      </pc:sldChg>
      <pc:sldChg chg="addSp">
        <pc:chgData name="Michael Larche" userId="58ea3cfbf7f6997c" providerId="LiveId" clId="{E18819C5-667E-4BB1-98EB-439D06ABF625}" dt="2021-02-10T01:33:19.664" v="1816"/>
        <pc:sldMkLst>
          <pc:docMk/>
          <pc:sldMk cId="0" sldId="303"/>
        </pc:sldMkLst>
        <pc:spChg chg="add">
          <ac:chgData name="Michael Larche" userId="58ea3cfbf7f6997c" providerId="LiveId" clId="{E18819C5-667E-4BB1-98EB-439D06ABF625}" dt="2021-02-10T01:33:19.664" v="1816"/>
          <ac:spMkLst>
            <pc:docMk/>
            <pc:sldMk cId="0" sldId="303"/>
            <ac:spMk id="5" creationId="{00000000-0000-0000-0000-000000000000}"/>
          </ac:spMkLst>
        </pc:spChg>
      </pc:sldChg>
      <pc:sldChg chg="addSp">
        <pc:chgData name="Michael Larche" userId="58ea3cfbf7f6997c" providerId="LiveId" clId="{E18819C5-667E-4BB1-98EB-439D06ABF625}" dt="2021-02-10T01:33:19.664" v="1816"/>
        <pc:sldMkLst>
          <pc:docMk/>
          <pc:sldMk cId="0" sldId="304"/>
        </pc:sldMkLst>
        <pc:spChg chg="add">
          <ac:chgData name="Michael Larche" userId="58ea3cfbf7f6997c" providerId="LiveId" clId="{E18819C5-667E-4BB1-98EB-439D06ABF625}" dt="2021-02-10T01:33:19.664" v="1816"/>
          <ac:spMkLst>
            <pc:docMk/>
            <pc:sldMk cId="0" sldId="304"/>
            <ac:spMk id="5" creationId="{00000000-0000-0000-0000-000000000000}"/>
          </ac:spMkLst>
        </pc:spChg>
      </pc:sldChg>
      <pc:sldChg chg="addSp delSp modSp add mod">
        <pc:chgData name="Michael Larche" userId="58ea3cfbf7f6997c" providerId="LiveId" clId="{E18819C5-667E-4BB1-98EB-439D06ABF625}" dt="2021-02-10T01:33:19.664" v="1816"/>
        <pc:sldMkLst>
          <pc:docMk/>
          <pc:sldMk cId="2527166188" sldId="305"/>
        </pc:sldMkLst>
        <pc:spChg chg="mod">
          <ac:chgData name="Michael Larche" userId="58ea3cfbf7f6997c" providerId="LiveId" clId="{E18819C5-667E-4BB1-98EB-439D06ABF625}" dt="2021-02-09T22:23:26.370" v="14" actId="20577"/>
          <ac:spMkLst>
            <pc:docMk/>
            <pc:sldMk cId="2527166188" sldId="305"/>
            <ac:spMk id="2" creationId="{00000000-0000-0000-0000-000000000000}"/>
          </ac:spMkLst>
        </pc:spChg>
        <pc:spChg chg="mod">
          <ac:chgData name="Michael Larche" userId="58ea3cfbf7f6997c" providerId="LiveId" clId="{E18819C5-667E-4BB1-98EB-439D06ABF625}" dt="2021-02-09T22:31:52.923" v="170" actId="113"/>
          <ac:spMkLst>
            <pc:docMk/>
            <pc:sldMk cId="2527166188" sldId="305"/>
            <ac:spMk id="3" creationId="{00000000-0000-0000-0000-000000000000}"/>
          </ac:spMkLst>
        </pc:spChg>
        <pc:spChg chg="add">
          <ac:chgData name="Michael Larche" userId="58ea3cfbf7f6997c" providerId="LiveId" clId="{E18819C5-667E-4BB1-98EB-439D06ABF625}" dt="2021-02-10T01:33:19.664" v="1816"/>
          <ac:spMkLst>
            <pc:docMk/>
            <pc:sldMk cId="2527166188" sldId="305"/>
            <ac:spMk id="4" creationId="{00000000-0000-0000-0000-000000000000}"/>
          </ac:spMkLst>
        </pc:spChg>
        <pc:spChg chg="del">
          <ac:chgData name="Michael Larche" userId="58ea3cfbf7f6997c" providerId="LiveId" clId="{E18819C5-667E-4BB1-98EB-439D06ABF625}" dt="2021-02-10T01:33:19.664" v="1816"/>
          <ac:spMkLst>
            <pc:docMk/>
            <pc:sldMk cId="2527166188" sldId="305"/>
            <ac:spMk id="6" creationId="{ABB61E0F-50BA-4E8A-9C02-4F5F32E61F9B}"/>
          </ac:spMkLst>
        </pc:spChg>
      </pc:sldChg>
      <pc:sldChg chg="addSp delSp modSp add mod">
        <pc:chgData name="Michael Larche" userId="58ea3cfbf7f6997c" providerId="LiveId" clId="{E18819C5-667E-4BB1-98EB-439D06ABF625}" dt="2021-02-10T01:34:37.536" v="1818" actId="20577"/>
        <pc:sldMkLst>
          <pc:docMk/>
          <pc:sldMk cId="1080560385" sldId="306"/>
        </pc:sldMkLst>
        <pc:spChg chg="del mod">
          <ac:chgData name="Michael Larche" userId="58ea3cfbf7f6997c" providerId="LiveId" clId="{E18819C5-667E-4BB1-98EB-439D06ABF625}" dt="2021-02-09T22:28:38.835" v="51" actId="478"/>
          <ac:spMkLst>
            <pc:docMk/>
            <pc:sldMk cId="1080560385" sldId="306"/>
            <ac:spMk id="2" creationId="{00000000-0000-0000-0000-000000000000}"/>
          </ac:spMkLst>
        </pc:spChg>
        <pc:spChg chg="mod">
          <ac:chgData name="Michael Larche" userId="58ea3cfbf7f6997c" providerId="LiveId" clId="{E18819C5-667E-4BB1-98EB-439D06ABF625}" dt="2021-02-09T22:38:13.750" v="247" actId="255"/>
          <ac:spMkLst>
            <pc:docMk/>
            <pc:sldMk cId="1080560385" sldId="306"/>
            <ac:spMk id="3" creationId="{00000000-0000-0000-0000-000000000000}"/>
          </ac:spMkLst>
        </pc:spChg>
        <pc:spChg chg="add">
          <ac:chgData name="Michael Larche" userId="58ea3cfbf7f6997c" providerId="LiveId" clId="{E18819C5-667E-4BB1-98EB-439D06ABF625}" dt="2021-02-10T01:33:19.664" v="1816"/>
          <ac:spMkLst>
            <pc:docMk/>
            <pc:sldMk cId="1080560385" sldId="306"/>
            <ac:spMk id="4" creationId="{00000000-0000-0000-0000-000000000000}"/>
          </ac:spMkLst>
        </pc:spChg>
        <pc:spChg chg="mod">
          <ac:chgData name="Michael Larche" userId="58ea3cfbf7f6997c" providerId="LiveId" clId="{E18819C5-667E-4BB1-98EB-439D06ABF625}" dt="2021-02-10T01:34:37.536" v="1818" actId="20577"/>
          <ac:spMkLst>
            <pc:docMk/>
            <pc:sldMk cId="1080560385" sldId="306"/>
            <ac:spMk id="5" creationId="{00000000-0000-0000-0000-000000000000}"/>
          </ac:spMkLst>
        </pc:spChg>
        <pc:spChg chg="add del mod">
          <ac:chgData name="Michael Larche" userId="58ea3cfbf7f6997c" providerId="LiveId" clId="{E18819C5-667E-4BB1-98EB-439D06ABF625}" dt="2021-02-09T22:28:29.654" v="50" actId="478"/>
          <ac:spMkLst>
            <pc:docMk/>
            <pc:sldMk cId="1080560385" sldId="306"/>
            <ac:spMk id="6" creationId="{C5F1A777-CBF9-4D08-B452-00D83AAD4215}"/>
          </ac:spMkLst>
        </pc:spChg>
        <pc:spChg chg="add del mod">
          <ac:chgData name="Michael Larche" userId="58ea3cfbf7f6997c" providerId="LiveId" clId="{E18819C5-667E-4BB1-98EB-439D06ABF625}" dt="2021-02-09T22:28:43.974" v="53" actId="478"/>
          <ac:spMkLst>
            <pc:docMk/>
            <pc:sldMk cId="1080560385" sldId="306"/>
            <ac:spMk id="8" creationId="{6198924B-ACA1-4685-8C93-B54043C16B6E}"/>
          </ac:spMkLst>
        </pc:spChg>
        <pc:spChg chg="add mod">
          <ac:chgData name="Michael Larche" userId="58ea3cfbf7f6997c" providerId="LiveId" clId="{E18819C5-667E-4BB1-98EB-439D06ABF625}" dt="2021-02-09T22:28:48.197" v="55" actId="20577"/>
          <ac:spMkLst>
            <pc:docMk/>
            <pc:sldMk cId="1080560385" sldId="306"/>
            <ac:spMk id="9" creationId="{19756777-4B5A-439F-919A-AB05522E42DA}"/>
          </ac:spMkLst>
        </pc:spChg>
      </pc:sldChg>
      <pc:sldChg chg="addSp delSp modSp add mod ord modAnim">
        <pc:chgData name="Michael Larche" userId="58ea3cfbf7f6997c" providerId="LiveId" clId="{E18819C5-667E-4BB1-98EB-439D06ABF625}" dt="2021-02-10T01:35:07.987" v="1822" actId="14100"/>
        <pc:sldMkLst>
          <pc:docMk/>
          <pc:sldMk cId="339772289" sldId="307"/>
        </pc:sldMkLst>
        <pc:spChg chg="add del mod">
          <ac:chgData name="Michael Larche" userId="58ea3cfbf7f6997c" providerId="LiveId" clId="{E18819C5-667E-4BB1-98EB-439D06ABF625}" dt="2021-02-09T22:49:51.505" v="405" actId="478"/>
          <ac:spMkLst>
            <pc:docMk/>
            <pc:sldMk cId="339772289" sldId="307"/>
            <ac:spMk id="2" creationId="{9602DEC2-05A2-4EB3-A8DA-BAB6506D09D8}"/>
          </ac:spMkLst>
        </pc:spChg>
        <pc:spChg chg="mod">
          <ac:chgData name="Michael Larche" userId="58ea3cfbf7f6997c" providerId="LiveId" clId="{E18819C5-667E-4BB1-98EB-439D06ABF625}" dt="2021-02-09T22:36:56.507" v="245" actId="255"/>
          <ac:spMkLst>
            <pc:docMk/>
            <pc:sldMk cId="339772289" sldId="307"/>
            <ac:spMk id="3" creationId="{00000000-0000-0000-0000-000000000000}"/>
          </ac:spMkLst>
        </pc:spChg>
        <pc:spChg chg="add">
          <ac:chgData name="Michael Larche" userId="58ea3cfbf7f6997c" providerId="LiveId" clId="{E18819C5-667E-4BB1-98EB-439D06ABF625}" dt="2021-02-10T01:33:19.664" v="1816"/>
          <ac:spMkLst>
            <pc:docMk/>
            <pc:sldMk cId="339772289" sldId="307"/>
            <ac:spMk id="4" creationId="{00000000-0000-0000-0000-000000000000}"/>
          </ac:spMkLst>
        </pc:spChg>
        <pc:spChg chg="mod">
          <ac:chgData name="Michael Larche" userId="58ea3cfbf7f6997c" providerId="LiveId" clId="{E18819C5-667E-4BB1-98EB-439D06ABF625}" dt="2021-02-10T01:35:07.987" v="1822" actId="14100"/>
          <ac:spMkLst>
            <pc:docMk/>
            <pc:sldMk cId="339772289" sldId="307"/>
            <ac:spMk id="5" creationId="{00000000-0000-0000-0000-000000000000}"/>
          </ac:spMkLst>
        </pc:spChg>
        <pc:spChg chg="add del mod">
          <ac:chgData name="Michael Larche" userId="58ea3cfbf7f6997c" providerId="LiveId" clId="{E18819C5-667E-4BB1-98EB-439D06ABF625}" dt="2021-02-09T22:49:54.910" v="406" actId="478"/>
          <ac:spMkLst>
            <pc:docMk/>
            <pc:sldMk cId="339772289" sldId="307"/>
            <ac:spMk id="6" creationId="{EA34D699-3C0F-40AF-AD9E-1F78E6A12D6E}"/>
          </ac:spMkLst>
        </pc:spChg>
        <pc:spChg chg="add mod">
          <ac:chgData name="Michael Larche" userId="58ea3cfbf7f6997c" providerId="LiveId" clId="{E18819C5-667E-4BB1-98EB-439D06ABF625}" dt="2021-02-09T22:50:51.443" v="410" actId="1076"/>
          <ac:spMkLst>
            <pc:docMk/>
            <pc:sldMk cId="339772289" sldId="307"/>
            <ac:spMk id="7" creationId="{A4E6DA18-FE92-4DD9-B51F-90E2BBC393E2}"/>
          </ac:spMkLst>
        </pc:spChg>
        <pc:spChg chg="mod">
          <ac:chgData name="Michael Larche" userId="58ea3cfbf7f6997c" providerId="LiveId" clId="{E18819C5-667E-4BB1-98EB-439D06ABF625}" dt="2021-02-09T22:35:49.683" v="243" actId="20577"/>
          <ac:spMkLst>
            <pc:docMk/>
            <pc:sldMk cId="339772289" sldId="307"/>
            <ac:spMk id="9" creationId="{19756777-4B5A-439F-919A-AB05522E42DA}"/>
          </ac:spMkLst>
        </pc:spChg>
        <pc:spChg chg="add del mod">
          <ac:chgData name="Michael Larche" userId="58ea3cfbf7f6997c" providerId="LiveId" clId="{E18819C5-667E-4BB1-98EB-439D06ABF625}" dt="2021-02-09T22:56:21.008" v="434" actId="478"/>
          <ac:spMkLst>
            <pc:docMk/>
            <pc:sldMk cId="339772289" sldId="307"/>
            <ac:spMk id="10" creationId="{A6CEDC2C-B050-46A9-B884-A6553776E2F4}"/>
          </ac:spMkLst>
        </pc:spChg>
        <pc:spChg chg="add mod">
          <ac:chgData name="Michael Larche" userId="58ea3cfbf7f6997c" providerId="LiveId" clId="{E18819C5-667E-4BB1-98EB-439D06ABF625}" dt="2021-02-09T22:50:51.443" v="410" actId="1076"/>
          <ac:spMkLst>
            <pc:docMk/>
            <pc:sldMk cId="339772289" sldId="307"/>
            <ac:spMk id="11" creationId="{5A19210C-7137-4F33-A131-DA5BB39A744C}"/>
          </ac:spMkLst>
        </pc:spChg>
        <pc:spChg chg="add del mod">
          <ac:chgData name="Michael Larche" userId="58ea3cfbf7f6997c" providerId="LiveId" clId="{E18819C5-667E-4BB1-98EB-439D06ABF625}" dt="2021-02-09T22:56:21.008" v="434" actId="478"/>
          <ac:spMkLst>
            <pc:docMk/>
            <pc:sldMk cId="339772289" sldId="307"/>
            <ac:spMk id="12" creationId="{79CF4AA5-7E67-4F67-A7ED-68B1BE91A919}"/>
          </ac:spMkLst>
        </pc:spChg>
        <pc:spChg chg="add del">
          <ac:chgData name="Michael Larche" userId="58ea3cfbf7f6997c" providerId="LiveId" clId="{E18819C5-667E-4BB1-98EB-439D06ABF625}" dt="2021-02-09T22:48:04.689" v="337" actId="22"/>
          <ac:spMkLst>
            <pc:docMk/>
            <pc:sldMk cId="339772289" sldId="307"/>
            <ac:spMk id="13" creationId="{72D05D9D-7B4E-4BC4-8461-F54F90E030CA}"/>
          </ac:spMkLst>
        </pc:spChg>
        <pc:spChg chg="add mod">
          <ac:chgData name="Michael Larche" userId="58ea3cfbf7f6997c" providerId="LiveId" clId="{E18819C5-667E-4BB1-98EB-439D06ABF625}" dt="2021-02-09T22:50:51.443" v="410" actId="1076"/>
          <ac:spMkLst>
            <pc:docMk/>
            <pc:sldMk cId="339772289" sldId="307"/>
            <ac:spMk id="14" creationId="{1D514B83-AA04-4765-B35F-0612CAD07D1F}"/>
          </ac:spMkLst>
        </pc:spChg>
        <pc:spChg chg="add del mod">
          <ac:chgData name="Michael Larche" userId="58ea3cfbf7f6997c" providerId="LiveId" clId="{E18819C5-667E-4BB1-98EB-439D06ABF625}" dt="2021-02-09T22:56:21.008" v="434" actId="478"/>
          <ac:spMkLst>
            <pc:docMk/>
            <pc:sldMk cId="339772289" sldId="307"/>
            <ac:spMk id="15" creationId="{0620286B-483A-4D90-9EDA-BD1511767842}"/>
          </ac:spMkLst>
        </pc:spChg>
        <pc:spChg chg="add mod">
          <ac:chgData name="Michael Larche" userId="58ea3cfbf7f6997c" providerId="LiveId" clId="{E18819C5-667E-4BB1-98EB-439D06ABF625}" dt="2021-02-09T22:50:51.443" v="410" actId="1076"/>
          <ac:spMkLst>
            <pc:docMk/>
            <pc:sldMk cId="339772289" sldId="307"/>
            <ac:spMk id="16" creationId="{0FC1B93C-A698-4876-8461-0DC2A7E74D1D}"/>
          </ac:spMkLst>
        </pc:spChg>
        <pc:spChg chg="add del mod">
          <ac:chgData name="Michael Larche" userId="58ea3cfbf7f6997c" providerId="LiveId" clId="{E18819C5-667E-4BB1-98EB-439D06ABF625}" dt="2021-02-09T22:56:21.008" v="434" actId="478"/>
          <ac:spMkLst>
            <pc:docMk/>
            <pc:sldMk cId="339772289" sldId="307"/>
            <ac:spMk id="17" creationId="{FC46BD81-229C-4C6F-A63A-62B558515A27}"/>
          </ac:spMkLst>
        </pc:spChg>
        <pc:spChg chg="add mod">
          <ac:chgData name="Michael Larche" userId="58ea3cfbf7f6997c" providerId="LiveId" clId="{E18819C5-667E-4BB1-98EB-439D06ABF625}" dt="2021-02-09T22:50:51.443" v="410" actId="1076"/>
          <ac:spMkLst>
            <pc:docMk/>
            <pc:sldMk cId="339772289" sldId="307"/>
            <ac:spMk id="18" creationId="{920A511E-104E-4E1D-9898-0173080A267D}"/>
          </ac:spMkLst>
        </pc:spChg>
        <pc:spChg chg="add del mod">
          <ac:chgData name="Michael Larche" userId="58ea3cfbf7f6997c" providerId="LiveId" clId="{E18819C5-667E-4BB1-98EB-439D06ABF625}" dt="2021-02-09T22:56:21.008" v="434" actId="478"/>
          <ac:spMkLst>
            <pc:docMk/>
            <pc:sldMk cId="339772289" sldId="307"/>
            <ac:spMk id="19" creationId="{34121411-E218-4A57-B8A0-B99AF8E1F29E}"/>
          </ac:spMkLst>
        </pc:spChg>
      </pc:sldChg>
      <pc:sldChg chg="addSp delSp modSp add mod">
        <pc:chgData name="Michael Larche" userId="58ea3cfbf7f6997c" providerId="LiveId" clId="{E18819C5-667E-4BB1-98EB-439D06ABF625}" dt="2021-02-10T01:35:25.327" v="1828" actId="14100"/>
        <pc:sldMkLst>
          <pc:docMk/>
          <pc:sldMk cId="1012755233" sldId="308"/>
        </pc:sldMkLst>
        <pc:spChg chg="add">
          <ac:chgData name="Michael Larche" userId="58ea3cfbf7f6997c" providerId="LiveId" clId="{E18819C5-667E-4BB1-98EB-439D06ABF625}" dt="2021-02-10T01:33:19.664" v="1816"/>
          <ac:spMkLst>
            <pc:docMk/>
            <pc:sldMk cId="1012755233" sldId="308"/>
            <ac:spMk id="4" creationId="{00000000-0000-0000-0000-000000000000}"/>
          </ac:spMkLst>
        </pc:spChg>
        <pc:spChg chg="add del mod">
          <ac:chgData name="Michael Larche" userId="58ea3cfbf7f6997c" providerId="LiveId" clId="{E18819C5-667E-4BB1-98EB-439D06ABF625}" dt="2021-02-10T01:35:25.327" v="1828" actId="14100"/>
          <ac:spMkLst>
            <pc:docMk/>
            <pc:sldMk cId="1012755233" sldId="308"/>
            <ac:spMk id="5" creationId="{00000000-0000-0000-0000-000000000000}"/>
          </ac:spMkLst>
        </pc:spChg>
        <pc:spChg chg="mod">
          <ac:chgData name="Michael Larche" userId="58ea3cfbf7f6997c" providerId="LiveId" clId="{E18819C5-667E-4BB1-98EB-439D06ABF625}" dt="2021-02-09T22:56:59.356" v="445" actId="255"/>
          <ac:spMkLst>
            <pc:docMk/>
            <pc:sldMk cId="1012755233" sldId="308"/>
            <ac:spMk id="9" creationId="{19756777-4B5A-439F-919A-AB05522E42DA}"/>
          </ac:spMkLst>
        </pc:spChg>
      </pc:sldChg>
      <pc:sldChg chg="addSp delSp modSp add mod ord modNotesTx">
        <pc:chgData name="Michael Larche" userId="58ea3cfbf7f6997c" providerId="LiveId" clId="{E18819C5-667E-4BB1-98EB-439D06ABF625}" dt="2021-02-10T01:36:02.811" v="1832" actId="20577"/>
        <pc:sldMkLst>
          <pc:docMk/>
          <pc:sldMk cId="4291635037" sldId="309"/>
        </pc:sldMkLst>
        <pc:spChg chg="mod">
          <ac:chgData name="Michael Larche" userId="58ea3cfbf7f6997c" providerId="LiveId" clId="{E18819C5-667E-4BB1-98EB-439D06ABF625}" dt="2021-02-10T00:35:40.452" v="592" actId="255"/>
          <ac:spMkLst>
            <pc:docMk/>
            <pc:sldMk cId="4291635037" sldId="309"/>
            <ac:spMk id="3" creationId="{00000000-0000-0000-0000-000000000000}"/>
          </ac:spMkLst>
        </pc:spChg>
        <pc:spChg chg="add">
          <ac:chgData name="Michael Larche" userId="58ea3cfbf7f6997c" providerId="LiveId" clId="{E18819C5-667E-4BB1-98EB-439D06ABF625}" dt="2021-02-10T01:33:19.664" v="1816"/>
          <ac:spMkLst>
            <pc:docMk/>
            <pc:sldMk cId="4291635037" sldId="309"/>
            <ac:spMk id="4" creationId="{00000000-0000-0000-0000-000000000000}"/>
          </ac:spMkLst>
        </pc:spChg>
        <pc:spChg chg="add del mod">
          <ac:chgData name="Michael Larche" userId="58ea3cfbf7f6997c" providerId="LiveId" clId="{E18819C5-667E-4BB1-98EB-439D06ABF625}" dt="2021-02-10T01:36:02.811" v="1832" actId="20577"/>
          <ac:spMkLst>
            <pc:docMk/>
            <pc:sldMk cId="4291635037" sldId="309"/>
            <ac:spMk id="5" creationId="{00000000-0000-0000-0000-000000000000}"/>
          </ac:spMkLst>
        </pc:spChg>
        <pc:spChg chg="del">
          <ac:chgData name="Michael Larche" userId="58ea3cfbf7f6997c" providerId="LiveId" clId="{E18819C5-667E-4BB1-98EB-439D06ABF625}" dt="2021-02-10T00:19:13.689" v="463" actId="478"/>
          <ac:spMkLst>
            <pc:docMk/>
            <pc:sldMk cId="4291635037" sldId="309"/>
            <ac:spMk id="7" creationId="{A4E6DA18-FE92-4DD9-B51F-90E2BBC393E2}"/>
          </ac:spMkLst>
        </pc:spChg>
        <pc:spChg chg="mod">
          <ac:chgData name="Michael Larche" userId="58ea3cfbf7f6997c" providerId="LiveId" clId="{E18819C5-667E-4BB1-98EB-439D06ABF625}" dt="2021-02-10T00:18:27.076" v="462" actId="20577"/>
          <ac:spMkLst>
            <pc:docMk/>
            <pc:sldMk cId="4291635037" sldId="309"/>
            <ac:spMk id="9" creationId="{19756777-4B5A-439F-919A-AB05522E42DA}"/>
          </ac:spMkLst>
        </pc:spChg>
        <pc:spChg chg="del">
          <ac:chgData name="Michael Larche" userId="58ea3cfbf7f6997c" providerId="LiveId" clId="{E18819C5-667E-4BB1-98EB-439D06ABF625}" dt="2021-02-10T00:19:13.689" v="463" actId="478"/>
          <ac:spMkLst>
            <pc:docMk/>
            <pc:sldMk cId="4291635037" sldId="309"/>
            <ac:spMk id="10" creationId="{A6CEDC2C-B050-46A9-B884-A6553776E2F4}"/>
          </ac:spMkLst>
        </pc:spChg>
        <pc:spChg chg="del">
          <ac:chgData name="Michael Larche" userId="58ea3cfbf7f6997c" providerId="LiveId" clId="{E18819C5-667E-4BB1-98EB-439D06ABF625}" dt="2021-02-10T00:19:13.689" v="463" actId="478"/>
          <ac:spMkLst>
            <pc:docMk/>
            <pc:sldMk cId="4291635037" sldId="309"/>
            <ac:spMk id="11" creationId="{5A19210C-7137-4F33-A131-DA5BB39A744C}"/>
          </ac:spMkLst>
        </pc:spChg>
        <pc:spChg chg="del">
          <ac:chgData name="Michael Larche" userId="58ea3cfbf7f6997c" providerId="LiveId" clId="{E18819C5-667E-4BB1-98EB-439D06ABF625}" dt="2021-02-10T00:19:13.689" v="463" actId="478"/>
          <ac:spMkLst>
            <pc:docMk/>
            <pc:sldMk cId="4291635037" sldId="309"/>
            <ac:spMk id="12" creationId="{79CF4AA5-7E67-4F67-A7ED-68B1BE91A919}"/>
          </ac:spMkLst>
        </pc:spChg>
        <pc:spChg chg="del">
          <ac:chgData name="Michael Larche" userId="58ea3cfbf7f6997c" providerId="LiveId" clId="{E18819C5-667E-4BB1-98EB-439D06ABF625}" dt="2021-02-10T00:19:13.689" v="463" actId="478"/>
          <ac:spMkLst>
            <pc:docMk/>
            <pc:sldMk cId="4291635037" sldId="309"/>
            <ac:spMk id="14" creationId="{1D514B83-AA04-4765-B35F-0612CAD07D1F}"/>
          </ac:spMkLst>
        </pc:spChg>
        <pc:spChg chg="del">
          <ac:chgData name="Michael Larche" userId="58ea3cfbf7f6997c" providerId="LiveId" clId="{E18819C5-667E-4BB1-98EB-439D06ABF625}" dt="2021-02-10T00:19:13.689" v="463" actId="478"/>
          <ac:spMkLst>
            <pc:docMk/>
            <pc:sldMk cId="4291635037" sldId="309"/>
            <ac:spMk id="15" creationId="{0620286B-483A-4D90-9EDA-BD1511767842}"/>
          </ac:spMkLst>
        </pc:spChg>
        <pc:spChg chg="del">
          <ac:chgData name="Michael Larche" userId="58ea3cfbf7f6997c" providerId="LiveId" clId="{E18819C5-667E-4BB1-98EB-439D06ABF625}" dt="2021-02-10T00:19:13.689" v="463" actId="478"/>
          <ac:spMkLst>
            <pc:docMk/>
            <pc:sldMk cId="4291635037" sldId="309"/>
            <ac:spMk id="16" creationId="{0FC1B93C-A698-4876-8461-0DC2A7E74D1D}"/>
          </ac:spMkLst>
        </pc:spChg>
        <pc:spChg chg="del">
          <ac:chgData name="Michael Larche" userId="58ea3cfbf7f6997c" providerId="LiveId" clId="{E18819C5-667E-4BB1-98EB-439D06ABF625}" dt="2021-02-10T00:19:13.689" v="463" actId="478"/>
          <ac:spMkLst>
            <pc:docMk/>
            <pc:sldMk cId="4291635037" sldId="309"/>
            <ac:spMk id="17" creationId="{FC46BD81-229C-4C6F-A63A-62B558515A27}"/>
          </ac:spMkLst>
        </pc:spChg>
        <pc:spChg chg="del">
          <ac:chgData name="Michael Larche" userId="58ea3cfbf7f6997c" providerId="LiveId" clId="{E18819C5-667E-4BB1-98EB-439D06ABF625}" dt="2021-02-10T00:19:13.689" v="463" actId="478"/>
          <ac:spMkLst>
            <pc:docMk/>
            <pc:sldMk cId="4291635037" sldId="309"/>
            <ac:spMk id="18" creationId="{920A511E-104E-4E1D-9898-0173080A267D}"/>
          </ac:spMkLst>
        </pc:spChg>
        <pc:spChg chg="del">
          <ac:chgData name="Michael Larche" userId="58ea3cfbf7f6997c" providerId="LiveId" clId="{E18819C5-667E-4BB1-98EB-439D06ABF625}" dt="2021-02-10T00:19:13.689" v="463" actId="478"/>
          <ac:spMkLst>
            <pc:docMk/>
            <pc:sldMk cId="4291635037" sldId="309"/>
            <ac:spMk id="19" creationId="{34121411-E218-4A57-B8A0-B99AF8E1F29E}"/>
          </ac:spMkLst>
        </pc:spChg>
      </pc:sldChg>
      <pc:sldChg chg="addSp modSp add mod ord modNotesTx">
        <pc:chgData name="Michael Larche" userId="58ea3cfbf7f6997c" providerId="LiveId" clId="{E18819C5-667E-4BB1-98EB-439D06ABF625}" dt="2021-02-10T01:37:06.649" v="1838" actId="20577"/>
        <pc:sldMkLst>
          <pc:docMk/>
          <pc:sldMk cId="1681931688" sldId="310"/>
        </pc:sldMkLst>
        <pc:spChg chg="mod">
          <ac:chgData name="Michael Larche" userId="58ea3cfbf7f6997c" providerId="LiveId" clId="{E18819C5-667E-4BB1-98EB-439D06ABF625}" dt="2021-02-10T01:01:25.877" v="892" actId="20577"/>
          <ac:spMkLst>
            <pc:docMk/>
            <pc:sldMk cId="1681931688" sldId="310"/>
            <ac:spMk id="3" creationId="{00000000-0000-0000-0000-000000000000}"/>
          </ac:spMkLst>
        </pc:spChg>
        <pc:spChg chg="add">
          <ac:chgData name="Michael Larche" userId="58ea3cfbf7f6997c" providerId="LiveId" clId="{E18819C5-667E-4BB1-98EB-439D06ABF625}" dt="2021-02-10T01:33:19.664" v="1816"/>
          <ac:spMkLst>
            <pc:docMk/>
            <pc:sldMk cId="1681931688" sldId="310"/>
            <ac:spMk id="4" creationId="{00000000-0000-0000-0000-000000000000}"/>
          </ac:spMkLst>
        </pc:spChg>
        <pc:spChg chg="mod">
          <ac:chgData name="Michael Larche" userId="58ea3cfbf7f6997c" providerId="LiveId" clId="{E18819C5-667E-4BB1-98EB-439D06ABF625}" dt="2021-02-10T01:37:06.649" v="1838" actId="20577"/>
          <ac:spMkLst>
            <pc:docMk/>
            <pc:sldMk cId="1681931688" sldId="310"/>
            <ac:spMk id="5" creationId="{00000000-0000-0000-0000-000000000000}"/>
          </ac:spMkLst>
        </pc:spChg>
        <pc:spChg chg="mod">
          <ac:chgData name="Michael Larche" userId="58ea3cfbf7f6997c" providerId="LiveId" clId="{E18819C5-667E-4BB1-98EB-439D06ABF625}" dt="2021-02-10T00:53:59.984" v="746" actId="20577"/>
          <ac:spMkLst>
            <pc:docMk/>
            <pc:sldMk cId="1681931688" sldId="310"/>
            <ac:spMk id="9" creationId="{19756777-4B5A-439F-919A-AB05522E42DA}"/>
          </ac:spMkLst>
        </pc:spChg>
      </pc:sldChg>
      <pc:sldChg chg="addSp delSp modSp add mod">
        <pc:chgData name="Michael Larche" userId="58ea3cfbf7f6997c" providerId="LiveId" clId="{E18819C5-667E-4BB1-98EB-439D06ABF625}" dt="2021-02-10T01:37:11.956" v="1840" actId="20577"/>
        <pc:sldMkLst>
          <pc:docMk/>
          <pc:sldMk cId="1889828060" sldId="311"/>
        </pc:sldMkLst>
        <pc:spChg chg="mod">
          <ac:chgData name="Michael Larche" userId="58ea3cfbf7f6997c" providerId="LiveId" clId="{E18819C5-667E-4BB1-98EB-439D06ABF625}" dt="2021-02-10T01:18:11.791" v="1465" actId="20577"/>
          <ac:spMkLst>
            <pc:docMk/>
            <pc:sldMk cId="1889828060" sldId="311"/>
            <ac:spMk id="3" creationId="{00000000-0000-0000-0000-000000000000}"/>
          </ac:spMkLst>
        </pc:spChg>
        <pc:spChg chg="add">
          <ac:chgData name="Michael Larche" userId="58ea3cfbf7f6997c" providerId="LiveId" clId="{E18819C5-667E-4BB1-98EB-439D06ABF625}" dt="2021-02-10T01:33:19.664" v="1816"/>
          <ac:spMkLst>
            <pc:docMk/>
            <pc:sldMk cId="1889828060" sldId="311"/>
            <ac:spMk id="4" creationId="{00000000-0000-0000-0000-000000000000}"/>
          </ac:spMkLst>
        </pc:spChg>
        <pc:spChg chg="mod">
          <ac:chgData name="Michael Larche" userId="58ea3cfbf7f6997c" providerId="LiveId" clId="{E18819C5-667E-4BB1-98EB-439D06ABF625}" dt="2021-02-10T01:37:11.956" v="1840" actId="20577"/>
          <ac:spMkLst>
            <pc:docMk/>
            <pc:sldMk cId="1889828060" sldId="311"/>
            <ac:spMk id="5" creationId="{00000000-0000-0000-0000-000000000000}"/>
          </ac:spMkLst>
        </pc:spChg>
        <pc:spChg chg="add del mod">
          <ac:chgData name="Michael Larche" userId="58ea3cfbf7f6997c" providerId="LiveId" clId="{E18819C5-667E-4BB1-98EB-439D06ABF625}" dt="2021-02-10T01:17:58.793" v="1463" actId="478"/>
          <ac:spMkLst>
            <pc:docMk/>
            <pc:sldMk cId="1889828060" sldId="311"/>
            <ac:spMk id="6" creationId="{198BED9F-98D0-487A-9878-3E26590D256E}"/>
          </ac:spMkLst>
        </pc:spChg>
        <pc:spChg chg="mod">
          <ac:chgData name="Michael Larche" userId="58ea3cfbf7f6997c" providerId="LiveId" clId="{E18819C5-667E-4BB1-98EB-439D06ABF625}" dt="2021-02-10T01:17:45.624" v="1461" actId="255"/>
          <ac:spMkLst>
            <pc:docMk/>
            <pc:sldMk cId="1889828060" sldId="311"/>
            <ac:spMk id="9" creationId="{19756777-4B5A-439F-919A-AB05522E42DA}"/>
          </ac:spMkLst>
        </pc:spChg>
      </pc:sldChg>
      <pc:sldChg chg="addSp delSp modSp add mod">
        <pc:chgData name="Michael Larche" userId="58ea3cfbf7f6997c" providerId="LiveId" clId="{E18819C5-667E-4BB1-98EB-439D06ABF625}" dt="2021-02-10T01:37:18.008" v="1842" actId="20577"/>
        <pc:sldMkLst>
          <pc:docMk/>
          <pc:sldMk cId="626537906" sldId="312"/>
        </pc:sldMkLst>
        <pc:spChg chg="mod">
          <ac:chgData name="Michael Larche" userId="58ea3cfbf7f6997c" providerId="LiveId" clId="{E18819C5-667E-4BB1-98EB-439D06ABF625}" dt="2021-02-10T01:30:05.065" v="1815" actId="1076"/>
          <ac:spMkLst>
            <pc:docMk/>
            <pc:sldMk cId="626537906" sldId="312"/>
            <ac:spMk id="3" creationId="{00000000-0000-0000-0000-000000000000}"/>
          </ac:spMkLst>
        </pc:spChg>
        <pc:spChg chg="add">
          <ac:chgData name="Michael Larche" userId="58ea3cfbf7f6997c" providerId="LiveId" clId="{E18819C5-667E-4BB1-98EB-439D06ABF625}" dt="2021-02-10T01:33:19.664" v="1816"/>
          <ac:spMkLst>
            <pc:docMk/>
            <pc:sldMk cId="626537906" sldId="312"/>
            <ac:spMk id="4" creationId="{00000000-0000-0000-0000-000000000000}"/>
          </ac:spMkLst>
        </pc:spChg>
        <pc:spChg chg="mod">
          <ac:chgData name="Michael Larche" userId="58ea3cfbf7f6997c" providerId="LiveId" clId="{E18819C5-667E-4BB1-98EB-439D06ABF625}" dt="2021-02-10T01:37:18.008" v="1842" actId="20577"/>
          <ac:spMkLst>
            <pc:docMk/>
            <pc:sldMk cId="626537906" sldId="312"/>
            <ac:spMk id="5" creationId="{00000000-0000-0000-0000-000000000000}"/>
          </ac:spMkLst>
        </pc:spChg>
        <pc:spChg chg="add mod">
          <ac:chgData name="Michael Larche" userId="58ea3cfbf7f6997c" providerId="LiveId" clId="{E18819C5-667E-4BB1-98EB-439D06ABF625}" dt="2021-02-10T01:30:01.481" v="1814" actId="1076"/>
          <ac:spMkLst>
            <pc:docMk/>
            <pc:sldMk cId="626537906" sldId="312"/>
            <ac:spMk id="6" creationId="{F31CE964-F462-466F-BEB0-980741FDD112}"/>
          </ac:spMkLst>
        </pc:spChg>
        <pc:spChg chg="add mod">
          <ac:chgData name="Michael Larche" userId="58ea3cfbf7f6997c" providerId="LiveId" clId="{E18819C5-667E-4BB1-98EB-439D06ABF625}" dt="2021-02-10T01:19:05.951" v="1467"/>
          <ac:spMkLst>
            <pc:docMk/>
            <pc:sldMk cId="626537906" sldId="312"/>
            <ac:spMk id="7" creationId="{C3E5C8D0-6A8B-4B06-AA53-C99F922FA1C8}"/>
          </ac:spMkLst>
        </pc:spChg>
        <pc:spChg chg="del mod">
          <ac:chgData name="Michael Larche" userId="58ea3cfbf7f6997c" providerId="LiveId" clId="{E18819C5-667E-4BB1-98EB-439D06ABF625}" dt="2021-02-10T01:19:05.250" v="1466" actId="478"/>
          <ac:spMkLst>
            <pc:docMk/>
            <pc:sldMk cId="626537906" sldId="312"/>
            <ac:spMk id="9" creationId="{19756777-4B5A-439F-919A-AB05522E42DA}"/>
          </ac:spMkLst>
        </pc:spChg>
      </pc:sldChg>
    </pc:docChg>
  </pc:docChgLst>
</pc:chgInfo>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978B0208-0148-4024-ADDA-5B25F4BF1528}" type="datetimeFigureOut">
              <a:rPr lang="en-US" smtClean="0"/>
              <a:t>2/9/2021</a:t>
            </a:fld>
            <a:endParaRPr lang="en-US"/>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186ED266-72F8-4940-95AB-CFE79A9A557E}" type="slidenum">
              <a:rPr lang="en-US" smtClean="0"/>
              <a:t>‹#›</a:t>
            </a:fld>
            <a:endParaRPr lang="en-US"/>
          </a:p>
        </p:txBody>
      </p:sp>
    </p:spTree>
    <p:extLst>
      <p:ext uri="{BB962C8B-B14F-4D97-AF65-F5344CB8AC3E}">
        <p14:creationId xmlns:p14="http://schemas.microsoft.com/office/powerpoint/2010/main" val="36280515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dirty="0">
                <a:solidFill>
                  <a:srgbClr val="282828"/>
                </a:solidFill>
                <a:effectLst/>
                <a:latin typeface="Proxima Nova"/>
              </a:rPr>
              <a:t>This gives a partial frequency distribution of the words in this text. </a:t>
            </a:r>
            <a:endParaRPr lang="en-US" dirty="0"/>
          </a:p>
        </p:txBody>
      </p:sp>
      <p:sp>
        <p:nvSpPr>
          <p:cNvPr id="4" name="Slide Number Placeholder 3"/>
          <p:cNvSpPr>
            <a:spLocks noGrp="1"/>
          </p:cNvSpPr>
          <p:nvPr>
            <p:ph type="sldNum" sz="quarter" idx="5"/>
          </p:nvPr>
        </p:nvSpPr>
        <p:spPr/>
        <p:txBody>
          <a:bodyPr/>
          <a:lstStyle/>
          <a:p>
            <a:fld id="{186ED266-72F8-4940-95AB-CFE79A9A557E}" type="slidenum">
              <a:rPr lang="en-US" smtClean="0"/>
              <a:t>48</a:t>
            </a:fld>
            <a:endParaRPr lang="en-US"/>
          </a:p>
        </p:txBody>
      </p:sp>
    </p:spTree>
    <p:extLst>
      <p:ext uri="{BB962C8B-B14F-4D97-AF65-F5344CB8AC3E}">
        <p14:creationId xmlns:p14="http://schemas.microsoft.com/office/powerpoint/2010/main" val="1680922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6ED266-72F8-4940-95AB-CFE79A9A557E}" type="slidenum">
              <a:rPr lang="en-US" smtClean="0"/>
              <a:t>55</a:t>
            </a:fld>
            <a:endParaRPr lang="en-US"/>
          </a:p>
        </p:txBody>
      </p:sp>
    </p:spTree>
    <p:extLst>
      <p:ext uri="{BB962C8B-B14F-4D97-AF65-F5344CB8AC3E}">
        <p14:creationId xmlns:p14="http://schemas.microsoft.com/office/powerpoint/2010/main" val="3180509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6ED266-72F8-4940-95AB-CFE79A9A557E}" type="slidenum">
              <a:rPr lang="en-US" smtClean="0"/>
              <a:t>56</a:t>
            </a:fld>
            <a:endParaRPr lang="en-US"/>
          </a:p>
        </p:txBody>
      </p:sp>
    </p:spTree>
    <p:extLst>
      <p:ext uri="{BB962C8B-B14F-4D97-AF65-F5344CB8AC3E}">
        <p14:creationId xmlns:p14="http://schemas.microsoft.com/office/powerpoint/2010/main" val="2420481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6ED266-72F8-4940-95AB-CFE79A9A557E}" type="slidenum">
              <a:rPr lang="en-US" smtClean="0"/>
              <a:t>57</a:t>
            </a:fld>
            <a:endParaRPr lang="en-US"/>
          </a:p>
        </p:txBody>
      </p:sp>
    </p:spTree>
    <p:extLst>
      <p:ext uri="{BB962C8B-B14F-4D97-AF65-F5344CB8AC3E}">
        <p14:creationId xmlns:p14="http://schemas.microsoft.com/office/powerpoint/2010/main" val="3648699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2/9/2021</a:t>
            </a:fld>
            <a:endParaRPr lang="en-US" dirty="0"/>
          </a:p>
        </p:txBody>
      </p:sp>
      <p:sp>
        <p:nvSpPr>
          <p:cNvPr id="6" name="Holder 6"/>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EE5612"/>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200" b="0" i="0">
                <a:solidFill>
                  <a:srgbClr val="595959"/>
                </a:solidFill>
                <a:latin typeface="Times New Roman"/>
                <a:cs typeface="Times New Roman"/>
              </a:defRPr>
            </a:lvl1pPr>
          </a:lstStyle>
          <a:p>
            <a:endParaRPr/>
          </a:p>
        </p:txBody>
      </p:sp>
      <p:sp>
        <p:nvSpPr>
          <p:cNvPr id="4" name="Holder 4"/>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2/9/2021</a:t>
            </a:fld>
            <a:endParaRPr lang="en-US" dirty="0"/>
          </a:p>
        </p:txBody>
      </p:sp>
      <p:sp>
        <p:nvSpPr>
          <p:cNvPr id="6" name="Holder 6"/>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EE5612"/>
                </a:solidFill>
                <a:latin typeface="Times New Roman"/>
                <a:cs typeface="Times New Roman"/>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2/9/2021</a:t>
            </a:fld>
            <a:endParaRPr lang="en-US" dirty="0"/>
          </a:p>
        </p:txBody>
      </p:sp>
      <p:sp>
        <p:nvSpPr>
          <p:cNvPr id="7" name="Holder 7"/>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rgbClr val="EE5612"/>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2/9/2021</a:t>
            </a:fld>
            <a:endParaRPr lang="en-US" dirty="0"/>
          </a:p>
        </p:txBody>
      </p:sp>
      <p:sp>
        <p:nvSpPr>
          <p:cNvPr id="5" name="Holder 5"/>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6286500" y="5257800"/>
            <a:ext cx="0" cy="914400"/>
          </a:xfrm>
          <a:custGeom>
            <a:avLst/>
            <a:gdLst/>
            <a:ahLst/>
            <a:cxnLst/>
            <a:rect l="l" t="t" r="r" b="b"/>
            <a:pathLst>
              <a:path h="914400">
                <a:moveTo>
                  <a:pt x="0" y="914400"/>
                </a:moveTo>
                <a:lnTo>
                  <a:pt x="1" y="0"/>
                </a:lnTo>
              </a:path>
            </a:pathLst>
          </a:custGeom>
          <a:ln w="25400">
            <a:solidFill>
              <a:srgbClr val="EE5612"/>
            </a:solidFill>
          </a:ln>
        </p:spPr>
        <p:txBody>
          <a:bodyPr wrap="square" lIns="0" tIns="0" rIns="0" bIns="0" rtlCol="0"/>
          <a:lstStyle/>
          <a:p>
            <a:endParaRPr dirty="0"/>
          </a:p>
        </p:txBody>
      </p:sp>
      <p:sp>
        <p:nvSpPr>
          <p:cNvPr id="17" name="bg object 17"/>
          <p:cNvSpPr/>
          <p:nvPr/>
        </p:nvSpPr>
        <p:spPr>
          <a:xfrm>
            <a:off x="6414048" y="5776940"/>
            <a:ext cx="1165802" cy="142580"/>
          </a:xfrm>
          <a:prstGeom prst="rect">
            <a:avLst/>
          </a:prstGeom>
          <a:blipFill>
            <a:blip r:embed="rId2" cstate="print"/>
            <a:stretch>
              <a:fillRect/>
            </a:stretch>
          </a:blipFill>
        </p:spPr>
        <p:txBody>
          <a:bodyPr wrap="square" lIns="0" tIns="0" rIns="0" bIns="0" rtlCol="0"/>
          <a:lstStyle/>
          <a:p>
            <a:endParaRPr dirty="0"/>
          </a:p>
        </p:txBody>
      </p:sp>
      <p:sp>
        <p:nvSpPr>
          <p:cNvPr id="18" name="bg object 18"/>
          <p:cNvSpPr/>
          <p:nvPr/>
        </p:nvSpPr>
        <p:spPr>
          <a:xfrm>
            <a:off x="6413500" y="5531193"/>
            <a:ext cx="597535" cy="170815"/>
          </a:xfrm>
          <a:custGeom>
            <a:avLst/>
            <a:gdLst/>
            <a:ahLst/>
            <a:cxnLst/>
            <a:rect l="l" t="t" r="r" b="b"/>
            <a:pathLst>
              <a:path w="597534" h="170814">
                <a:moveTo>
                  <a:pt x="108458" y="118656"/>
                </a:moveTo>
                <a:lnTo>
                  <a:pt x="104305" y="98539"/>
                </a:lnTo>
                <a:lnTo>
                  <a:pt x="93167" y="85013"/>
                </a:lnTo>
                <a:lnTo>
                  <a:pt x="77025" y="76161"/>
                </a:lnTo>
                <a:lnTo>
                  <a:pt x="41046" y="64808"/>
                </a:lnTo>
                <a:lnTo>
                  <a:pt x="30289" y="59080"/>
                </a:lnTo>
                <a:lnTo>
                  <a:pt x="24574" y="51879"/>
                </a:lnTo>
                <a:lnTo>
                  <a:pt x="22898" y="42176"/>
                </a:lnTo>
                <a:lnTo>
                  <a:pt x="25196" y="32842"/>
                </a:lnTo>
                <a:lnTo>
                  <a:pt x="31889" y="25781"/>
                </a:lnTo>
                <a:lnTo>
                  <a:pt x="42646" y="21297"/>
                </a:lnTo>
                <a:lnTo>
                  <a:pt x="57124" y="19735"/>
                </a:lnTo>
                <a:lnTo>
                  <a:pt x="70497" y="20688"/>
                </a:lnTo>
                <a:lnTo>
                  <a:pt x="81534" y="23126"/>
                </a:lnTo>
                <a:lnTo>
                  <a:pt x="90106" y="26390"/>
                </a:lnTo>
                <a:lnTo>
                  <a:pt x="96126" y="29845"/>
                </a:lnTo>
                <a:lnTo>
                  <a:pt x="99898" y="11099"/>
                </a:lnTo>
                <a:lnTo>
                  <a:pt x="93802" y="7493"/>
                </a:lnTo>
                <a:lnTo>
                  <a:pt x="84709" y="3886"/>
                </a:lnTo>
                <a:lnTo>
                  <a:pt x="72821" y="1104"/>
                </a:lnTo>
                <a:lnTo>
                  <a:pt x="58381" y="0"/>
                </a:lnTo>
                <a:lnTo>
                  <a:pt x="33312" y="3314"/>
                </a:lnTo>
                <a:lnTo>
                  <a:pt x="15468" y="12636"/>
                </a:lnTo>
                <a:lnTo>
                  <a:pt x="4800" y="27051"/>
                </a:lnTo>
                <a:lnTo>
                  <a:pt x="1257" y="45631"/>
                </a:lnTo>
                <a:lnTo>
                  <a:pt x="5194" y="63550"/>
                </a:lnTo>
                <a:lnTo>
                  <a:pt x="15570" y="75552"/>
                </a:lnTo>
                <a:lnTo>
                  <a:pt x="30238" y="83375"/>
                </a:lnTo>
                <a:lnTo>
                  <a:pt x="65227" y="94919"/>
                </a:lnTo>
                <a:lnTo>
                  <a:pt x="77470" y="101790"/>
                </a:lnTo>
                <a:lnTo>
                  <a:pt x="84391" y="110566"/>
                </a:lnTo>
                <a:lnTo>
                  <a:pt x="86563" y="122364"/>
                </a:lnTo>
                <a:lnTo>
                  <a:pt x="84061" y="134137"/>
                </a:lnTo>
                <a:lnTo>
                  <a:pt x="76809" y="142989"/>
                </a:lnTo>
                <a:lnTo>
                  <a:pt x="65112" y="148551"/>
                </a:lnTo>
                <a:lnTo>
                  <a:pt x="49314" y="150482"/>
                </a:lnTo>
                <a:lnTo>
                  <a:pt x="35090" y="149301"/>
                </a:lnTo>
                <a:lnTo>
                  <a:pt x="22491" y="146164"/>
                </a:lnTo>
                <a:lnTo>
                  <a:pt x="11912" y="141744"/>
                </a:lnTo>
                <a:lnTo>
                  <a:pt x="3771" y="136664"/>
                </a:lnTo>
                <a:lnTo>
                  <a:pt x="0" y="157886"/>
                </a:lnTo>
                <a:lnTo>
                  <a:pt x="7874" y="162102"/>
                </a:lnTo>
                <a:lnTo>
                  <a:pt x="18491" y="166090"/>
                </a:lnTo>
                <a:lnTo>
                  <a:pt x="31559" y="169062"/>
                </a:lnTo>
                <a:lnTo>
                  <a:pt x="46799" y="170218"/>
                </a:lnTo>
                <a:lnTo>
                  <a:pt x="74269" y="166395"/>
                </a:lnTo>
                <a:lnTo>
                  <a:pt x="93484" y="155727"/>
                </a:lnTo>
                <a:lnTo>
                  <a:pt x="104762" y="139407"/>
                </a:lnTo>
                <a:lnTo>
                  <a:pt x="108458" y="118656"/>
                </a:lnTo>
                <a:close/>
              </a:path>
              <a:path w="597534" h="170814">
                <a:moveTo>
                  <a:pt x="212890" y="155905"/>
                </a:moveTo>
                <a:lnTo>
                  <a:pt x="202323" y="142341"/>
                </a:lnTo>
                <a:lnTo>
                  <a:pt x="199402" y="145072"/>
                </a:lnTo>
                <a:lnTo>
                  <a:pt x="194056" y="148412"/>
                </a:lnTo>
                <a:lnTo>
                  <a:pt x="186296" y="151257"/>
                </a:lnTo>
                <a:lnTo>
                  <a:pt x="176149" y="152450"/>
                </a:lnTo>
                <a:lnTo>
                  <a:pt x="163042" y="150152"/>
                </a:lnTo>
                <a:lnTo>
                  <a:pt x="152590" y="143243"/>
                </a:lnTo>
                <a:lnTo>
                  <a:pt x="145681" y="131749"/>
                </a:lnTo>
                <a:lnTo>
                  <a:pt x="143179" y="115697"/>
                </a:lnTo>
                <a:lnTo>
                  <a:pt x="145821" y="99339"/>
                </a:lnTo>
                <a:lnTo>
                  <a:pt x="153187" y="87172"/>
                </a:lnTo>
                <a:lnTo>
                  <a:pt x="164414" y="79578"/>
                </a:lnTo>
                <a:lnTo>
                  <a:pt x="178663" y="76962"/>
                </a:lnTo>
                <a:lnTo>
                  <a:pt x="187286" y="77762"/>
                </a:lnTo>
                <a:lnTo>
                  <a:pt x="194398" y="79806"/>
                </a:lnTo>
                <a:lnTo>
                  <a:pt x="200177" y="82588"/>
                </a:lnTo>
                <a:lnTo>
                  <a:pt x="204838" y="85598"/>
                </a:lnTo>
                <a:lnTo>
                  <a:pt x="208368" y="67589"/>
                </a:lnTo>
                <a:lnTo>
                  <a:pt x="203060" y="64300"/>
                </a:lnTo>
                <a:lnTo>
                  <a:pt x="195808" y="61645"/>
                </a:lnTo>
                <a:lnTo>
                  <a:pt x="187096" y="59855"/>
                </a:lnTo>
                <a:lnTo>
                  <a:pt x="177406" y="59207"/>
                </a:lnTo>
                <a:lnTo>
                  <a:pt x="157187" y="62585"/>
                </a:lnTo>
                <a:lnTo>
                  <a:pt x="139446" y="72923"/>
                </a:lnTo>
                <a:lnTo>
                  <a:pt x="126834" y="90538"/>
                </a:lnTo>
                <a:lnTo>
                  <a:pt x="122047" y="115697"/>
                </a:lnTo>
                <a:lnTo>
                  <a:pt x="126771" y="140563"/>
                </a:lnTo>
                <a:lnTo>
                  <a:pt x="139128" y="157480"/>
                </a:lnTo>
                <a:lnTo>
                  <a:pt x="156337" y="167144"/>
                </a:lnTo>
                <a:lnTo>
                  <a:pt x="175641" y="170218"/>
                </a:lnTo>
                <a:lnTo>
                  <a:pt x="189280" y="168719"/>
                </a:lnTo>
                <a:lnTo>
                  <a:pt x="200215" y="165011"/>
                </a:lnTo>
                <a:lnTo>
                  <a:pt x="208165" y="160337"/>
                </a:lnTo>
                <a:lnTo>
                  <a:pt x="212890" y="155905"/>
                </a:lnTo>
                <a:close/>
              </a:path>
              <a:path w="597534" h="170814">
                <a:moveTo>
                  <a:pt x="316153" y="84607"/>
                </a:moveTo>
                <a:lnTo>
                  <a:pt x="313969" y="74815"/>
                </a:lnTo>
                <a:lnTo>
                  <a:pt x="307721" y="66725"/>
                </a:lnTo>
                <a:lnTo>
                  <a:pt x="297891" y="61226"/>
                </a:lnTo>
                <a:lnTo>
                  <a:pt x="284949" y="59207"/>
                </a:lnTo>
                <a:lnTo>
                  <a:pt x="274510" y="60375"/>
                </a:lnTo>
                <a:lnTo>
                  <a:pt x="264337" y="63588"/>
                </a:lnTo>
                <a:lnTo>
                  <a:pt x="254965" y="68364"/>
                </a:lnTo>
                <a:lnTo>
                  <a:pt x="246938" y="74256"/>
                </a:lnTo>
                <a:lnTo>
                  <a:pt x="246938" y="1231"/>
                </a:lnTo>
                <a:lnTo>
                  <a:pt x="226809" y="1231"/>
                </a:lnTo>
                <a:lnTo>
                  <a:pt x="226809" y="166522"/>
                </a:lnTo>
                <a:lnTo>
                  <a:pt x="246938" y="166522"/>
                </a:lnTo>
                <a:lnTo>
                  <a:pt x="246938" y="92760"/>
                </a:lnTo>
                <a:lnTo>
                  <a:pt x="254927" y="86144"/>
                </a:lnTo>
                <a:lnTo>
                  <a:pt x="263271" y="81711"/>
                </a:lnTo>
                <a:lnTo>
                  <a:pt x="271183" y="79222"/>
                </a:lnTo>
                <a:lnTo>
                  <a:pt x="277901" y="78447"/>
                </a:lnTo>
                <a:lnTo>
                  <a:pt x="290728" y="78447"/>
                </a:lnTo>
                <a:lnTo>
                  <a:pt x="296024" y="85102"/>
                </a:lnTo>
                <a:lnTo>
                  <a:pt x="296024" y="166522"/>
                </a:lnTo>
                <a:lnTo>
                  <a:pt x="316153" y="166522"/>
                </a:lnTo>
                <a:lnTo>
                  <a:pt x="316153" y="84607"/>
                </a:lnTo>
                <a:close/>
              </a:path>
              <a:path w="597534" h="170814">
                <a:moveTo>
                  <a:pt x="439458" y="113728"/>
                </a:moveTo>
                <a:lnTo>
                  <a:pt x="435394" y="91262"/>
                </a:lnTo>
                <a:lnTo>
                  <a:pt x="426008" y="76962"/>
                </a:lnTo>
                <a:lnTo>
                  <a:pt x="424103" y="74066"/>
                </a:lnTo>
                <a:lnTo>
                  <a:pt x="418325" y="70370"/>
                </a:lnTo>
                <a:lnTo>
                  <a:pt x="418325" y="113728"/>
                </a:lnTo>
                <a:lnTo>
                  <a:pt x="415861" y="129565"/>
                </a:lnTo>
                <a:lnTo>
                  <a:pt x="409016" y="141782"/>
                </a:lnTo>
                <a:lnTo>
                  <a:pt x="398576" y="149669"/>
                </a:lnTo>
                <a:lnTo>
                  <a:pt x="385356" y="152450"/>
                </a:lnTo>
                <a:lnTo>
                  <a:pt x="372135" y="149974"/>
                </a:lnTo>
                <a:lnTo>
                  <a:pt x="361696" y="142773"/>
                </a:lnTo>
                <a:lnTo>
                  <a:pt x="354850" y="131229"/>
                </a:lnTo>
                <a:lnTo>
                  <a:pt x="352399" y="115697"/>
                </a:lnTo>
                <a:lnTo>
                  <a:pt x="354850" y="99860"/>
                </a:lnTo>
                <a:lnTo>
                  <a:pt x="361696" y="87630"/>
                </a:lnTo>
                <a:lnTo>
                  <a:pt x="372135" y="79756"/>
                </a:lnTo>
                <a:lnTo>
                  <a:pt x="385356" y="76962"/>
                </a:lnTo>
                <a:lnTo>
                  <a:pt x="398576" y="79451"/>
                </a:lnTo>
                <a:lnTo>
                  <a:pt x="409016" y="86652"/>
                </a:lnTo>
                <a:lnTo>
                  <a:pt x="415861" y="98196"/>
                </a:lnTo>
                <a:lnTo>
                  <a:pt x="418325" y="113728"/>
                </a:lnTo>
                <a:lnTo>
                  <a:pt x="418325" y="70370"/>
                </a:lnTo>
                <a:lnTo>
                  <a:pt x="406971" y="63080"/>
                </a:lnTo>
                <a:lnTo>
                  <a:pt x="385356" y="59207"/>
                </a:lnTo>
                <a:lnTo>
                  <a:pt x="363740" y="63385"/>
                </a:lnTo>
                <a:lnTo>
                  <a:pt x="346595" y="75057"/>
                </a:lnTo>
                <a:lnTo>
                  <a:pt x="335318" y="92925"/>
                </a:lnTo>
                <a:lnTo>
                  <a:pt x="331254" y="115697"/>
                </a:lnTo>
                <a:lnTo>
                  <a:pt x="335318" y="138163"/>
                </a:lnTo>
                <a:lnTo>
                  <a:pt x="346595" y="155359"/>
                </a:lnTo>
                <a:lnTo>
                  <a:pt x="363740" y="166344"/>
                </a:lnTo>
                <a:lnTo>
                  <a:pt x="385356" y="170218"/>
                </a:lnTo>
                <a:lnTo>
                  <a:pt x="406971" y="166039"/>
                </a:lnTo>
                <a:lnTo>
                  <a:pt x="424103" y="154368"/>
                </a:lnTo>
                <a:lnTo>
                  <a:pt x="425310" y="152450"/>
                </a:lnTo>
                <a:lnTo>
                  <a:pt x="435394" y="136499"/>
                </a:lnTo>
                <a:lnTo>
                  <a:pt x="439458" y="113728"/>
                </a:lnTo>
                <a:close/>
              </a:path>
              <a:path w="597534" h="170814">
                <a:moveTo>
                  <a:pt x="559727" y="113728"/>
                </a:moveTo>
                <a:lnTo>
                  <a:pt x="555663" y="91262"/>
                </a:lnTo>
                <a:lnTo>
                  <a:pt x="546277" y="76962"/>
                </a:lnTo>
                <a:lnTo>
                  <a:pt x="544385" y="74066"/>
                </a:lnTo>
                <a:lnTo>
                  <a:pt x="538594" y="70358"/>
                </a:lnTo>
                <a:lnTo>
                  <a:pt x="538594" y="113728"/>
                </a:lnTo>
                <a:lnTo>
                  <a:pt x="536130" y="129565"/>
                </a:lnTo>
                <a:lnTo>
                  <a:pt x="529285" y="141782"/>
                </a:lnTo>
                <a:lnTo>
                  <a:pt x="518845" y="149669"/>
                </a:lnTo>
                <a:lnTo>
                  <a:pt x="505625" y="152450"/>
                </a:lnTo>
                <a:lnTo>
                  <a:pt x="492404" y="149974"/>
                </a:lnTo>
                <a:lnTo>
                  <a:pt x="481977" y="142773"/>
                </a:lnTo>
                <a:lnTo>
                  <a:pt x="475119" y="131229"/>
                </a:lnTo>
                <a:lnTo>
                  <a:pt x="472668" y="115697"/>
                </a:lnTo>
                <a:lnTo>
                  <a:pt x="475119" y="99860"/>
                </a:lnTo>
                <a:lnTo>
                  <a:pt x="481977" y="87630"/>
                </a:lnTo>
                <a:lnTo>
                  <a:pt x="492404" y="79756"/>
                </a:lnTo>
                <a:lnTo>
                  <a:pt x="505625" y="76962"/>
                </a:lnTo>
                <a:lnTo>
                  <a:pt x="518845" y="79451"/>
                </a:lnTo>
                <a:lnTo>
                  <a:pt x="529285" y="86652"/>
                </a:lnTo>
                <a:lnTo>
                  <a:pt x="536130" y="98196"/>
                </a:lnTo>
                <a:lnTo>
                  <a:pt x="538594" y="113728"/>
                </a:lnTo>
                <a:lnTo>
                  <a:pt x="538594" y="70358"/>
                </a:lnTo>
                <a:lnTo>
                  <a:pt x="527240" y="63080"/>
                </a:lnTo>
                <a:lnTo>
                  <a:pt x="505625" y="59207"/>
                </a:lnTo>
                <a:lnTo>
                  <a:pt x="484009" y="63385"/>
                </a:lnTo>
                <a:lnTo>
                  <a:pt x="466877" y="75057"/>
                </a:lnTo>
                <a:lnTo>
                  <a:pt x="455587" y="92925"/>
                </a:lnTo>
                <a:lnTo>
                  <a:pt x="451523" y="115697"/>
                </a:lnTo>
                <a:lnTo>
                  <a:pt x="455587" y="138163"/>
                </a:lnTo>
                <a:lnTo>
                  <a:pt x="466877" y="155359"/>
                </a:lnTo>
                <a:lnTo>
                  <a:pt x="484009" y="166344"/>
                </a:lnTo>
                <a:lnTo>
                  <a:pt x="505625" y="170218"/>
                </a:lnTo>
                <a:lnTo>
                  <a:pt x="527240" y="166039"/>
                </a:lnTo>
                <a:lnTo>
                  <a:pt x="544385" y="154368"/>
                </a:lnTo>
                <a:lnTo>
                  <a:pt x="545592" y="152450"/>
                </a:lnTo>
                <a:lnTo>
                  <a:pt x="555663" y="136499"/>
                </a:lnTo>
                <a:lnTo>
                  <a:pt x="559727" y="113728"/>
                </a:lnTo>
                <a:close/>
              </a:path>
              <a:path w="597534" h="170814">
                <a:moveTo>
                  <a:pt x="597484" y="1231"/>
                </a:moveTo>
                <a:lnTo>
                  <a:pt x="577354" y="1231"/>
                </a:lnTo>
                <a:lnTo>
                  <a:pt x="577354" y="166522"/>
                </a:lnTo>
                <a:lnTo>
                  <a:pt x="597484" y="166522"/>
                </a:lnTo>
                <a:lnTo>
                  <a:pt x="597484" y="1231"/>
                </a:lnTo>
                <a:close/>
              </a:path>
            </a:pathLst>
          </a:custGeom>
          <a:solidFill>
            <a:srgbClr val="404041"/>
          </a:solidFill>
        </p:spPr>
        <p:txBody>
          <a:bodyPr wrap="square" lIns="0" tIns="0" rIns="0" bIns="0" rtlCol="0"/>
          <a:lstStyle/>
          <a:p>
            <a:endParaRPr dirty="0"/>
          </a:p>
        </p:txBody>
      </p:sp>
      <p:sp>
        <p:nvSpPr>
          <p:cNvPr id="19" name="bg object 19"/>
          <p:cNvSpPr/>
          <p:nvPr/>
        </p:nvSpPr>
        <p:spPr>
          <a:xfrm>
            <a:off x="7073908" y="5528712"/>
            <a:ext cx="185428" cy="172694"/>
          </a:xfrm>
          <a:prstGeom prst="rect">
            <a:avLst/>
          </a:prstGeom>
          <a:blipFill>
            <a:blip r:embed="rId3" cstate="print"/>
            <a:stretch>
              <a:fillRect/>
            </a:stretch>
          </a:blipFill>
        </p:spPr>
        <p:txBody>
          <a:bodyPr wrap="square" lIns="0" tIns="0" rIns="0" bIns="0" rtlCol="0"/>
          <a:lstStyle/>
          <a:p>
            <a:endParaRPr dirty="0"/>
          </a:p>
        </p:txBody>
      </p:sp>
      <p:sp>
        <p:nvSpPr>
          <p:cNvPr id="20" name="bg object 20"/>
          <p:cNvSpPr/>
          <p:nvPr/>
        </p:nvSpPr>
        <p:spPr>
          <a:xfrm>
            <a:off x="7318230" y="5528712"/>
            <a:ext cx="1734656" cy="172694"/>
          </a:xfrm>
          <a:prstGeom prst="rect">
            <a:avLst/>
          </a:prstGeom>
          <a:blipFill>
            <a:blip r:embed="rId4" cstate="print"/>
            <a:stretch>
              <a:fillRect/>
            </a:stretch>
          </a:blipFill>
        </p:spPr>
        <p:txBody>
          <a:bodyPr wrap="square" lIns="0" tIns="0" rIns="0" bIns="0" rtlCol="0"/>
          <a:lstStyle/>
          <a:p>
            <a:endParaRPr dirty="0"/>
          </a:p>
        </p:txBody>
      </p:sp>
      <p:sp>
        <p:nvSpPr>
          <p:cNvPr id="2" name="Holder 2"/>
          <p:cNvSpPr>
            <a:spLocks noGrp="1"/>
          </p:cNvSpPr>
          <p:nvPr>
            <p:ph type="ftr" sz="quarter" idx="5"/>
          </p:nvPr>
        </p:nvSpPr>
        <p:spPr/>
        <p:txBody>
          <a:bodyPr lIns="0" tIns="0" rIns="0" bIns="0"/>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smtClean="0"/>
              <a:t>2/9/2021</a:t>
            </a:fld>
            <a:endParaRPr lang="en-US" dirty="0"/>
          </a:p>
        </p:txBody>
      </p:sp>
      <p:sp>
        <p:nvSpPr>
          <p:cNvPr id="4" name="Holder 4"/>
          <p:cNvSpPr>
            <a:spLocks noGrp="1"/>
          </p:cNvSpPr>
          <p:nvPr>
            <p:ph type="sldNum" sz="quarter" idx="7"/>
          </p:nvPr>
        </p:nvSpPr>
        <p:spPr/>
        <p:txBody>
          <a:bodyPr lIns="0" tIns="0" rIns="0" bIns="0"/>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7048500" y="6454861"/>
            <a:ext cx="1992229" cy="302561"/>
          </a:xfrm>
          <a:prstGeom prst="rect">
            <a:avLst/>
          </a:prstGeom>
          <a:blipFill>
            <a:blip r:embed="rId7" cstate="print"/>
            <a:stretch>
              <a:fillRect/>
            </a:stretch>
          </a:blipFill>
        </p:spPr>
        <p:txBody>
          <a:bodyPr wrap="square" lIns="0" tIns="0" rIns="0" bIns="0" rtlCol="0"/>
          <a:lstStyle/>
          <a:p>
            <a:endParaRPr dirty="0"/>
          </a:p>
        </p:txBody>
      </p:sp>
      <p:sp>
        <p:nvSpPr>
          <p:cNvPr id="17" name="bg object 17"/>
          <p:cNvSpPr/>
          <p:nvPr/>
        </p:nvSpPr>
        <p:spPr>
          <a:xfrm>
            <a:off x="571500" y="825500"/>
            <a:ext cx="0" cy="914400"/>
          </a:xfrm>
          <a:custGeom>
            <a:avLst/>
            <a:gdLst/>
            <a:ahLst/>
            <a:cxnLst/>
            <a:rect l="l" t="t" r="r" b="b"/>
            <a:pathLst>
              <a:path h="914400">
                <a:moveTo>
                  <a:pt x="0" y="914400"/>
                </a:moveTo>
                <a:lnTo>
                  <a:pt x="1" y="0"/>
                </a:lnTo>
              </a:path>
            </a:pathLst>
          </a:custGeom>
          <a:ln w="25400">
            <a:solidFill>
              <a:srgbClr val="EE5612"/>
            </a:solidFill>
          </a:ln>
        </p:spPr>
        <p:txBody>
          <a:bodyPr wrap="square" lIns="0" tIns="0" rIns="0" bIns="0" rtlCol="0"/>
          <a:lstStyle/>
          <a:p>
            <a:endParaRPr dirty="0"/>
          </a:p>
        </p:txBody>
      </p:sp>
      <p:sp>
        <p:nvSpPr>
          <p:cNvPr id="2" name="Holder 2"/>
          <p:cNvSpPr>
            <a:spLocks noGrp="1"/>
          </p:cNvSpPr>
          <p:nvPr>
            <p:ph type="title"/>
          </p:nvPr>
        </p:nvSpPr>
        <p:spPr>
          <a:xfrm>
            <a:off x="846836" y="669544"/>
            <a:ext cx="7450327" cy="1300480"/>
          </a:xfrm>
          <a:prstGeom prst="rect">
            <a:avLst/>
          </a:prstGeom>
        </p:spPr>
        <p:txBody>
          <a:bodyPr wrap="square" lIns="0" tIns="0" rIns="0" bIns="0">
            <a:spAutoFit/>
          </a:bodyPr>
          <a:lstStyle>
            <a:lvl1pPr>
              <a:defRPr sz="4200" b="0" i="0">
                <a:solidFill>
                  <a:srgbClr val="EE5612"/>
                </a:solidFill>
                <a:latin typeface="Times New Roman"/>
                <a:cs typeface="Times New Roman"/>
              </a:defRPr>
            </a:lvl1pPr>
          </a:lstStyle>
          <a:p>
            <a:endParaRPr/>
          </a:p>
        </p:txBody>
      </p:sp>
      <p:sp>
        <p:nvSpPr>
          <p:cNvPr id="3" name="Holder 3"/>
          <p:cNvSpPr>
            <a:spLocks noGrp="1"/>
          </p:cNvSpPr>
          <p:nvPr>
            <p:ph type="body" idx="1"/>
          </p:nvPr>
        </p:nvSpPr>
        <p:spPr>
          <a:xfrm>
            <a:off x="846836" y="2222500"/>
            <a:ext cx="6327775" cy="2578100"/>
          </a:xfrm>
          <a:prstGeom prst="rect">
            <a:avLst/>
          </a:prstGeom>
        </p:spPr>
        <p:txBody>
          <a:bodyPr wrap="square" lIns="0" tIns="0" rIns="0" bIns="0">
            <a:spAutoFit/>
          </a:bodyPr>
          <a:lstStyle>
            <a:lvl1pPr>
              <a:defRPr sz="2200" b="0" i="0">
                <a:solidFill>
                  <a:srgbClr val="595959"/>
                </a:solidFill>
                <a:latin typeface="Times New Roman"/>
                <a:cs typeface="Times New Roman"/>
              </a:defRPr>
            </a:lvl1pPr>
          </a:lstStyle>
          <a:p>
            <a:endParaRPr/>
          </a:p>
        </p:txBody>
      </p:sp>
      <p:sp>
        <p:nvSpPr>
          <p:cNvPr id="4" name="Holder 4"/>
          <p:cNvSpPr>
            <a:spLocks noGrp="1"/>
          </p:cNvSpPr>
          <p:nvPr>
            <p:ph type="ftr" sz="quarter" idx="5"/>
          </p:nvPr>
        </p:nvSpPr>
        <p:spPr>
          <a:xfrm>
            <a:off x="2965516" y="6543492"/>
            <a:ext cx="3002279" cy="138429"/>
          </a:xfrm>
          <a:prstGeom prst="rect">
            <a:avLst/>
          </a:prstGeom>
        </p:spPr>
        <p:txBody>
          <a:bodyPr wrap="square" lIns="0" tIns="0" rIns="0" bIns="0">
            <a:spAutoFit/>
          </a:bodyPr>
          <a:lstStyle>
            <a:lvl1pPr>
              <a:defRPr sz="800" b="0" i="0">
                <a:solidFill>
                  <a:srgbClr val="BFBFBF"/>
                </a:solidFill>
                <a:latin typeface="Times New Roman"/>
                <a:cs typeface="Times New Roman"/>
              </a:defRPr>
            </a:lvl1p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smtClean="0"/>
              <a:t>2/9/2021</a:t>
            </a:fld>
            <a:endParaRPr lang="en-US" dirty="0"/>
          </a:p>
        </p:txBody>
      </p:sp>
      <p:sp>
        <p:nvSpPr>
          <p:cNvPr id="6" name="Holder 6"/>
          <p:cNvSpPr>
            <a:spLocks noGrp="1"/>
          </p:cNvSpPr>
          <p:nvPr>
            <p:ph type="sldNum" sz="quarter" idx="7"/>
          </p:nvPr>
        </p:nvSpPr>
        <p:spPr>
          <a:xfrm>
            <a:off x="6222715" y="6545267"/>
            <a:ext cx="127000" cy="138429"/>
          </a:xfrm>
          <a:prstGeom prst="rect">
            <a:avLst/>
          </a:prstGeom>
        </p:spPr>
        <p:txBody>
          <a:bodyPr wrap="square" lIns="0" tIns="0" rIns="0" bIns="0">
            <a:spAutoFit/>
          </a:bodyPr>
          <a:lstStyle>
            <a:lvl1pPr>
              <a:defRPr sz="800" b="0" i="0">
                <a:solidFill>
                  <a:srgbClr val="BFBFBF"/>
                </a:solidFill>
                <a:latin typeface="Times New Roman"/>
                <a:cs typeface="Times New Roman"/>
              </a:defRPr>
            </a:lvl1pPr>
          </a:lstStyle>
          <a:p>
            <a:pPr marL="38100">
              <a:lnSpc>
                <a:spcPct val="100000"/>
              </a:lnSpc>
              <a:spcBef>
                <a:spcPts val="10"/>
              </a:spcBef>
            </a:pPr>
            <a:fld id="{81D60167-4931-47E6-BA6A-407CBD079E47}" type="slidenum">
              <a:rPr dirty="0"/>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textsummarization.net/text-summarizer"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www.tumblr.com/tagged/word%2Bcloud"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www.python.org/" TargetMode="Externa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http://www.nltk.org/book/"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826577" y="4706137"/>
            <a:ext cx="4241165" cy="1935480"/>
          </a:xfrm>
          <a:prstGeom prst="rect">
            <a:avLst/>
          </a:prstGeom>
        </p:spPr>
        <p:txBody>
          <a:bodyPr vert="horz" wrap="square" lIns="0" tIns="38100" rIns="0" bIns="0" rtlCol="0">
            <a:spAutoFit/>
          </a:bodyPr>
          <a:lstStyle/>
          <a:p>
            <a:pPr marL="12700" marR="5080" indent="676275" algn="r">
              <a:lnSpc>
                <a:spcPts val="5000"/>
              </a:lnSpc>
              <a:spcBef>
                <a:spcPts val="300"/>
              </a:spcBef>
            </a:pPr>
            <a:r>
              <a:rPr sz="4200" spc="180" dirty="0">
                <a:solidFill>
                  <a:srgbClr val="EE5612"/>
                </a:solidFill>
                <a:latin typeface="Times New Roman"/>
                <a:cs typeface="Times New Roman"/>
              </a:rPr>
              <a:t>Introduction</a:t>
            </a:r>
            <a:r>
              <a:rPr sz="4200" spc="305" dirty="0">
                <a:solidFill>
                  <a:srgbClr val="EE5612"/>
                </a:solidFill>
                <a:latin typeface="Times New Roman"/>
                <a:cs typeface="Times New Roman"/>
              </a:rPr>
              <a:t> </a:t>
            </a:r>
            <a:r>
              <a:rPr sz="4200" spc="95" dirty="0">
                <a:solidFill>
                  <a:srgbClr val="EE5612"/>
                </a:solidFill>
                <a:latin typeface="Times New Roman"/>
                <a:cs typeface="Times New Roman"/>
              </a:rPr>
              <a:t>to </a:t>
            </a:r>
            <a:r>
              <a:rPr sz="4200" dirty="0">
                <a:solidFill>
                  <a:srgbClr val="EE5612"/>
                </a:solidFill>
                <a:latin typeface="Times New Roman"/>
                <a:cs typeface="Times New Roman"/>
              </a:rPr>
              <a:t> </a:t>
            </a:r>
            <a:r>
              <a:rPr sz="4200" spc="165" dirty="0">
                <a:solidFill>
                  <a:srgbClr val="EE5612"/>
                </a:solidFill>
                <a:latin typeface="Times New Roman"/>
                <a:cs typeface="Times New Roman"/>
              </a:rPr>
              <a:t>Natural</a:t>
            </a:r>
            <a:r>
              <a:rPr sz="4200" spc="350" dirty="0">
                <a:solidFill>
                  <a:srgbClr val="EE5612"/>
                </a:solidFill>
                <a:latin typeface="Times New Roman"/>
                <a:cs typeface="Times New Roman"/>
              </a:rPr>
              <a:t> </a:t>
            </a:r>
            <a:r>
              <a:rPr sz="4200" spc="170" dirty="0">
                <a:solidFill>
                  <a:srgbClr val="EE5612"/>
                </a:solidFill>
                <a:latin typeface="Times New Roman"/>
                <a:cs typeface="Times New Roman"/>
              </a:rPr>
              <a:t>Language</a:t>
            </a:r>
            <a:endParaRPr sz="4200" dirty="0">
              <a:latin typeface="Times New Roman"/>
              <a:cs typeface="Times New Roman"/>
            </a:endParaRPr>
          </a:p>
          <a:p>
            <a:pPr marR="6350" algn="r">
              <a:lnSpc>
                <a:spcPts val="4840"/>
              </a:lnSpc>
            </a:pPr>
            <a:r>
              <a:rPr sz="4200" spc="200" dirty="0">
                <a:solidFill>
                  <a:srgbClr val="EE5612"/>
                </a:solidFill>
                <a:latin typeface="Times New Roman"/>
                <a:cs typeface="Times New Roman"/>
              </a:rPr>
              <a:t>Pr</a:t>
            </a:r>
            <a:r>
              <a:rPr sz="4200" spc="195" dirty="0">
                <a:solidFill>
                  <a:srgbClr val="EE5612"/>
                </a:solidFill>
                <a:latin typeface="Times New Roman"/>
                <a:cs typeface="Times New Roman"/>
              </a:rPr>
              <a:t>oce</a:t>
            </a:r>
            <a:r>
              <a:rPr sz="4200" spc="200" dirty="0">
                <a:solidFill>
                  <a:srgbClr val="EE5612"/>
                </a:solidFill>
                <a:latin typeface="Times New Roman"/>
                <a:cs typeface="Times New Roman"/>
              </a:rPr>
              <a:t>ss</a:t>
            </a:r>
            <a:r>
              <a:rPr sz="4200" spc="190" dirty="0">
                <a:solidFill>
                  <a:srgbClr val="EE5612"/>
                </a:solidFill>
                <a:latin typeface="Times New Roman"/>
                <a:cs typeface="Times New Roman"/>
              </a:rPr>
              <a:t>i</a:t>
            </a:r>
            <a:r>
              <a:rPr sz="4200" spc="195" dirty="0">
                <a:solidFill>
                  <a:srgbClr val="EE5612"/>
                </a:solidFill>
                <a:latin typeface="Times New Roman"/>
                <a:cs typeface="Times New Roman"/>
              </a:rPr>
              <a:t>n</a:t>
            </a:r>
            <a:r>
              <a:rPr sz="4200" dirty="0">
                <a:solidFill>
                  <a:srgbClr val="EE5612"/>
                </a:solidFill>
                <a:latin typeface="Times New Roman"/>
                <a:cs typeface="Times New Roman"/>
              </a:rPr>
              <a:t>g</a:t>
            </a:r>
            <a:endParaRPr sz="4200" dirty="0">
              <a:latin typeface="Times New Roman"/>
              <a:cs typeface="Times New Roman"/>
            </a:endParaRPr>
          </a:p>
        </p:txBody>
      </p:sp>
      <p:sp>
        <p:nvSpPr>
          <p:cNvPr id="3" name="object 3"/>
          <p:cNvSpPr/>
          <p:nvPr/>
        </p:nvSpPr>
        <p:spPr>
          <a:xfrm>
            <a:off x="0" y="0"/>
            <a:ext cx="9144000" cy="4572000"/>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71466" y="933842"/>
            <a:ext cx="6640195" cy="574040"/>
          </a:xfrm>
          <a:prstGeom prst="rect">
            <a:avLst/>
          </a:prstGeom>
        </p:spPr>
        <p:txBody>
          <a:bodyPr vert="horz" wrap="square" lIns="0" tIns="12700" rIns="0" bIns="0" rtlCol="0">
            <a:spAutoFit/>
          </a:bodyPr>
          <a:lstStyle/>
          <a:p>
            <a:pPr marL="12700">
              <a:lnSpc>
                <a:spcPct val="100000"/>
              </a:lnSpc>
              <a:spcBef>
                <a:spcPts val="100"/>
              </a:spcBef>
            </a:pPr>
            <a:r>
              <a:rPr sz="3600" spc="80" dirty="0"/>
              <a:t>Ambiguous Newspaper</a:t>
            </a:r>
            <a:r>
              <a:rPr sz="3600" spc="300" dirty="0"/>
              <a:t> </a:t>
            </a:r>
            <a:r>
              <a:rPr sz="3600" spc="100" dirty="0"/>
              <a:t>Headlines</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10</a:t>
            </a:fld>
            <a:endParaRPr sz="800" dirty="0">
              <a:latin typeface="Times New Roman"/>
              <a:cs typeface="Times New Roman"/>
            </a:endParaRPr>
          </a:p>
        </p:txBody>
      </p:sp>
      <p:sp>
        <p:nvSpPr>
          <p:cNvPr id="3" name="object 3"/>
          <p:cNvSpPr txBox="1"/>
          <p:nvPr/>
        </p:nvSpPr>
        <p:spPr>
          <a:xfrm>
            <a:off x="892555" y="1996440"/>
            <a:ext cx="4292600" cy="3837940"/>
          </a:xfrm>
          <a:prstGeom prst="rect">
            <a:avLst/>
          </a:prstGeom>
        </p:spPr>
        <p:txBody>
          <a:bodyPr vert="horz" wrap="square" lIns="0" tIns="12700" rIns="0" bIns="0" rtlCol="0">
            <a:spAutoFit/>
          </a:bodyPr>
          <a:lstStyle/>
          <a:p>
            <a:pPr marL="12700" marR="321945">
              <a:lnSpc>
                <a:spcPct val="129600"/>
              </a:lnSpc>
              <a:spcBef>
                <a:spcPts val="100"/>
              </a:spcBef>
            </a:pPr>
            <a:r>
              <a:rPr sz="1800" spc="-5" dirty="0">
                <a:solidFill>
                  <a:srgbClr val="595959"/>
                </a:solidFill>
                <a:latin typeface="Times New Roman"/>
                <a:cs typeface="Times New Roman"/>
              </a:rPr>
              <a:t>Ban </a:t>
            </a:r>
            <a:r>
              <a:rPr sz="1800" dirty="0">
                <a:solidFill>
                  <a:srgbClr val="595959"/>
                </a:solidFill>
                <a:latin typeface="Times New Roman"/>
                <a:cs typeface="Times New Roman"/>
              </a:rPr>
              <a:t>on Nude </a:t>
            </a:r>
            <a:r>
              <a:rPr sz="1800" spc="-5" dirty="0">
                <a:solidFill>
                  <a:srgbClr val="595959"/>
                </a:solidFill>
                <a:latin typeface="Times New Roman"/>
                <a:cs typeface="Times New Roman"/>
              </a:rPr>
              <a:t>Dancing </a:t>
            </a:r>
            <a:r>
              <a:rPr sz="1800" dirty="0">
                <a:solidFill>
                  <a:srgbClr val="595959"/>
                </a:solidFill>
                <a:latin typeface="Times New Roman"/>
                <a:cs typeface="Times New Roman"/>
              </a:rPr>
              <a:t>on Governor’s</a:t>
            </a:r>
            <a:r>
              <a:rPr sz="1800" spc="-40" dirty="0">
                <a:solidFill>
                  <a:srgbClr val="595959"/>
                </a:solidFill>
                <a:latin typeface="Times New Roman"/>
                <a:cs typeface="Times New Roman"/>
              </a:rPr>
              <a:t> </a:t>
            </a:r>
            <a:r>
              <a:rPr sz="1800" spc="-5" dirty="0">
                <a:solidFill>
                  <a:srgbClr val="595959"/>
                </a:solidFill>
                <a:latin typeface="Times New Roman"/>
                <a:cs typeface="Times New Roman"/>
              </a:rPr>
              <a:t>Desk  </a:t>
            </a:r>
            <a:r>
              <a:rPr sz="1800" dirty="0">
                <a:solidFill>
                  <a:srgbClr val="595959"/>
                </a:solidFill>
                <a:latin typeface="Times New Roman"/>
                <a:cs typeface="Times New Roman"/>
              </a:rPr>
              <a:t>Iraqi Head </a:t>
            </a:r>
            <a:r>
              <a:rPr sz="1800" spc="-5" dirty="0">
                <a:solidFill>
                  <a:srgbClr val="595959"/>
                </a:solidFill>
                <a:latin typeface="Times New Roman"/>
                <a:cs typeface="Times New Roman"/>
              </a:rPr>
              <a:t>Seeks</a:t>
            </a:r>
            <a:r>
              <a:rPr sz="1800" spc="-114" dirty="0">
                <a:solidFill>
                  <a:srgbClr val="595959"/>
                </a:solidFill>
                <a:latin typeface="Times New Roman"/>
                <a:cs typeface="Times New Roman"/>
              </a:rPr>
              <a:t> </a:t>
            </a:r>
            <a:r>
              <a:rPr sz="1800" spc="-5" dirty="0">
                <a:solidFill>
                  <a:srgbClr val="595959"/>
                </a:solidFill>
                <a:latin typeface="Times New Roman"/>
                <a:cs typeface="Times New Roman"/>
              </a:rPr>
              <a:t>Arms</a:t>
            </a:r>
            <a:endParaRPr sz="1800" dirty="0">
              <a:latin typeface="Times New Roman"/>
              <a:cs typeface="Times New Roman"/>
            </a:endParaRPr>
          </a:p>
          <a:p>
            <a:pPr marL="12700" marR="429259">
              <a:lnSpc>
                <a:spcPct val="125000"/>
              </a:lnSpc>
              <a:spcBef>
                <a:spcPts val="100"/>
              </a:spcBef>
            </a:pPr>
            <a:r>
              <a:rPr sz="1800" spc="-5" dirty="0">
                <a:solidFill>
                  <a:srgbClr val="595959"/>
                </a:solidFill>
                <a:latin typeface="Times New Roman"/>
                <a:cs typeface="Times New Roman"/>
              </a:rPr>
              <a:t>Juvenile Court to </a:t>
            </a:r>
            <a:r>
              <a:rPr sz="1800" spc="-25" dirty="0">
                <a:solidFill>
                  <a:srgbClr val="595959"/>
                </a:solidFill>
                <a:latin typeface="Times New Roman"/>
                <a:cs typeface="Times New Roman"/>
              </a:rPr>
              <a:t>Try </a:t>
            </a:r>
            <a:r>
              <a:rPr sz="1800" spc="-5" dirty="0">
                <a:solidFill>
                  <a:srgbClr val="595959"/>
                </a:solidFill>
                <a:latin typeface="Times New Roman"/>
                <a:cs typeface="Times New Roman"/>
              </a:rPr>
              <a:t>Shooting </a:t>
            </a:r>
            <a:r>
              <a:rPr sz="1800" dirty="0">
                <a:solidFill>
                  <a:srgbClr val="595959"/>
                </a:solidFill>
                <a:latin typeface="Times New Roman"/>
                <a:cs typeface="Times New Roman"/>
              </a:rPr>
              <a:t>Defendant  </a:t>
            </a:r>
            <a:r>
              <a:rPr sz="1800" spc="-20" dirty="0">
                <a:solidFill>
                  <a:srgbClr val="595959"/>
                </a:solidFill>
                <a:latin typeface="Times New Roman"/>
                <a:cs typeface="Times New Roman"/>
              </a:rPr>
              <a:t>Teacher </a:t>
            </a:r>
            <a:r>
              <a:rPr sz="1800" spc="-5" dirty="0">
                <a:solidFill>
                  <a:srgbClr val="595959"/>
                </a:solidFill>
                <a:latin typeface="Times New Roman"/>
                <a:cs typeface="Times New Roman"/>
              </a:rPr>
              <a:t>Strikes Idle</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Kids</a:t>
            </a:r>
            <a:endParaRPr sz="1800" dirty="0">
              <a:latin typeface="Times New Roman"/>
              <a:cs typeface="Times New Roman"/>
            </a:endParaRPr>
          </a:p>
          <a:p>
            <a:pPr marL="12700">
              <a:lnSpc>
                <a:spcPct val="100000"/>
              </a:lnSpc>
              <a:spcBef>
                <a:spcPts val="640"/>
              </a:spcBef>
            </a:pPr>
            <a:r>
              <a:rPr sz="1800" spc="-5" dirty="0">
                <a:solidFill>
                  <a:srgbClr val="595959"/>
                </a:solidFill>
                <a:latin typeface="Times New Roman"/>
                <a:cs typeface="Times New Roman"/>
              </a:rPr>
              <a:t>Stolen Painting Found </a:t>
            </a:r>
            <a:r>
              <a:rPr sz="1800" dirty="0">
                <a:solidFill>
                  <a:srgbClr val="595959"/>
                </a:solidFill>
                <a:latin typeface="Times New Roman"/>
                <a:cs typeface="Times New Roman"/>
              </a:rPr>
              <a:t>by</a:t>
            </a:r>
            <a:r>
              <a:rPr sz="1800" spc="-25" dirty="0">
                <a:solidFill>
                  <a:srgbClr val="595959"/>
                </a:solidFill>
                <a:latin typeface="Times New Roman"/>
                <a:cs typeface="Times New Roman"/>
              </a:rPr>
              <a:t> </a:t>
            </a:r>
            <a:r>
              <a:rPr sz="1800" spc="-20" dirty="0">
                <a:solidFill>
                  <a:srgbClr val="595959"/>
                </a:solidFill>
                <a:latin typeface="Times New Roman"/>
                <a:cs typeface="Times New Roman"/>
              </a:rPr>
              <a:t>Tree</a:t>
            </a:r>
            <a:endParaRPr sz="1800" dirty="0">
              <a:latin typeface="Times New Roman"/>
              <a:cs typeface="Times New Roman"/>
            </a:endParaRPr>
          </a:p>
          <a:p>
            <a:pPr marL="12700" marR="550545">
              <a:lnSpc>
                <a:spcPts val="2800"/>
              </a:lnSpc>
              <a:spcBef>
                <a:spcPts val="100"/>
              </a:spcBef>
            </a:pPr>
            <a:r>
              <a:rPr sz="1800" dirty="0">
                <a:solidFill>
                  <a:srgbClr val="595959"/>
                </a:solidFill>
                <a:latin typeface="Times New Roman"/>
                <a:cs typeface="Times New Roman"/>
              </a:rPr>
              <a:t>Local </a:t>
            </a:r>
            <a:r>
              <a:rPr sz="1800" spc="-5" dirty="0">
                <a:solidFill>
                  <a:srgbClr val="595959"/>
                </a:solidFill>
                <a:latin typeface="Times New Roman"/>
                <a:cs typeface="Times New Roman"/>
              </a:rPr>
              <a:t>High School Dropouts Cut in Half  Red </a:t>
            </a:r>
            <a:r>
              <a:rPr sz="1800" spc="-35" dirty="0">
                <a:solidFill>
                  <a:srgbClr val="595959"/>
                </a:solidFill>
                <a:latin typeface="Times New Roman"/>
                <a:cs typeface="Times New Roman"/>
              </a:rPr>
              <a:t>Tape </a:t>
            </a:r>
            <a:r>
              <a:rPr sz="1800" spc="-5" dirty="0">
                <a:solidFill>
                  <a:srgbClr val="595959"/>
                </a:solidFill>
                <a:latin typeface="Times New Roman"/>
                <a:cs typeface="Times New Roman"/>
              </a:rPr>
              <a:t>Holds </a:t>
            </a:r>
            <a:r>
              <a:rPr sz="1800" dirty="0">
                <a:solidFill>
                  <a:srgbClr val="595959"/>
                </a:solidFill>
                <a:latin typeface="Times New Roman"/>
                <a:cs typeface="Times New Roman"/>
              </a:rPr>
              <a:t>Up New</a:t>
            </a:r>
            <a:r>
              <a:rPr sz="1800" spc="-5" dirty="0">
                <a:solidFill>
                  <a:srgbClr val="595959"/>
                </a:solidFill>
                <a:latin typeface="Times New Roman"/>
                <a:cs typeface="Times New Roman"/>
              </a:rPr>
              <a:t> Bridges</a:t>
            </a:r>
            <a:endParaRPr sz="1800" dirty="0">
              <a:latin typeface="Times New Roman"/>
              <a:cs typeface="Times New Roman"/>
            </a:endParaRPr>
          </a:p>
          <a:p>
            <a:pPr marL="12700" marR="5080">
              <a:lnSpc>
                <a:spcPts val="2700"/>
              </a:lnSpc>
              <a:spcBef>
                <a:spcPts val="80"/>
              </a:spcBef>
            </a:pPr>
            <a:r>
              <a:rPr sz="1800" spc="-5" dirty="0">
                <a:solidFill>
                  <a:srgbClr val="595959"/>
                </a:solidFill>
                <a:latin typeface="Times New Roman"/>
                <a:cs typeface="Times New Roman"/>
              </a:rPr>
              <a:t>Clinton </a:t>
            </a:r>
            <a:r>
              <a:rPr sz="1800" spc="-20" dirty="0">
                <a:solidFill>
                  <a:srgbClr val="595959"/>
                </a:solidFill>
                <a:latin typeface="Times New Roman"/>
                <a:cs typeface="Times New Roman"/>
              </a:rPr>
              <a:t>Wins </a:t>
            </a:r>
            <a:r>
              <a:rPr sz="1800" dirty="0">
                <a:solidFill>
                  <a:srgbClr val="595959"/>
                </a:solidFill>
                <a:latin typeface="Times New Roman"/>
                <a:cs typeface="Times New Roman"/>
              </a:rPr>
              <a:t>on </a:t>
            </a:r>
            <a:r>
              <a:rPr sz="1800" spc="-5" dirty="0">
                <a:solidFill>
                  <a:srgbClr val="595959"/>
                </a:solidFill>
                <a:latin typeface="Times New Roman"/>
                <a:cs typeface="Times New Roman"/>
              </a:rPr>
              <a:t>Budget, </a:t>
            </a:r>
            <a:r>
              <a:rPr sz="1800" dirty="0">
                <a:solidFill>
                  <a:srgbClr val="595959"/>
                </a:solidFill>
                <a:latin typeface="Times New Roman"/>
                <a:cs typeface="Times New Roman"/>
              </a:rPr>
              <a:t>but </a:t>
            </a:r>
            <a:r>
              <a:rPr sz="1800" spc="-5" dirty="0">
                <a:solidFill>
                  <a:srgbClr val="595959"/>
                </a:solidFill>
                <a:latin typeface="Times New Roman"/>
                <a:cs typeface="Times New Roman"/>
              </a:rPr>
              <a:t>More Lies</a:t>
            </a:r>
            <a:r>
              <a:rPr sz="1800" spc="-140" dirty="0">
                <a:solidFill>
                  <a:srgbClr val="595959"/>
                </a:solidFill>
                <a:latin typeface="Times New Roman"/>
                <a:cs typeface="Times New Roman"/>
              </a:rPr>
              <a:t> </a:t>
            </a:r>
            <a:r>
              <a:rPr sz="1800" dirty="0">
                <a:solidFill>
                  <a:srgbClr val="595959"/>
                </a:solidFill>
                <a:latin typeface="Times New Roman"/>
                <a:cs typeface="Times New Roman"/>
              </a:rPr>
              <a:t>Ahead  </a:t>
            </a:r>
            <a:r>
              <a:rPr sz="1800" spc="-5" dirty="0">
                <a:solidFill>
                  <a:srgbClr val="595959"/>
                </a:solidFill>
                <a:latin typeface="Times New Roman"/>
                <a:cs typeface="Times New Roman"/>
              </a:rPr>
              <a:t>Hospitals </a:t>
            </a:r>
            <a:r>
              <a:rPr sz="1800" dirty="0">
                <a:solidFill>
                  <a:srgbClr val="595959"/>
                </a:solidFill>
                <a:latin typeface="Times New Roman"/>
                <a:cs typeface="Times New Roman"/>
              </a:rPr>
              <a:t>Are </a:t>
            </a:r>
            <a:r>
              <a:rPr sz="1800" spc="-5" dirty="0">
                <a:solidFill>
                  <a:srgbClr val="595959"/>
                </a:solidFill>
                <a:latin typeface="Times New Roman"/>
                <a:cs typeface="Times New Roman"/>
              </a:rPr>
              <a:t>Sued </a:t>
            </a:r>
            <a:r>
              <a:rPr sz="1800" dirty="0">
                <a:solidFill>
                  <a:srgbClr val="595959"/>
                </a:solidFill>
                <a:latin typeface="Times New Roman"/>
                <a:cs typeface="Times New Roman"/>
              </a:rPr>
              <a:t>by 7 </a:t>
            </a:r>
            <a:r>
              <a:rPr sz="1800" spc="-5" dirty="0">
                <a:solidFill>
                  <a:srgbClr val="595959"/>
                </a:solidFill>
                <a:latin typeface="Times New Roman"/>
                <a:cs typeface="Times New Roman"/>
              </a:rPr>
              <a:t>Foot</a:t>
            </a:r>
            <a:r>
              <a:rPr sz="1800" spc="-100" dirty="0">
                <a:solidFill>
                  <a:srgbClr val="595959"/>
                </a:solidFill>
                <a:latin typeface="Times New Roman"/>
                <a:cs typeface="Times New Roman"/>
              </a:rPr>
              <a:t> </a:t>
            </a:r>
            <a:r>
              <a:rPr sz="1800" spc="-5" dirty="0">
                <a:solidFill>
                  <a:srgbClr val="595959"/>
                </a:solidFill>
                <a:latin typeface="Times New Roman"/>
                <a:cs typeface="Times New Roman"/>
              </a:rPr>
              <a:t>Doctors</a:t>
            </a:r>
            <a:endParaRPr sz="1800" dirty="0">
              <a:latin typeface="Times New Roman"/>
              <a:cs typeface="Times New Roman"/>
            </a:endParaRPr>
          </a:p>
          <a:p>
            <a:pPr marL="12700">
              <a:lnSpc>
                <a:spcPct val="100000"/>
              </a:lnSpc>
              <a:spcBef>
                <a:spcPts val="459"/>
              </a:spcBef>
            </a:pPr>
            <a:r>
              <a:rPr sz="1800" spc="-5" dirty="0">
                <a:solidFill>
                  <a:srgbClr val="595959"/>
                </a:solidFill>
                <a:latin typeface="Times New Roman"/>
                <a:cs typeface="Times New Roman"/>
              </a:rPr>
              <a:t>Kids Make Nutritious Snacks</a:t>
            </a:r>
            <a:endParaRPr sz="1800" dirty="0">
              <a:latin typeface="Times New Roman"/>
              <a:cs typeface="Times New Roman"/>
            </a:endParaRPr>
          </a:p>
          <a:p>
            <a:pPr marL="186690" indent="-137160">
              <a:lnSpc>
                <a:spcPct val="100000"/>
              </a:lnSpc>
              <a:spcBef>
                <a:spcPts val="640"/>
              </a:spcBef>
              <a:buClr>
                <a:srgbClr val="002060"/>
              </a:buClr>
              <a:buFont typeface="Microsoft Sans Serif"/>
              <a:buChar char="▪"/>
              <a:tabLst>
                <a:tab pos="186690" algn="l"/>
              </a:tabLst>
            </a:pPr>
            <a:r>
              <a:rPr sz="1400" spc="-5" dirty="0">
                <a:solidFill>
                  <a:srgbClr val="595959"/>
                </a:solidFill>
                <a:latin typeface="Times New Roman"/>
                <a:cs typeface="Times New Roman"/>
              </a:rPr>
              <a:t>Examples collected </a:t>
            </a:r>
            <a:r>
              <a:rPr sz="1400" dirty="0">
                <a:solidFill>
                  <a:srgbClr val="595959"/>
                </a:solidFill>
                <a:latin typeface="Times New Roman"/>
                <a:cs typeface="Times New Roman"/>
              </a:rPr>
              <a:t>by </a:t>
            </a:r>
            <a:r>
              <a:rPr sz="1400" spc="-5" dirty="0">
                <a:solidFill>
                  <a:srgbClr val="595959"/>
                </a:solidFill>
                <a:latin typeface="Times New Roman"/>
                <a:cs typeface="Times New Roman"/>
              </a:rPr>
              <a:t>Chris</a:t>
            </a:r>
            <a:r>
              <a:rPr sz="1400" spc="15" dirty="0">
                <a:solidFill>
                  <a:srgbClr val="595959"/>
                </a:solidFill>
                <a:latin typeface="Times New Roman"/>
                <a:cs typeface="Times New Roman"/>
              </a:rPr>
              <a:t> </a:t>
            </a:r>
            <a:r>
              <a:rPr sz="1400" dirty="0">
                <a:solidFill>
                  <a:srgbClr val="595959"/>
                </a:solidFill>
                <a:latin typeface="Times New Roman"/>
                <a:cs typeface="Times New Roman"/>
              </a:rPr>
              <a:t>Manning</a:t>
            </a:r>
            <a:endParaRPr sz="1400" dirty="0">
              <a:latin typeface="Times New Roman"/>
              <a:cs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71466" y="933842"/>
            <a:ext cx="6640195" cy="574040"/>
          </a:xfrm>
          <a:prstGeom prst="rect">
            <a:avLst/>
          </a:prstGeom>
        </p:spPr>
        <p:txBody>
          <a:bodyPr vert="horz" wrap="square" lIns="0" tIns="12700" rIns="0" bIns="0" rtlCol="0">
            <a:spAutoFit/>
          </a:bodyPr>
          <a:lstStyle/>
          <a:p>
            <a:pPr marL="12700">
              <a:lnSpc>
                <a:spcPct val="100000"/>
              </a:lnSpc>
              <a:spcBef>
                <a:spcPts val="100"/>
              </a:spcBef>
            </a:pPr>
            <a:r>
              <a:rPr lang="en-US" sz="3600" spc="80" dirty="0"/>
              <a:t>Exercise 1.3.2</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11</a:t>
            </a:fld>
            <a:endParaRPr sz="800" dirty="0">
              <a:latin typeface="Times New Roman"/>
              <a:cs typeface="Times New Roman"/>
            </a:endParaRPr>
          </a:p>
        </p:txBody>
      </p:sp>
      <p:sp>
        <p:nvSpPr>
          <p:cNvPr id="3" name="object 3"/>
          <p:cNvSpPr txBox="1"/>
          <p:nvPr/>
        </p:nvSpPr>
        <p:spPr>
          <a:xfrm>
            <a:off x="892554" y="1996440"/>
            <a:ext cx="7108445" cy="2798202"/>
          </a:xfrm>
          <a:prstGeom prst="rect">
            <a:avLst/>
          </a:prstGeom>
        </p:spPr>
        <p:txBody>
          <a:bodyPr vert="horz" wrap="square" lIns="0" tIns="12700" rIns="0" bIns="0" rtlCol="0">
            <a:spAutoFit/>
          </a:bodyPr>
          <a:lstStyle/>
          <a:p>
            <a:pPr algn="l"/>
            <a:r>
              <a:rPr lang="en-US" b="0" i="0" dirty="0">
                <a:solidFill>
                  <a:srgbClr val="282828"/>
                </a:solidFill>
                <a:effectLst/>
                <a:latin typeface="Proxima Nova"/>
              </a:rPr>
              <a:t>Suppose that we have this sentence:</a:t>
            </a:r>
          </a:p>
          <a:p>
            <a:pPr algn="l"/>
            <a:endParaRPr lang="en-US" b="0" i="0" dirty="0">
              <a:solidFill>
                <a:srgbClr val="282828"/>
              </a:solidFill>
              <a:effectLst/>
              <a:latin typeface="Proxima Nova"/>
            </a:endParaRPr>
          </a:p>
          <a:p>
            <a:pPr algn="l"/>
            <a:r>
              <a:rPr lang="en-US" b="0" i="1" dirty="0">
                <a:solidFill>
                  <a:srgbClr val="FF0000"/>
                </a:solidFill>
                <a:effectLst/>
                <a:latin typeface="Proxima Nova"/>
              </a:rPr>
              <a:t>I made her duck.</a:t>
            </a:r>
          </a:p>
          <a:p>
            <a:pPr algn="l"/>
            <a:endParaRPr lang="en-US" b="0" i="0" dirty="0">
              <a:solidFill>
                <a:srgbClr val="282828"/>
              </a:solidFill>
              <a:effectLst/>
              <a:latin typeface="Proxima Nova"/>
            </a:endParaRPr>
          </a:p>
          <a:p>
            <a:pPr algn="l"/>
            <a:r>
              <a:rPr lang="en-US" b="0" i="0" dirty="0">
                <a:solidFill>
                  <a:srgbClr val="282828"/>
                </a:solidFill>
                <a:effectLst/>
                <a:latin typeface="Proxima Nova"/>
              </a:rPr>
              <a:t>On first reading, suppose that you interpret the meaning of this sentence to be: I cooked waterfowl for her benefit to eat.</a:t>
            </a:r>
          </a:p>
          <a:p>
            <a:pPr algn="l"/>
            <a:endParaRPr lang="en-US" dirty="0">
              <a:solidFill>
                <a:srgbClr val="282828"/>
              </a:solidFill>
              <a:latin typeface="Proxima Nova"/>
            </a:endParaRPr>
          </a:p>
          <a:p>
            <a:pPr algn="l"/>
            <a:endParaRPr lang="en-US" b="0" i="0" dirty="0">
              <a:solidFill>
                <a:srgbClr val="282828"/>
              </a:solidFill>
              <a:effectLst/>
              <a:latin typeface="Proxima Nova"/>
            </a:endParaRPr>
          </a:p>
          <a:p>
            <a:pPr algn="l"/>
            <a:r>
              <a:rPr lang="en-US" b="1" i="1" dirty="0">
                <a:effectLst/>
                <a:latin typeface="Proxima Nova"/>
              </a:rPr>
              <a:t>What other meanings can you think of for this sentence?</a:t>
            </a:r>
          </a:p>
          <a:p>
            <a:pPr marL="186690" indent="-137160">
              <a:lnSpc>
                <a:spcPct val="100000"/>
              </a:lnSpc>
              <a:spcBef>
                <a:spcPts val="640"/>
              </a:spcBef>
              <a:buClr>
                <a:srgbClr val="002060"/>
              </a:buClr>
              <a:buFont typeface="Microsoft Sans Serif"/>
              <a:buChar char="▪"/>
              <a:tabLst>
                <a:tab pos="186690" algn="l"/>
              </a:tabLst>
            </a:pPr>
            <a:endParaRPr sz="1400" dirty="0">
              <a:latin typeface="Times New Roman"/>
              <a:cs typeface="Times New Roman"/>
            </a:endParaRPr>
          </a:p>
        </p:txBody>
      </p:sp>
    </p:spTree>
    <p:extLst>
      <p:ext uri="{BB962C8B-B14F-4D97-AF65-F5344CB8AC3E}">
        <p14:creationId xmlns:p14="http://schemas.microsoft.com/office/powerpoint/2010/main" val="25271661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79588" y="5026177"/>
            <a:ext cx="4808220" cy="1300480"/>
          </a:xfrm>
          <a:prstGeom prst="rect">
            <a:avLst/>
          </a:prstGeom>
        </p:spPr>
        <p:txBody>
          <a:bodyPr vert="horz" wrap="square" lIns="0" tIns="12700" rIns="0" bIns="0" rtlCol="0">
            <a:spAutoFit/>
          </a:bodyPr>
          <a:lstStyle/>
          <a:p>
            <a:pPr marR="5080" algn="r">
              <a:lnSpc>
                <a:spcPts val="5020"/>
              </a:lnSpc>
              <a:spcBef>
                <a:spcPts val="100"/>
              </a:spcBef>
            </a:pPr>
            <a:r>
              <a:rPr sz="4200" spc="180" dirty="0">
                <a:solidFill>
                  <a:srgbClr val="EE5612"/>
                </a:solidFill>
                <a:latin typeface="Times New Roman"/>
                <a:cs typeface="Times New Roman"/>
              </a:rPr>
              <a:t>Introduction </a:t>
            </a:r>
            <a:r>
              <a:rPr sz="4200" spc="95" dirty="0">
                <a:solidFill>
                  <a:srgbClr val="EE5612"/>
                </a:solidFill>
                <a:latin typeface="Times New Roman"/>
                <a:cs typeface="Times New Roman"/>
              </a:rPr>
              <a:t>to</a:t>
            </a:r>
            <a:r>
              <a:rPr sz="4200" spc="535" dirty="0">
                <a:solidFill>
                  <a:srgbClr val="EE5612"/>
                </a:solidFill>
                <a:latin typeface="Times New Roman"/>
                <a:cs typeface="Times New Roman"/>
              </a:rPr>
              <a:t> </a:t>
            </a:r>
            <a:r>
              <a:rPr sz="4200" spc="130" dirty="0">
                <a:solidFill>
                  <a:srgbClr val="EE5612"/>
                </a:solidFill>
                <a:latin typeface="Times New Roman"/>
                <a:cs typeface="Times New Roman"/>
              </a:rPr>
              <a:t>NLP</a:t>
            </a:r>
            <a:endParaRPr sz="4200" dirty="0">
              <a:latin typeface="Times New Roman"/>
              <a:cs typeface="Times New Roman"/>
            </a:endParaRPr>
          </a:p>
          <a:p>
            <a:pPr marR="24765" algn="r">
              <a:lnSpc>
                <a:spcPts val="5020"/>
              </a:lnSpc>
            </a:pPr>
            <a:r>
              <a:rPr sz="4200" spc="200" dirty="0">
                <a:solidFill>
                  <a:srgbClr val="EE5612"/>
                </a:solidFill>
                <a:latin typeface="Times New Roman"/>
                <a:cs typeface="Times New Roman"/>
              </a:rPr>
              <a:t>App</a:t>
            </a:r>
            <a:r>
              <a:rPr sz="4200" spc="195" dirty="0">
                <a:solidFill>
                  <a:srgbClr val="EE5612"/>
                </a:solidFill>
                <a:latin typeface="Times New Roman"/>
                <a:cs typeface="Times New Roman"/>
              </a:rPr>
              <a:t>licati</a:t>
            </a:r>
            <a:r>
              <a:rPr sz="4200" spc="200" dirty="0">
                <a:solidFill>
                  <a:srgbClr val="EE5612"/>
                </a:solidFill>
                <a:latin typeface="Times New Roman"/>
                <a:cs typeface="Times New Roman"/>
              </a:rPr>
              <a:t>on</a:t>
            </a:r>
            <a:r>
              <a:rPr sz="4200" dirty="0">
                <a:solidFill>
                  <a:srgbClr val="EE5612"/>
                </a:solidFill>
                <a:latin typeface="Times New Roman"/>
                <a:cs typeface="Times New Roman"/>
              </a:rPr>
              <a:t>s</a:t>
            </a:r>
            <a:endParaRPr sz="4200" dirty="0">
              <a:latin typeface="Times New Roman"/>
              <a:cs typeface="Times New Roman"/>
            </a:endParaRPr>
          </a:p>
        </p:txBody>
      </p:sp>
      <p:sp>
        <p:nvSpPr>
          <p:cNvPr id="3" name="object 3"/>
          <p:cNvSpPr/>
          <p:nvPr/>
        </p:nvSpPr>
        <p:spPr>
          <a:xfrm>
            <a:off x="0" y="0"/>
            <a:ext cx="9144000" cy="4572000"/>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236845" cy="665480"/>
          </a:xfrm>
          <a:prstGeom prst="rect">
            <a:avLst/>
          </a:prstGeom>
        </p:spPr>
        <p:txBody>
          <a:bodyPr vert="horz" wrap="square" lIns="0" tIns="12700" rIns="0" bIns="0" rtlCol="0">
            <a:spAutoFit/>
          </a:bodyPr>
          <a:lstStyle/>
          <a:p>
            <a:pPr marL="12700">
              <a:lnSpc>
                <a:spcPct val="100000"/>
              </a:lnSpc>
              <a:spcBef>
                <a:spcPts val="100"/>
              </a:spcBef>
            </a:pPr>
            <a:r>
              <a:rPr spc="65" dirty="0"/>
              <a:t>NLP </a:t>
            </a:r>
            <a:r>
              <a:rPr spc="85" dirty="0"/>
              <a:t>Application</a:t>
            </a:r>
            <a:r>
              <a:rPr spc="-335" dirty="0"/>
              <a:t> </a:t>
            </a:r>
            <a:r>
              <a:rPr spc="75" dirty="0"/>
              <a:t>Areas</a:t>
            </a:r>
          </a:p>
        </p:txBody>
      </p:sp>
      <p:sp>
        <p:nvSpPr>
          <p:cNvPr id="3" name="object 3"/>
          <p:cNvSpPr txBox="1"/>
          <p:nvPr/>
        </p:nvSpPr>
        <p:spPr>
          <a:xfrm>
            <a:off x="892555" y="2024104"/>
            <a:ext cx="7061200" cy="2171700"/>
          </a:xfrm>
          <a:prstGeom prst="rect">
            <a:avLst/>
          </a:prstGeom>
        </p:spPr>
        <p:txBody>
          <a:bodyPr vert="horz" wrap="square" lIns="0" tIns="12700" rIns="0" bIns="0" rtlCol="0">
            <a:spAutoFit/>
          </a:bodyPr>
          <a:lstStyle/>
          <a:p>
            <a:pPr marL="12700" marR="5080">
              <a:lnSpc>
                <a:spcPct val="100000"/>
              </a:lnSpc>
              <a:spcBef>
                <a:spcPts val="100"/>
              </a:spcBef>
            </a:pPr>
            <a:r>
              <a:rPr sz="2000" b="1" spc="-5" dirty="0">
                <a:solidFill>
                  <a:srgbClr val="595959"/>
                </a:solidFill>
                <a:latin typeface="Times New Roman"/>
                <a:cs typeface="Times New Roman"/>
              </a:rPr>
              <a:t>Machine translation (MT): </a:t>
            </a:r>
            <a:r>
              <a:rPr sz="2000" spc="-5" dirty="0">
                <a:solidFill>
                  <a:srgbClr val="595959"/>
                </a:solidFill>
                <a:latin typeface="Times New Roman"/>
                <a:cs typeface="Times New Roman"/>
              </a:rPr>
              <a:t>conversion </a:t>
            </a:r>
            <a:r>
              <a:rPr sz="2000" dirty="0">
                <a:solidFill>
                  <a:srgbClr val="595959"/>
                </a:solidFill>
                <a:latin typeface="Times New Roman"/>
                <a:cs typeface="Times New Roman"/>
              </a:rPr>
              <a:t>of </a:t>
            </a:r>
            <a:r>
              <a:rPr sz="2000" spc="-5" dirty="0">
                <a:solidFill>
                  <a:srgbClr val="595959"/>
                </a:solidFill>
                <a:latin typeface="Times New Roman"/>
                <a:cs typeface="Times New Roman"/>
              </a:rPr>
              <a:t>text from </a:t>
            </a:r>
            <a:r>
              <a:rPr sz="2000" dirty="0">
                <a:solidFill>
                  <a:srgbClr val="595959"/>
                </a:solidFill>
                <a:latin typeface="Times New Roman"/>
                <a:cs typeface="Times New Roman"/>
              </a:rPr>
              <a:t>one </a:t>
            </a:r>
            <a:r>
              <a:rPr sz="2000" spc="-5" dirty="0">
                <a:solidFill>
                  <a:srgbClr val="595959"/>
                </a:solidFill>
                <a:latin typeface="Times New Roman"/>
                <a:cs typeface="Times New Roman"/>
              </a:rPr>
              <a:t>language to  another</a:t>
            </a:r>
            <a:endParaRPr sz="2000" dirty="0">
              <a:latin typeface="Times New Roman"/>
              <a:cs typeface="Times New Roman"/>
            </a:endParaRPr>
          </a:p>
          <a:p>
            <a:pPr marL="186690" indent="-137160">
              <a:lnSpc>
                <a:spcPct val="100000"/>
              </a:lnSpc>
              <a:spcBef>
                <a:spcPts val="600"/>
              </a:spcBef>
              <a:buClr>
                <a:srgbClr val="002060"/>
              </a:buClr>
              <a:buFont typeface="Microsoft Sans Serif"/>
              <a:buChar char="▪"/>
              <a:tabLst>
                <a:tab pos="186690" algn="l"/>
              </a:tabLst>
            </a:pPr>
            <a:r>
              <a:rPr sz="1800" spc="-5" dirty="0">
                <a:solidFill>
                  <a:srgbClr val="595959"/>
                </a:solidFill>
                <a:latin typeface="Times New Roman"/>
                <a:cs typeface="Times New Roman"/>
              </a:rPr>
              <a:t>Google, </a:t>
            </a:r>
            <a:r>
              <a:rPr sz="1800" spc="-30" dirty="0">
                <a:solidFill>
                  <a:srgbClr val="595959"/>
                </a:solidFill>
                <a:latin typeface="Times New Roman"/>
                <a:cs typeface="Times New Roman"/>
              </a:rPr>
              <a:t>Yahoo, </a:t>
            </a:r>
            <a:r>
              <a:rPr sz="1800" dirty="0">
                <a:solidFill>
                  <a:srgbClr val="595959"/>
                </a:solidFill>
                <a:latin typeface="Times New Roman"/>
                <a:cs typeface="Times New Roman"/>
              </a:rPr>
              <a:t>and </a:t>
            </a:r>
            <a:r>
              <a:rPr sz="1800" spc="-5" dirty="0">
                <a:solidFill>
                  <a:srgbClr val="595959"/>
                </a:solidFill>
                <a:latin typeface="Times New Roman"/>
                <a:cs typeface="Times New Roman"/>
              </a:rPr>
              <a:t>Bing all </a:t>
            </a:r>
            <a:r>
              <a:rPr sz="1800" dirty="0">
                <a:solidFill>
                  <a:srgbClr val="595959"/>
                </a:solidFill>
                <a:latin typeface="Times New Roman"/>
                <a:cs typeface="Times New Roman"/>
              </a:rPr>
              <a:t>have </a:t>
            </a:r>
            <a:r>
              <a:rPr sz="1800" spc="-5" dirty="0">
                <a:solidFill>
                  <a:srgbClr val="595959"/>
                </a:solidFill>
                <a:latin typeface="Times New Roman"/>
                <a:cs typeface="Times New Roman"/>
              </a:rPr>
              <a:t>language</a:t>
            </a:r>
            <a:r>
              <a:rPr sz="1800" spc="-35" dirty="0">
                <a:solidFill>
                  <a:srgbClr val="595959"/>
                </a:solidFill>
                <a:latin typeface="Times New Roman"/>
                <a:cs typeface="Times New Roman"/>
              </a:rPr>
              <a:t> </a:t>
            </a:r>
            <a:r>
              <a:rPr sz="1800" spc="-5" dirty="0">
                <a:solidFill>
                  <a:srgbClr val="595959"/>
                </a:solidFill>
                <a:latin typeface="Times New Roman"/>
                <a:cs typeface="Times New Roman"/>
              </a:rPr>
              <a:t>translators</a:t>
            </a:r>
            <a:endParaRPr sz="1800" dirty="0">
              <a:latin typeface="Times New Roman"/>
              <a:cs typeface="Times New Roman"/>
            </a:endParaRPr>
          </a:p>
          <a:p>
            <a:pPr marL="186690" indent="-137160">
              <a:lnSpc>
                <a:spcPct val="100000"/>
              </a:lnSpc>
              <a:spcBef>
                <a:spcPts val="640"/>
              </a:spcBef>
              <a:buClr>
                <a:srgbClr val="002060"/>
              </a:buClr>
              <a:buFont typeface="Microsoft Sans Serif"/>
              <a:buChar char="▪"/>
              <a:tabLst>
                <a:tab pos="186690" algn="l"/>
              </a:tabLst>
            </a:pPr>
            <a:r>
              <a:rPr sz="1800" spc="-5" dirty="0">
                <a:solidFill>
                  <a:srgbClr val="595959"/>
                </a:solidFill>
                <a:latin typeface="Times New Roman"/>
                <a:cs typeface="Times New Roman"/>
              </a:rPr>
              <a:t>MT techniques use context, </a:t>
            </a:r>
            <a:r>
              <a:rPr sz="1800" dirty="0">
                <a:solidFill>
                  <a:srgbClr val="595959"/>
                </a:solidFill>
                <a:latin typeface="Times New Roman"/>
                <a:cs typeface="Times New Roman"/>
              </a:rPr>
              <a:t>not </a:t>
            </a:r>
            <a:r>
              <a:rPr sz="1800" spc="-5" dirty="0">
                <a:solidFill>
                  <a:srgbClr val="595959"/>
                </a:solidFill>
                <a:latin typeface="Times New Roman"/>
                <a:cs typeface="Times New Roman"/>
              </a:rPr>
              <a:t>just word-for-word</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substitution</a:t>
            </a:r>
            <a:endParaRPr sz="1800" dirty="0">
              <a:latin typeface="Times New Roman"/>
              <a:cs typeface="Times New Roman"/>
            </a:endParaRPr>
          </a:p>
          <a:p>
            <a:pPr marL="186690" indent="-137160">
              <a:lnSpc>
                <a:spcPct val="100000"/>
              </a:lnSpc>
              <a:spcBef>
                <a:spcPts val="640"/>
              </a:spcBef>
              <a:buClr>
                <a:srgbClr val="002060"/>
              </a:buClr>
              <a:buFont typeface="Microsoft Sans Serif"/>
              <a:buChar char="▪"/>
              <a:tabLst>
                <a:tab pos="186690" algn="l"/>
              </a:tabLst>
            </a:pPr>
            <a:r>
              <a:rPr sz="1800" spc="-5" dirty="0">
                <a:solidFill>
                  <a:srgbClr val="595959"/>
                </a:solidFill>
                <a:latin typeface="Times New Roman"/>
                <a:cs typeface="Times New Roman"/>
              </a:rPr>
              <a:t>Often statistically based patterns </a:t>
            </a:r>
            <a:r>
              <a:rPr sz="1800" dirty="0">
                <a:solidFill>
                  <a:srgbClr val="595959"/>
                </a:solidFill>
                <a:latin typeface="Times New Roman"/>
                <a:cs typeface="Times New Roman"/>
              </a:rPr>
              <a:t>of word </a:t>
            </a:r>
            <a:r>
              <a:rPr sz="1800" spc="-5" dirty="0">
                <a:solidFill>
                  <a:srgbClr val="595959"/>
                </a:solidFill>
                <a:latin typeface="Times New Roman"/>
                <a:cs typeface="Times New Roman"/>
              </a:rPr>
              <a:t>usage </a:t>
            </a:r>
            <a:r>
              <a:rPr sz="1800" dirty="0">
                <a:solidFill>
                  <a:srgbClr val="595959"/>
                </a:solidFill>
                <a:latin typeface="Times New Roman"/>
                <a:cs typeface="Times New Roman"/>
              </a:rPr>
              <a:t>and</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context</a:t>
            </a:r>
            <a:endParaRPr sz="1800" dirty="0">
              <a:latin typeface="Times New Roman"/>
              <a:cs typeface="Times New Roman"/>
            </a:endParaRPr>
          </a:p>
          <a:p>
            <a:pPr marL="12700">
              <a:lnSpc>
                <a:spcPct val="100000"/>
              </a:lnSpc>
              <a:spcBef>
                <a:spcPts val="1340"/>
              </a:spcBef>
            </a:pPr>
            <a:r>
              <a:rPr sz="2000" spc="-5" dirty="0">
                <a:solidFill>
                  <a:srgbClr val="595959"/>
                </a:solidFill>
                <a:latin typeface="Times New Roman"/>
                <a:cs typeface="Times New Roman"/>
              </a:rPr>
              <a:t>Google</a:t>
            </a:r>
            <a:r>
              <a:rPr sz="2000" spc="-45" dirty="0">
                <a:solidFill>
                  <a:srgbClr val="595959"/>
                </a:solidFill>
                <a:latin typeface="Times New Roman"/>
                <a:cs typeface="Times New Roman"/>
              </a:rPr>
              <a:t> </a:t>
            </a:r>
            <a:r>
              <a:rPr sz="2000" spc="-15" dirty="0">
                <a:solidFill>
                  <a:srgbClr val="595959"/>
                </a:solidFill>
                <a:latin typeface="Times New Roman"/>
                <a:cs typeface="Times New Roman"/>
              </a:rPr>
              <a:t>Translate</a:t>
            </a:r>
            <a:endParaRPr sz="2000" dirty="0">
              <a:latin typeface="Times New Roman"/>
              <a:cs typeface="Times New Roman"/>
            </a:endParaRPr>
          </a:p>
        </p:txBody>
      </p:sp>
      <p:sp>
        <p:nvSpPr>
          <p:cNvPr id="4" name="object 4"/>
          <p:cNvSpPr/>
          <p:nvPr/>
        </p:nvSpPr>
        <p:spPr>
          <a:xfrm>
            <a:off x="3213100" y="4038600"/>
            <a:ext cx="3187700" cy="2286000"/>
          </a:xfrm>
          <a:prstGeom prst="rect">
            <a:avLst/>
          </a:prstGeom>
          <a:blipFill>
            <a:blip r:embed="rId2" cstate="print"/>
            <a:stretch>
              <a:fillRect/>
            </a:stretch>
          </a:blipFill>
        </p:spPr>
        <p:txBody>
          <a:bodyPr wrap="square" lIns="0" tIns="0" rIns="0" bIns="0" rtlCol="0"/>
          <a:lstStyle/>
          <a:p>
            <a:endParaRPr dirty="0"/>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6" name="object 6"/>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2</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236845" cy="665480"/>
          </a:xfrm>
          <a:prstGeom prst="rect">
            <a:avLst/>
          </a:prstGeom>
        </p:spPr>
        <p:txBody>
          <a:bodyPr vert="horz" wrap="square" lIns="0" tIns="12700" rIns="0" bIns="0" rtlCol="0">
            <a:spAutoFit/>
          </a:bodyPr>
          <a:lstStyle/>
          <a:p>
            <a:pPr marL="12700">
              <a:lnSpc>
                <a:spcPct val="100000"/>
              </a:lnSpc>
              <a:spcBef>
                <a:spcPts val="100"/>
              </a:spcBef>
            </a:pPr>
            <a:r>
              <a:rPr spc="65" dirty="0"/>
              <a:t>NLP </a:t>
            </a:r>
            <a:r>
              <a:rPr spc="85" dirty="0"/>
              <a:t>Application</a:t>
            </a:r>
            <a:r>
              <a:rPr spc="-335" dirty="0"/>
              <a:t> </a:t>
            </a:r>
            <a:r>
              <a:rPr spc="75" dirty="0"/>
              <a:t>Areas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3</a:t>
            </a:r>
          </a:p>
        </p:txBody>
      </p:sp>
      <p:sp>
        <p:nvSpPr>
          <p:cNvPr id="3" name="object 3"/>
          <p:cNvSpPr txBox="1"/>
          <p:nvPr/>
        </p:nvSpPr>
        <p:spPr>
          <a:xfrm>
            <a:off x="892555" y="2306320"/>
            <a:ext cx="6938645" cy="2679700"/>
          </a:xfrm>
          <a:prstGeom prst="rect">
            <a:avLst/>
          </a:prstGeom>
        </p:spPr>
        <p:txBody>
          <a:bodyPr vert="horz" wrap="square" lIns="0" tIns="5080" rIns="0" bIns="0" rtlCol="0">
            <a:spAutoFit/>
          </a:bodyPr>
          <a:lstStyle/>
          <a:p>
            <a:pPr marL="12700" marR="1045210">
              <a:lnSpc>
                <a:spcPct val="102299"/>
              </a:lnSpc>
              <a:spcBef>
                <a:spcPts val="40"/>
              </a:spcBef>
            </a:pPr>
            <a:r>
              <a:rPr sz="2200" b="1" spc="-5" dirty="0">
                <a:solidFill>
                  <a:srgbClr val="595959"/>
                </a:solidFill>
                <a:latin typeface="Times New Roman"/>
                <a:cs typeface="Times New Roman"/>
              </a:rPr>
              <a:t>Information </a:t>
            </a:r>
            <a:r>
              <a:rPr sz="2200" b="1" spc="-10" dirty="0">
                <a:solidFill>
                  <a:srgbClr val="595959"/>
                </a:solidFill>
                <a:latin typeface="Times New Roman"/>
                <a:cs typeface="Times New Roman"/>
              </a:rPr>
              <a:t>retrieval/search </a:t>
            </a:r>
            <a:r>
              <a:rPr sz="2200" b="1" spc="-5" dirty="0">
                <a:solidFill>
                  <a:srgbClr val="595959"/>
                </a:solidFill>
                <a:latin typeface="Times New Roman"/>
                <a:cs typeface="Times New Roman"/>
              </a:rPr>
              <a:t>engines: </a:t>
            </a:r>
            <a:r>
              <a:rPr sz="2200" spc="-5" dirty="0">
                <a:solidFill>
                  <a:srgbClr val="595959"/>
                </a:solidFill>
                <a:latin typeface="Times New Roman"/>
                <a:cs typeface="Times New Roman"/>
              </a:rPr>
              <a:t>provision </a:t>
            </a:r>
            <a:r>
              <a:rPr sz="2200" dirty="0">
                <a:solidFill>
                  <a:srgbClr val="595959"/>
                </a:solidFill>
                <a:latin typeface="Times New Roman"/>
                <a:cs typeface="Times New Roman"/>
              </a:rPr>
              <a:t>of  </a:t>
            </a:r>
            <a:r>
              <a:rPr sz="2200" spc="-5" dirty="0">
                <a:solidFill>
                  <a:srgbClr val="595959"/>
                </a:solidFill>
                <a:latin typeface="Times New Roman"/>
                <a:cs typeface="Times New Roman"/>
              </a:rPr>
              <a:t>documents containing requested</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information</a:t>
            </a:r>
            <a:endParaRPr sz="2200" dirty="0">
              <a:latin typeface="Times New Roman"/>
              <a:cs typeface="Times New Roman"/>
            </a:endParaRPr>
          </a:p>
          <a:p>
            <a:pPr marL="186690" indent="-137160">
              <a:lnSpc>
                <a:spcPct val="100000"/>
              </a:lnSpc>
              <a:spcBef>
                <a:spcPts val="1160"/>
              </a:spcBef>
              <a:buClr>
                <a:srgbClr val="002060"/>
              </a:buClr>
              <a:buFont typeface="Microsoft Sans Serif"/>
              <a:buChar char="▪"/>
              <a:tabLst>
                <a:tab pos="186690" algn="l"/>
              </a:tabLst>
            </a:pPr>
            <a:r>
              <a:rPr sz="2000" spc="-5" dirty="0">
                <a:solidFill>
                  <a:srgbClr val="595959"/>
                </a:solidFill>
                <a:latin typeface="Times New Roman"/>
                <a:cs typeface="Times New Roman"/>
              </a:rPr>
              <a:t>Google, many other search</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engines</a:t>
            </a:r>
            <a:endParaRPr sz="2000" dirty="0">
              <a:latin typeface="Times New Roman"/>
              <a:cs typeface="Times New Roman"/>
            </a:endParaRPr>
          </a:p>
          <a:p>
            <a:pPr marL="186690" marR="5080" indent="-137160">
              <a:lnSpc>
                <a:spcPct val="100000"/>
              </a:lnSpc>
              <a:spcBef>
                <a:spcPts val="1200"/>
              </a:spcBef>
              <a:buClr>
                <a:srgbClr val="002060"/>
              </a:buClr>
              <a:buFont typeface="Microsoft Sans Serif"/>
              <a:buChar char="▪"/>
              <a:tabLst>
                <a:tab pos="186690" algn="l"/>
              </a:tabLst>
            </a:pPr>
            <a:r>
              <a:rPr sz="2000" dirty="0">
                <a:solidFill>
                  <a:srgbClr val="595959"/>
                </a:solidFill>
                <a:latin typeface="Times New Roman"/>
                <a:cs typeface="Times New Roman"/>
              </a:rPr>
              <a:t>Use </a:t>
            </a:r>
            <a:r>
              <a:rPr sz="2000" spc="-5" dirty="0">
                <a:solidFill>
                  <a:srgbClr val="595959"/>
                </a:solidFill>
                <a:latin typeface="Times New Roman"/>
                <a:cs typeface="Times New Roman"/>
              </a:rPr>
              <a:t>lowest levels </a:t>
            </a:r>
            <a:r>
              <a:rPr sz="2000" dirty="0">
                <a:solidFill>
                  <a:srgbClr val="595959"/>
                </a:solidFill>
                <a:latin typeface="Times New Roman"/>
                <a:cs typeface="Times New Roman"/>
              </a:rPr>
              <a:t>of NLP </a:t>
            </a:r>
            <a:r>
              <a:rPr sz="2000" spc="-5" dirty="0">
                <a:solidFill>
                  <a:srgbClr val="595959"/>
                </a:solidFill>
                <a:latin typeface="Times New Roman"/>
                <a:cs typeface="Times New Roman"/>
              </a:rPr>
              <a:t>to stem words, find phrases for indexing  documents</a:t>
            </a:r>
            <a:endParaRPr sz="2000" dirty="0">
              <a:latin typeface="Times New Roman"/>
              <a:cs typeface="Times New Roman"/>
            </a:endParaRPr>
          </a:p>
          <a:p>
            <a:pPr marL="186690" marR="511175" indent="-137160">
              <a:lnSpc>
                <a:spcPct val="100000"/>
              </a:lnSpc>
              <a:spcBef>
                <a:spcPts val="1200"/>
              </a:spcBef>
              <a:buClr>
                <a:srgbClr val="002060"/>
              </a:buClr>
              <a:buFont typeface="Microsoft Sans Serif"/>
              <a:buChar char="▪"/>
              <a:tabLst>
                <a:tab pos="186690" algn="l"/>
              </a:tabLst>
            </a:pPr>
            <a:r>
              <a:rPr sz="2000" spc="-5" dirty="0">
                <a:solidFill>
                  <a:srgbClr val="595959"/>
                </a:solidFill>
                <a:latin typeface="Times New Roman"/>
                <a:cs typeface="Times New Roman"/>
              </a:rPr>
              <a:t>Users conform to keyword query </a:t>
            </a:r>
            <a:r>
              <a:rPr sz="2000" spc="-10" dirty="0">
                <a:solidFill>
                  <a:srgbClr val="595959"/>
                </a:solidFill>
                <a:latin typeface="Times New Roman"/>
                <a:cs typeface="Times New Roman"/>
              </a:rPr>
              <a:t>restriction, </a:t>
            </a:r>
            <a:r>
              <a:rPr sz="2000" dirty="0">
                <a:solidFill>
                  <a:srgbClr val="595959"/>
                </a:solidFill>
                <a:latin typeface="Times New Roman"/>
                <a:cs typeface="Times New Roman"/>
              </a:rPr>
              <a:t>but </a:t>
            </a:r>
            <a:r>
              <a:rPr sz="2000" spc="-5" dirty="0">
                <a:solidFill>
                  <a:srgbClr val="595959"/>
                </a:solidFill>
                <a:latin typeface="Times New Roman"/>
                <a:cs typeface="Times New Roman"/>
              </a:rPr>
              <a:t>many search  engines will </a:t>
            </a:r>
            <a:r>
              <a:rPr sz="2000" dirty="0">
                <a:solidFill>
                  <a:srgbClr val="595959"/>
                </a:solidFill>
                <a:latin typeface="Times New Roman"/>
                <a:cs typeface="Times New Roman"/>
              </a:rPr>
              <a:t>now </a:t>
            </a:r>
            <a:r>
              <a:rPr sz="2000" spc="-5" dirty="0">
                <a:solidFill>
                  <a:srgbClr val="595959"/>
                </a:solidFill>
                <a:latin typeface="Times New Roman"/>
                <a:cs typeface="Times New Roman"/>
              </a:rPr>
              <a:t>accept questions in natural language</a:t>
            </a:r>
            <a:r>
              <a:rPr sz="2000" spc="-25" dirty="0">
                <a:solidFill>
                  <a:srgbClr val="595959"/>
                </a:solidFill>
                <a:latin typeface="Times New Roman"/>
                <a:cs typeface="Times New Roman"/>
              </a:rPr>
              <a:t> </a:t>
            </a:r>
            <a:r>
              <a:rPr sz="2000" spc="-5" dirty="0">
                <a:solidFill>
                  <a:srgbClr val="595959"/>
                </a:solidFill>
                <a:latin typeface="Times New Roman"/>
                <a:cs typeface="Times New Roman"/>
              </a:rPr>
              <a:t>form</a:t>
            </a:r>
            <a:endParaRPr sz="2000" dirty="0">
              <a:latin typeface="Times New Roman"/>
              <a:cs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236845" cy="665480"/>
          </a:xfrm>
          <a:prstGeom prst="rect">
            <a:avLst/>
          </a:prstGeom>
        </p:spPr>
        <p:txBody>
          <a:bodyPr vert="horz" wrap="square" lIns="0" tIns="12700" rIns="0" bIns="0" rtlCol="0">
            <a:spAutoFit/>
          </a:bodyPr>
          <a:lstStyle/>
          <a:p>
            <a:pPr marL="12700">
              <a:lnSpc>
                <a:spcPct val="100000"/>
              </a:lnSpc>
              <a:spcBef>
                <a:spcPts val="100"/>
              </a:spcBef>
            </a:pPr>
            <a:r>
              <a:rPr spc="65" dirty="0"/>
              <a:t>NLP </a:t>
            </a:r>
            <a:r>
              <a:rPr spc="85" dirty="0"/>
              <a:t>Application</a:t>
            </a:r>
            <a:r>
              <a:rPr spc="-335" dirty="0"/>
              <a:t> </a:t>
            </a:r>
            <a:r>
              <a:rPr spc="75" dirty="0"/>
              <a:t>Areas</a:t>
            </a:r>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6" name="object 6"/>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4</a:t>
            </a:r>
          </a:p>
        </p:txBody>
      </p:sp>
      <p:sp>
        <p:nvSpPr>
          <p:cNvPr id="3" name="object 3"/>
          <p:cNvSpPr txBox="1"/>
          <p:nvPr/>
        </p:nvSpPr>
        <p:spPr>
          <a:xfrm>
            <a:off x="661633" y="2062594"/>
            <a:ext cx="6969125" cy="2146300"/>
          </a:xfrm>
          <a:prstGeom prst="rect">
            <a:avLst/>
          </a:prstGeom>
        </p:spPr>
        <p:txBody>
          <a:bodyPr vert="horz" wrap="square" lIns="0" tIns="5080" rIns="0" bIns="0" rtlCol="0">
            <a:spAutoFit/>
          </a:bodyPr>
          <a:lstStyle/>
          <a:p>
            <a:pPr marL="12700" marR="5080">
              <a:lnSpc>
                <a:spcPct val="102299"/>
              </a:lnSpc>
              <a:spcBef>
                <a:spcPts val="40"/>
              </a:spcBef>
            </a:pPr>
            <a:r>
              <a:rPr sz="2200" b="1" spc="-5" dirty="0">
                <a:solidFill>
                  <a:srgbClr val="595959"/>
                </a:solidFill>
                <a:latin typeface="Times New Roman"/>
                <a:cs typeface="Times New Roman"/>
              </a:rPr>
              <a:t>Information extraction/text-mining: </a:t>
            </a:r>
            <a:r>
              <a:rPr sz="2200" spc="-5" dirty="0">
                <a:solidFill>
                  <a:srgbClr val="595959"/>
                </a:solidFill>
                <a:latin typeface="Times New Roman"/>
                <a:cs typeface="Times New Roman"/>
              </a:rPr>
              <a:t>populating </a:t>
            </a:r>
            <a:r>
              <a:rPr sz="2200" dirty="0">
                <a:solidFill>
                  <a:srgbClr val="595959"/>
                </a:solidFill>
                <a:latin typeface="Times New Roman"/>
                <a:cs typeface="Times New Roman"/>
              </a:rPr>
              <a:t>a </a:t>
            </a:r>
            <a:r>
              <a:rPr sz="2200" spc="-5" dirty="0">
                <a:solidFill>
                  <a:srgbClr val="595959"/>
                </a:solidFill>
                <a:latin typeface="Times New Roman"/>
                <a:cs typeface="Times New Roman"/>
              </a:rPr>
              <a:t>structured  database with specific </a:t>
            </a:r>
            <a:r>
              <a:rPr sz="2200" dirty="0">
                <a:solidFill>
                  <a:srgbClr val="595959"/>
                </a:solidFill>
                <a:latin typeface="Times New Roman"/>
                <a:cs typeface="Times New Roman"/>
              </a:rPr>
              <a:t>bits of </a:t>
            </a:r>
            <a:r>
              <a:rPr sz="2200" spc="-5" dirty="0">
                <a:solidFill>
                  <a:srgbClr val="595959"/>
                </a:solidFill>
                <a:latin typeface="Times New Roman"/>
                <a:cs typeface="Times New Roman"/>
              </a:rPr>
              <a:t>information </a:t>
            </a:r>
            <a:r>
              <a:rPr sz="2200" dirty="0">
                <a:solidFill>
                  <a:srgbClr val="595959"/>
                </a:solidFill>
                <a:latin typeface="Times New Roman"/>
                <a:cs typeface="Times New Roman"/>
              </a:rPr>
              <a:t>found in</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text</a:t>
            </a:r>
            <a:endParaRPr sz="2200" dirty="0">
              <a:latin typeface="Times New Roman"/>
              <a:cs typeface="Times New Roman"/>
            </a:endParaRPr>
          </a:p>
          <a:p>
            <a:pPr marL="186690" indent="-137795">
              <a:lnSpc>
                <a:spcPct val="100000"/>
              </a:lnSpc>
              <a:spcBef>
                <a:spcPts val="560"/>
              </a:spcBef>
              <a:buClr>
                <a:srgbClr val="002060"/>
              </a:buClr>
              <a:buFont typeface="Microsoft Sans Serif"/>
              <a:buChar char="▪"/>
              <a:tabLst>
                <a:tab pos="186690" algn="l"/>
              </a:tabLst>
            </a:pPr>
            <a:r>
              <a:rPr sz="2000" spc="-5" dirty="0">
                <a:solidFill>
                  <a:srgbClr val="595959"/>
                </a:solidFill>
                <a:latin typeface="Times New Roman"/>
                <a:cs typeface="Times New Roman"/>
              </a:rPr>
              <a:t>Competitive </a:t>
            </a:r>
            <a:r>
              <a:rPr sz="2000" spc="-10" dirty="0">
                <a:solidFill>
                  <a:srgbClr val="595959"/>
                </a:solidFill>
                <a:latin typeface="Times New Roman"/>
                <a:cs typeface="Times New Roman"/>
              </a:rPr>
              <a:t>intelligence </a:t>
            </a:r>
            <a:r>
              <a:rPr sz="2000" spc="-5" dirty="0">
                <a:solidFill>
                  <a:srgbClr val="595959"/>
                </a:solidFill>
                <a:latin typeface="Times New Roman"/>
                <a:cs typeface="Times New Roman"/>
              </a:rPr>
              <a:t>analyzes </a:t>
            </a:r>
            <a:r>
              <a:rPr sz="2000" dirty="0">
                <a:solidFill>
                  <a:srgbClr val="595959"/>
                </a:solidFill>
                <a:latin typeface="Times New Roman"/>
                <a:cs typeface="Times New Roman"/>
              </a:rPr>
              <a:t>news </a:t>
            </a:r>
            <a:r>
              <a:rPr sz="2000" spc="-5" dirty="0">
                <a:solidFill>
                  <a:srgbClr val="595959"/>
                </a:solidFill>
                <a:latin typeface="Times New Roman"/>
                <a:cs typeface="Times New Roman"/>
              </a:rPr>
              <a:t>text and </a:t>
            </a:r>
            <a:r>
              <a:rPr sz="2000" dirty="0">
                <a:solidFill>
                  <a:srgbClr val="595959"/>
                </a:solidFill>
                <a:latin typeface="Times New Roman"/>
                <a:cs typeface="Times New Roman"/>
              </a:rPr>
              <a:t>web </a:t>
            </a:r>
            <a:r>
              <a:rPr sz="2000" spc="-5" dirty="0">
                <a:solidFill>
                  <a:srgbClr val="595959"/>
                </a:solidFill>
                <a:latin typeface="Times New Roman"/>
                <a:cs typeface="Times New Roman"/>
              </a:rPr>
              <a:t>blogs for:</a:t>
            </a:r>
            <a:endParaRPr sz="2000" dirty="0">
              <a:latin typeface="Times New Roman"/>
              <a:cs typeface="Times New Roman"/>
            </a:endParaRPr>
          </a:p>
          <a:p>
            <a:pPr marL="369570" lvl="1" indent="-137160">
              <a:lnSpc>
                <a:spcPct val="100000"/>
              </a:lnSpc>
              <a:spcBef>
                <a:spcPts val="600"/>
              </a:spcBef>
              <a:buClr>
                <a:srgbClr val="002060"/>
              </a:buClr>
              <a:buFont typeface="Microsoft Sans Serif"/>
              <a:buChar char="▪"/>
              <a:tabLst>
                <a:tab pos="369570" algn="l"/>
              </a:tabLst>
            </a:pPr>
            <a:r>
              <a:rPr sz="2000" spc="-5" dirty="0">
                <a:solidFill>
                  <a:srgbClr val="595959"/>
                </a:solidFill>
                <a:latin typeface="Times New Roman"/>
                <a:cs typeface="Times New Roman"/>
              </a:rPr>
              <a:t>Names </a:t>
            </a:r>
            <a:r>
              <a:rPr sz="2000" dirty="0">
                <a:solidFill>
                  <a:srgbClr val="595959"/>
                </a:solidFill>
                <a:latin typeface="Times New Roman"/>
                <a:cs typeface="Times New Roman"/>
              </a:rPr>
              <a:t>of </a:t>
            </a:r>
            <a:r>
              <a:rPr sz="2000" spc="-5" dirty="0">
                <a:solidFill>
                  <a:srgbClr val="595959"/>
                </a:solidFill>
                <a:latin typeface="Times New Roman"/>
                <a:cs typeface="Times New Roman"/>
              </a:rPr>
              <a:t>people, companies, and other</a:t>
            </a:r>
            <a:r>
              <a:rPr sz="2000" dirty="0">
                <a:solidFill>
                  <a:srgbClr val="595959"/>
                </a:solidFill>
                <a:latin typeface="Times New Roman"/>
                <a:cs typeface="Times New Roman"/>
              </a:rPr>
              <a:t> </a:t>
            </a:r>
            <a:r>
              <a:rPr sz="2000" spc="-10" dirty="0">
                <a:solidFill>
                  <a:srgbClr val="595959"/>
                </a:solidFill>
                <a:latin typeface="Times New Roman"/>
                <a:cs typeface="Times New Roman"/>
              </a:rPr>
              <a:t>entities</a:t>
            </a:r>
            <a:endParaRPr sz="2000" dirty="0">
              <a:latin typeface="Times New Roman"/>
              <a:cs typeface="Times New Roman"/>
            </a:endParaRPr>
          </a:p>
          <a:p>
            <a:pPr marL="368935" marR="127000" lvl="1" indent="-137160">
              <a:lnSpc>
                <a:spcPct val="100000"/>
              </a:lnSpc>
              <a:spcBef>
                <a:spcPts val="600"/>
              </a:spcBef>
              <a:buClr>
                <a:srgbClr val="002060"/>
              </a:buClr>
              <a:buFont typeface="Microsoft Sans Serif"/>
              <a:buChar char="▪"/>
              <a:tabLst>
                <a:tab pos="369570" algn="l"/>
              </a:tabLst>
            </a:pPr>
            <a:r>
              <a:rPr sz="2000" spc="-5" dirty="0">
                <a:solidFill>
                  <a:srgbClr val="595959"/>
                </a:solidFill>
                <a:latin typeface="Times New Roman"/>
                <a:cs typeface="Times New Roman"/>
              </a:rPr>
              <a:t>Relations between them (e.g., corporate roles) </a:t>
            </a:r>
            <a:r>
              <a:rPr sz="2000" dirty="0">
                <a:solidFill>
                  <a:srgbClr val="595959"/>
                </a:solidFill>
                <a:latin typeface="Times New Roman"/>
                <a:cs typeface="Times New Roman"/>
              </a:rPr>
              <a:t>or </a:t>
            </a:r>
            <a:r>
              <a:rPr sz="2000" spc="-5" dirty="0">
                <a:solidFill>
                  <a:srgbClr val="595959"/>
                </a:solidFill>
                <a:latin typeface="Times New Roman"/>
                <a:cs typeface="Times New Roman"/>
              </a:rPr>
              <a:t>events such as  </a:t>
            </a:r>
            <a:r>
              <a:rPr sz="2000" spc="-10" dirty="0">
                <a:solidFill>
                  <a:srgbClr val="595959"/>
                </a:solidFill>
                <a:latin typeface="Times New Roman"/>
                <a:cs typeface="Times New Roman"/>
              </a:rPr>
              <a:t>mergers</a:t>
            </a:r>
            <a:endParaRPr sz="2000" dirty="0">
              <a:latin typeface="Times New Roman"/>
              <a:cs typeface="Times New Roman"/>
            </a:endParaRPr>
          </a:p>
        </p:txBody>
      </p:sp>
      <p:sp>
        <p:nvSpPr>
          <p:cNvPr id="4" name="object 4"/>
          <p:cNvSpPr txBox="1"/>
          <p:nvPr/>
        </p:nvSpPr>
        <p:spPr>
          <a:xfrm>
            <a:off x="698500" y="4406900"/>
            <a:ext cx="7683500" cy="1727200"/>
          </a:xfrm>
          <a:prstGeom prst="rect">
            <a:avLst/>
          </a:prstGeom>
          <a:solidFill>
            <a:srgbClr val="DFE3E5"/>
          </a:solidFill>
        </p:spPr>
        <p:txBody>
          <a:bodyPr vert="horz" wrap="square" lIns="0" tIns="36194" rIns="0" bIns="0" rtlCol="0">
            <a:spAutoFit/>
          </a:bodyPr>
          <a:lstStyle/>
          <a:p>
            <a:pPr marL="95885">
              <a:lnSpc>
                <a:spcPct val="100000"/>
              </a:lnSpc>
              <a:spcBef>
                <a:spcPts val="284"/>
              </a:spcBef>
            </a:pPr>
            <a:r>
              <a:rPr sz="1800" b="1" spc="-20" dirty="0">
                <a:solidFill>
                  <a:srgbClr val="595959"/>
                </a:solidFill>
                <a:latin typeface="Times New Roman"/>
                <a:cs typeface="Times New Roman"/>
              </a:rPr>
              <a:t>Weblog</a:t>
            </a:r>
            <a:r>
              <a:rPr sz="1800" b="1" spc="-105" dirty="0">
                <a:solidFill>
                  <a:srgbClr val="595959"/>
                </a:solidFill>
                <a:latin typeface="Times New Roman"/>
                <a:cs typeface="Times New Roman"/>
              </a:rPr>
              <a:t> </a:t>
            </a:r>
            <a:r>
              <a:rPr sz="1800" b="1" spc="-5" dirty="0">
                <a:solidFill>
                  <a:srgbClr val="595959"/>
                </a:solidFill>
                <a:latin typeface="Times New Roman"/>
                <a:cs typeface="Times New Roman"/>
              </a:rPr>
              <a:t>Analytics</a:t>
            </a:r>
            <a:endParaRPr sz="1800" dirty="0">
              <a:latin typeface="Times New Roman"/>
              <a:cs typeface="Times New Roman"/>
            </a:endParaRPr>
          </a:p>
          <a:p>
            <a:pPr marL="95885" marR="410209">
              <a:lnSpc>
                <a:spcPts val="2200"/>
              </a:lnSpc>
              <a:spcBef>
                <a:spcPts val="80"/>
              </a:spcBef>
            </a:pPr>
            <a:r>
              <a:rPr sz="1800" spc="-5" dirty="0">
                <a:solidFill>
                  <a:srgbClr val="595959"/>
                </a:solidFill>
                <a:latin typeface="Times New Roman"/>
                <a:cs typeface="Times New Roman"/>
              </a:rPr>
              <a:t>Data-mining </a:t>
            </a:r>
            <a:r>
              <a:rPr sz="1800" dirty="0">
                <a:solidFill>
                  <a:srgbClr val="595959"/>
                </a:solidFill>
                <a:latin typeface="Times New Roman"/>
                <a:cs typeface="Times New Roman"/>
              </a:rPr>
              <a:t>of </a:t>
            </a:r>
            <a:r>
              <a:rPr sz="1800" spc="-5" dirty="0">
                <a:solidFill>
                  <a:srgbClr val="595959"/>
                </a:solidFill>
                <a:latin typeface="Times New Roman"/>
                <a:cs typeface="Times New Roman"/>
              </a:rPr>
              <a:t>weblogs, discussion forums, message boards, user groups, </a:t>
            </a:r>
            <a:r>
              <a:rPr sz="1800" dirty="0">
                <a:solidFill>
                  <a:srgbClr val="595959"/>
                </a:solidFill>
                <a:latin typeface="Times New Roman"/>
                <a:cs typeface="Times New Roman"/>
              </a:rPr>
              <a:t>and  </a:t>
            </a:r>
            <a:r>
              <a:rPr sz="1800" spc="-5" dirty="0">
                <a:solidFill>
                  <a:srgbClr val="595959"/>
                </a:solidFill>
                <a:latin typeface="Times New Roman"/>
                <a:cs typeface="Times New Roman"/>
              </a:rPr>
              <a:t>other forms </a:t>
            </a:r>
            <a:r>
              <a:rPr sz="1800" dirty="0">
                <a:solidFill>
                  <a:srgbClr val="595959"/>
                </a:solidFill>
                <a:latin typeface="Times New Roman"/>
                <a:cs typeface="Times New Roman"/>
              </a:rPr>
              <a:t>of </a:t>
            </a:r>
            <a:r>
              <a:rPr sz="1800" spc="-5" dirty="0">
                <a:solidFill>
                  <a:srgbClr val="595959"/>
                </a:solidFill>
                <a:latin typeface="Times New Roman"/>
                <a:cs typeface="Times New Roman"/>
              </a:rPr>
              <a:t>user-generated</a:t>
            </a:r>
            <a:r>
              <a:rPr sz="1800" dirty="0">
                <a:solidFill>
                  <a:srgbClr val="595959"/>
                </a:solidFill>
                <a:latin typeface="Times New Roman"/>
                <a:cs typeface="Times New Roman"/>
              </a:rPr>
              <a:t> </a:t>
            </a:r>
            <a:r>
              <a:rPr sz="1800" spc="-5" dirty="0">
                <a:solidFill>
                  <a:srgbClr val="595959"/>
                </a:solidFill>
                <a:latin typeface="Times New Roman"/>
                <a:cs typeface="Times New Roman"/>
              </a:rPr>
              <a:t>media</a:t>
            </a:r>
            <a:endParaRPr sz="1800" dirty="0">
              <a:latin typeface="Times New Roman"/>
              <a:cs typeface="Times New Roman"/>
            </a:endParaRPr>
          </a:p>
          <a:p>
            <a:pPr marL="381635" indent="-286385">
              <a:lnSpc>
                <a:spcPts val="2020"/>
              </a:lnSpc>
              <a:buFont typeface="Arial"/>
              <a:buChar char="•"/>
              <a:tabLst>
                <a:tab pos="381635" algn="l"/>
                <a:tab pos="382270" algn="l"/>
              </a:tabLst>
            </a:pPr>
            <a:r>
              <a:rPr sz="1800" spc="-5" dirty="0">
                <a:solidFill>
                  <a:srgbClr val="595959"/>
                </a:solidFill>
                <a:latin typeface="Times New Roman"/>
                <a:cs typeface="Times New Roman"/>
              </a:rPr>
              <a:t>Product marketing information</a:t>
            </a:r>
            <a:endParaRPr sz="1800" dirty="0">
              <a:latin typeface="Times New Roman"/>
              <a:cs typeface="Times New Roman"/>
            </a:endParaRPr>
          </a:p>
          <a:p>
            <a:pPr marL="381635" indent="-286385">
              <a:lnSpc>
                <a:spcPts val="2130"/>
              </a:lnSpc>
              <a:spcBef>
                <a:spcPts val="40"/>
              </a:spcBef>
              <a:buFont typeface="Arial"/>
              <a:buChar char="•"/>
              <a:tabLst>
                <a:tab pos="381635" algn="l"/>
                <a:tab pos="382270" algn="l"/>
              </a:tabLst>
            </a:pPr>
            <a:r>
              <a:rPr sz="1800" spc="-5" dirty="0">
                <a:solidFill>
                  <a:srgbClr val="595959"/>
                </a:solidFill>
                <a:latin typeface="Times New Roman"/>
                <a:cs typeface="Times New Roman"/>
              </a:rPr>
              <a:t>Political opinion tracking, Social network</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analysis</a:t>
            </a:r>
            <a:endParaRPr sz="1800" dirty="0">
              <a:latin typeface="Times New Roman"/>
              <a:cs typeface="Times New Roman"/>
            </a:endParaRPr>
          </a:p>
          <a:p>
            <a:pPr marL="381635" indent="-286385">
              <a:lnSpc>
                <a:spcPts val="2130"/>
              </a:lnSpc>
              <a:buFont typeface="Arial"/>
              <a:buChar char="•"/>
              <a:tabLst>
                <a:tab pos="381635" algn="l"/>
                <a:tab pos="382270" algn="l"/>
              </a:tabLst>
            </a:pPr>
            <a:r>
              <a:rPr sz="1800" spc="-5" dirty="0">
                <a:solidFill>
                  <a:srgbClr val="595959"/>
                </a:solidFill>
                <a:latin typeface="Times New Roman"/>
                <a:cs typeface="Times New Roman"/>
              </a:rPr>
              <a:t>Buzz analysis </a:t>
            </a:r>
            <a:r>
              <a:rPr sz="1800" spc="-15" dirty="0">
                <a:solidFill>
                  <a:srgbClr val="595959"/>
                </a:solidFill>
                <a:latin typeface="Times New Roman"/>
                <a:cs typeface="Times New Roman"/>
              </a:rPr>
              <a:t>(what’s </a:t>
            </a:r>
            <a:r>
              <a:rPr sz="1800" spc="-5" dirty="0">
                <a:solidFill>
                  <a:srgbClr val="595959"/>
                </a:solidFill>
                <a:latin typeface="Times New Roman"/>
                <a:cs typeface="Times New Roman"/>
              </a:rPr>
              <a:t>hot, </a:t>
            </a:r>
            <a:r>
              <a:rPr sz="1800" dirty="0">
                <a:solidFill>
                  <a:srgbClr val="595959"/>
                </a:solidFill>
                <a:latin typeface="Times New Roman"/>
                <a:cs typeface="Times New Roman"/>
              </a:rPr>
              <a:t>what </a:t>
            </a:r>
            <a:r>
              <a:rPr sz="1800" spc="-5" dirty="0">
                <a:solidFill>
                  <a:srgbClr val="595959"/>
                </a:solidFill>
                <a:latin typeface="Times New Roman"/>
                <a:cs typeface="Times New Roman"/>
              </a:rPr>
              <a:t>topics </a:t>
            </a:r>
            <a:r>
              <a:rPr sz="1800" dirty="0">
                <a:solidFill>
                  <a:srgbClr val="595959"/>
                </a:solidFill>
                <a:latin typeface="Times New Roman"/>
                <a:cs typeface="Times New Roman"/>
              </a:rPr>
              <a:t>are </a:t>
            </a:r>
            <a:r>
              <a:rPr sz="1800" spc="-5" dirty="0">
                <a:solidFill>
                  <a:srgbClr val="595959"/>
                </a:solidFill>
                <a:latin typeface="Times New Roman"/>
                <a:cs typeface="Times New Roman"/>
              </a:rPr>
              <a:t>people talking </a:t>
            </a:r>
            <a:r>
              <a:rPr sz="1800" dirty="0">
                <a:solidFill>
                  <a:srgbClr val="595959"/>
                </a:solidFill>
                <a:latin typeface="Times New Roman"/>
                <a:cs typeface="Times New Roman"/>
              </a:rPr>
              <a:t>about</a:t>
            </a:r>
            <a:r>
              <a:rPr sz="1800" spc="30" dirty="0">
                <a:solidFill>
                  <a:srgbClr val="595959"/>
                </a:solidFill>
                <a:latin typeface="Times New Roman"/>
                <a:cs typeface="Times New Roman"/>
              </a:rPr>
              <a:t> </a:t>
            </a:r>
            <a:r>
              <a:rPr sz="1800" dirty="0">
                <a:solidFill>
                  <a:srgbClr val="595959"/>
                </a:solidFill>
                <a:latin typeface="Times New Roman"/>
                <a:cs typeface="Times New Roman"/>
              </a:rPr>
              <a:t>now)</a:t>
            </a:r>
            <a:endParaRPr sz="1800" dirty="0">
              <a:latin typeface="Times New Roman"/>
              <a:cs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236845" cy="665480"/>
          </a:xfrm>
          <a:prstGeom prst="rect">
            <a:avLst/>
          </a:prstGeom>
        </p:spPr>
        <p:txBody>
          <a:bodyPr vert="horz" wrap="square" lIns="0" tIns="12700" rIns="0" bIns="0" rtlCol="0">
            <a:spAutoFit/>
          </a:bodyPr>
          <a:lstStyle/>
          <a:p>
            <a:pPr marL="12700">
              <a:lnSpc>
                <a:spcPct val="100000"/>
              </a:lnSpc>
              <a:spcBef>
                <a:spcPts val="100"/>
              </a:spcBef>
            </a:pPr>
            <a:r>
              <a:rPr spc="65" dirty="0"/>
              <a:t>NLP </a:t>
            </a:r>
            <a:r>
              <a:rPr spc="85" dirty="0"/>
              <a:t>Application</a:t>
            </a:r>
            <a:r>
              <a:rPr spc="-335" dirty="0"/>
              <a:t> </a:t>
            </a:r>
            <a:r>
              <a:rPr spc="75" dirty="0"/>
              <a:t>Areas</a:t>
            </a:r>
          </a:p>
        </p:txBody>
      </p:sp>
      <p:sp>
        <p:nvSpPr>
          <p:cNvPr id="3" name="object 3"/>
          <p:cNvSpPr txBox="1"/>
          <p:nvPr/>
        </p:nvSpPr>
        <p:spPr>
          <a:xfrm>
            <a:off x="892555" y="2306320"/>
            <a:ext cx="3802379" cy="1363980"/>
          </a:xfrm>
          <a:prstGeom prst="rect">
            <a:avLst/>
          </a:prstGeom>
        </p:spPr>
        <p:txBody>
          <a:bodyPr vert="horz" wrap="square" lIns="0" tIns="12700" rIns="0" bIns="0" rtlCol="0">
            <a:spAutoFit/>
          </a:bodyPr>
          <a:lstStyle/>
          <a:p>
            <a:pPr marL="12700">
              <a:lnSpc>
                <a:spcPct val="100000"/>
              </a:lnSpc>
              <a:spcBef>
                <a:spcPts val="100"/>
              </a:spcBef>
            </a:pPr>
            <a:r>
              <a:rPr sz="2200" b="1" spc="-5" dirty="0">
                <a:solidFill>
                  <a:srgbClr val="595959"/>
                </a:solidFill>
                <a:latin typeface="Times New Roman"/>
                <a:cs typeface="Times New Roman"/>
              </a:rPr>
              <a:t>Human–computer</a:t>
            </a:r>
            <a:r>
              <a:rPr sz="2200" b="1" spc="-50" dirty="0">
                <a:solidFill>
                  <a:srgbClr val="595959"/>
                </a:solidFill>
                <a:latin typeface="Times New Roman"/>
                <a:cs typeface="Times New Roman"/>
              </a:rPr>
              <a:t> </a:t>
            </a:r>
            <a:r>
              <a:rPr sz="2200" b="1" spc="-5" dirty="0">
                <a:solidFill>
                  <a:srgbClr val="595959"/>
                </a:solidFill>
                <a:latin typeface="Times New Roman"/>
                <a:cs typeface="Times New Roman"/>
              </a:rPr>
              <a:t>interfaces:</a:t>
            </a:r>
            <a:endParaRPr sz="2200" dirty="0">
              <a:latin typeface="Times New Roman"/>
              <a:cs typeface="Times New Roman"/>
            </a:endParaRPr>
          </a:p>
          <a:p>
            <a:pPr marL="12700">
              <a:lnSpc>
                <a:spcPts val="2620"/>
              </a:lnSpc>
              <a:spcBef>
                <a:spcPts val="60"/>
              </a:spcBef>
            </a:pPr>
            <a:r>
              <a:rPr sz="2200" spc="-5" dirty="0">
                <a:solidFill>
                  <a:srgbClr val="595959"/>
                </a:solidFill>
                <a:latin typeface="Times New Roman"/>
                <a:cs typeface="Times New Roman"/>
              </a:rPr>
              <a:t>information assistants,</a:t>
            </a:r>
            <a:endParaRPr sz="2200" dirty="0">
              <a:latin typeface="Times New Roman"/>
              <a:cs typeface="Times New Roman"/>
            </a:endParaRPr>
          </a:p>
          <a:p>
            <a:pPr marL="12700" marR="5080">
              <a:lnSpc>
                <a:spcPts val="2600"/>
              </a:lnSpc>
              <a:spcBef>
                <a:spcPts val="100"/>
              </a:spcBef>
            </a:pPr>
            <a:r>
              <a:rPr sz="2200" spc="-5" dirty="0">
                <a:solidFill>
                  <a:srgbClr val="595959"/>
                </a:solidFill>
                <a:latin typeface="Times New Roman"/>
                <a:cs typeface="Times New Roman"/>
              </a:rPr>
              <a:t>chatbots, automatic </a:t>
            </a:r>
            <a:r>
              <a:rPr sz="2200" dirty="0">
                <a:solidFill>
                  <a:srgbClr val="595959"/>
                </a:solidFill>
                <a:latin typeface="Times New Roman"/>
                <a:cs typeface="Times New Roman"/>
              </a:rPr>
              <a:t>phone </a:t>
            </a:r>
            <a:r>
              <a:rPr sz="2200" spc="-5" dirty="0">
                <a:solidFill>
                  <a:srgbClr val="595959"/>
                </a:solidFill>
                <a:latin typeface="Times New Roman"/>
                <a:cs typeface="Times New Roman"/>
              </a:rPr>
              <a:t>agents,  interactive querying </a:t>
            </a:r>
            <a:r>
              <a:rPr sz="2200" dirty="0">
                <a:solidFill>
                  <a:srgbClr val="595959"/>
                </a:solidFill>
                <a:latin typeface="Times New Roman"/>
                <a:cs typeface="Times New Roman"/>
              </a:rPr>
              <a:t>of</a:t>
            </a:r>
            <a:r>
              <a:rPr sz="2200" spc="-5" dirty="0">
                <a:solidFill>
                  <a:srgbClr val="595959"/>
                </a:solidFill>
                <a:latin typeface="Times New Roman"/>
                <a:cs typeface="Times New Roman"/>
              </a:rPr>
              <a:t> databases</a:t>
            </a:r>
            <a:endParaRPr sz="2200" dirty="0">
              <a:latin typeface="Times New Roman"/>
              <a:cs typeface="Times New Roman"/>
            </a:endParaRPr>
          </a:p>
        </p:txBody>
      </p:sp>
      <p:sp>
        <p:nvSpPr>
          <p:cNvPr id="4" name="object 4"/>
          <p:cNvSpPr/>
          <p:nvPr/>
        </p:nvSpPr>
        <p:spPr>
          <a:xfrm>
            <a:off x="5956300" y="2286000"/>
            <a:ext cx="2108200" cy="3746499"/>
          </a:xfrm>
          <a:prstGeom prst="rect">
            <a:avLst/>
          </a:prstGeom>
          <a:blipFill>
            <a:blip r:embed="rId2" cstate="print"/>
            <a:stretch>
              <a:fillRect/>
            </a:stretch>
          </a:blipFill>
        </p:spPr>
        <p:txBody>
          <a:bodyPr wrap="square" lIns="0" tIns="0" rIns="0" bIns="0" rtlCol="0"/>
          <a:lstStyle/>
          <a:p>
            <a:endParaRPr dirty="0"/>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6" name="object 6"/>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236845" cy="665480"/>
          </a:xfrm>
          <a:prstGeom prst="rect">
            <a:avLst/>
          </a:prstGeom>
        </p:spPr>
        <p:txBody>
          <a:bodyPr vert="horz" wrap="square" lIns="0" tIns="12700" rIns="0" bIns="0" rtlCol="0">
            <a:spAutoFit/>
          </a:bodyPr>
          <a:lstStyle/>
          <a:p>
            <a:pPr marL="12700">
              <a:lnSpc>
                <a:spcPct val="100000"/>
              </a:lnSpc>
              <a:spcBef>
                <a:spcPts val="100"/>
              </a:spcBef>
            </a:pPr>
            <a:r>
              <a:rPr spc="65" dirty="0"/>
              <a:t>NLP </a:t>
            </a:r>
            <a:r>
              <a:rPr spc="85" dirty="0"/>
              <a:t>Application</a:t>
            </a:r>
            <a:r>
              <a:rPr spc="-335" dirty="0"/>
              <a:t> </a:t>
            </a:r>
            <a:r>
              <a:rPr spc="75" dirty="0"/>
              <a:t>Areas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6</a:t>
            </a:r>
          </a:p>
        </p:txBody>
      </p:sp>
      <p:sp>
        <p:nvSpPr>
          <p:cNvPr id="3" name="object 3"/>
          <p:cNvSpPr txBox="1"/>
          <p:nvPr/>
        </p:nvSpPr>
        <p:spPr>
          <a:xfrm>
            <a:off x="892555" y="2306320"/>
            <a:ext cx="6833870" cy="2179320"/>
          </a:xfrm>
          <a:prstGeom prst="rect">
            <a:avLst/>
          </a:prstGeom>
        </p:spPr>
        <p:txBody>
          <a:bodyPr vert="horz" wrap="square" lIns="0" tIns="10160" rIns="0" bIns="0" rtlCol="0">
            <a:spAutoFit/>
          </a:bodyPr>
          <a:lstStyle/>
          <a:p>
            <a:pPr marL="12700" marR="5080">
              <a:lnSpc>
                <a:spcPct val="100699"/>
              </a:lnSpc>
              <a:spcBef>
                <a:spcPts val="80"/>
              </a:spcBef>
            </a:pPr>
            <a:r>
              <a:rPr sz="2400" b="1" spc="-5" dirty="0">
                <a:solidFill>
                  <a:srgbClr val="595959"/>
                </a:solidFill>
                <a:latin typeface="Times New Roman"/>
                <a:cs typeface="Times New Roman"/>
              </a:rPr>
              <a:t>Summarization: </a:t>
            </a:r>
            <a:r>
              <a:rPr sz="2400" spc="-5" dirty="0">
                <a:solidFill>
                  <a:srgbClr val="595959"/>
                </a:solidFill>
                <a:latin typeface="Times New Roman"/>
                <a:cs typeface="Times New Roman"/>
              </a:rPr>
              <a:t>abstraction and condensation </a:t>
            </a:r>
            <a:r>
              <a:rPr sz="2400" dirty="0">
                <a:solidFill>
                  <a:srgbClr val="595959"/>
                </a:solidFill>
                <a:latin typeface="Times New Roman"/>
                <a:cs typeface="Times New Roman"/>
              </a:rPr>
              <a:t>of </a:t>
            </a:r>
            <a:r>
              <a:rPr sz="2400" spc="-5" dirty="0">
                <a:solidFill>
                  <a:srgbClr val="595959"/>
                </a:solidFill>
                <a:latin typeface="Times New Roman"/>
                <a:cs typeface="Times New Roman"/>
              </a:rPr>
              <a:t>text’s  major points</a:t>
            </a:r>
            <a:endParaRPr sz="2400" dirty="0">
              <a:latin typeface="Times New Roman"/>
              <a:cs typeface="Times New Roman"/>
            </a:endParaRPr>
          </a:p>
          <a:p>
            <a:pPr marL="186690" marR="468630" indent="-137160">
              <a:lnSpc>
                <a:spcPct val="100000"/>
              </a:lnSpc>
              <a:spcBef>
                <a:spcPts val="620"/>
              </a:spcBef>
              <a:buClr>
                <a:srgbClr val="002060"/>
              </a:buClr>
              <a:buFont typeface="Microsoft Sans Serif"/>
              <a:buChar char="▪"/>
              <a:tabLst>
                <a:tab pos="186690" algn="l"/>
              </a:tabLst>
            </a:pPr>
            <a:r>
              <a:rPr sz="2000" spc="-5" dirty="0">
                <a:solidFill>
                  <a:srgbClr val="595959"/>
                </a:solidFill>
                <a:latin typeface="Times New Roman"/>
                <a:cs typeface="Times New Roman"/>
              </a:rPr>
              <a:t>Current systems select </a:t>
            </a:r>
            <a:r>
              <a:rPr sz="2000" dirty="0">
                <a:solidFill>
                  <a:srgbClr val="595959"/>
                </a:solidFill>
                <a:latin typeface="Times New Roman"/>
                <a:cs typeface="Times New Roman"/>
              </a:rPr>
              <a:t>a </a:t>
            </a:r>
            <a:r>
              <a:rPr sz="2000" spc="-5" dirty="0">
                <a:solidFill>
                  <a:srgbClr val="595959"/>
                </a:solidFill>
                <a:latin typeface="Times New Roman"/>
                <a:cs typeface="Times New Roman"/>
              </a:rPr>
              <a:t>set </a:t>
            </a:r>
            <a:r>
              <a:rPr sz="2000" dirty="0">
                <a:solidFill>
                  <a:srgbClr val="595959"/>
                </a:solidFill>
                <a:latin typeface="Times New Roman"/>
                <a:cs typeface="Times New Roman"/>
              </a:rPr>
              <a:t>of </a:t>
            </a:r>
            <a:r>
              <a:rPr sz="2000" spc="-5" dirty="0">
                <a:solidFill>
                  <a:srgbClr val="595959"/>
                </a:solidFill>
                <a:latin typeface="Times New Roman"/>
                <a:cs typeface="Times New Roman"/>
              </a:rPr>
              <a:t>significant sentences from the  document as </a:t>
            </a:r>
            <a:r>
              <a:rPr sz="2000" dirty="0">
                <a:solidFill>
                  <a:srgbClr val="595959"/>
                </a:solidFill>
                <a:latin typeface="Times New Roman"/>
                <a:cs typeface="Times New Roman"/>
              </a:rPr>
              <a:t>a</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summary</a:t>
            </a:r>
            <a:endParaRPr sz="2000" dirty="0">
              <a:latin typeface="Times New Roman"/>
              <a:cs typeface="Times New Roman"/>
            </a:endParaRPr>
          </a:p>
          <a:p>
            <a:pPr marL="186690" indent="-137160">
              <a:lnSpc>
                <a:spcPct val="100000"/>
              </a:lnSpc>
              <a:spcBef>
                <a:spcPts val="600"/>
              </a:spcBef>
              <a:buClr>
                <a:srgbClr val="002060"/>
              </a:buClr>
              <a:buFont typeface="Microsoft Sans Serif"/>
              <a:buChar char="▪"/>
              <a:tabLst>
                <a:tab pos="186690" algn="l"/>
              </a:tabLst>
            </a:pPr>
            <a:r>
              <a:rPr sz="2000" spc="-5" dirty="0">
                <a:solidFill>
                  <a:srgbClr val="595959"/>
                </a:solidFill>
                <a:latin typeface="Times New Roman"/>
                <a:cs typeface="Times New Roman"/>
              </a:rPr>
              <a:t>Example</a:t>
            </a:r>
            <a:r>
              <a:rPr sz="2000" spc="-10" dirty="0">
                <a:solidFill>
                  <a:srgbClr val="595959"/>
                </a:solidFill>
                <a:latin typeface="Times New Roman"/>
                <a:cs typeface="Times New Roman"/>
              </a:rPr>
              <a:t> summarizer</a:t>
            </a:r>
            <a:endParaRPr sz="2000" dirty="0">
              <a:latin typeface="Times New Roman"/>
              <a:cs typeface="Times New Roman"/>
            </a:endParaRPr>
          </a:p>
          <a:p>
            <a:pPr marL="369570" lvl="1" indent="-137795">
              <a:lnSpc>
                <a:spcPct val="100000"/>
              </a:lnSpc>
              <a:spcBef>
                <a:spcPts val="600"/>
              </a:spcBef>
              <a:buClr>
                <a:srgbClr val="002060"/>
              </a:buClr>
              <a:buFont typeface="Microsoft Sans Serif"/>
              <a:buChar char="▪"/>
              <a:tabLst>
                <a:tab pos="369570" algn="l"/>
              </a:tabLst>
            </a:pPr>
            <a:r>
              <a:rPr sz="1800" spc="-5" dirty="0">
                <a:solidFill>
                  <a:srgbClr val="595959"/>
                </a:solidFill>
                <a:latin typeface="Times New Roman"/>
                <a:cs typeface="Times New Roman"/>
                <a:hlinkClick r:id="rId2"/>
              </a:rPr>
              <a:t>http://textsummarization.net/text-summarizer</a:t>
            </a:r>
            <a:endParaRPr sz="1800" dirty="0">
              <a:latin typeface="Times New Roman"/>
              <a:cs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236845" cy="665480"/>
          </a:xfrm>
          <a:prstGeom prst="rect">
            <a:avLst/>
          </a:prstGeom>
        </p:spPr>
        <p:txBody>
          <a:bodyPr vert="horz" wrap="square" lIns="0" tIns="12700" rIns="0" bIns="0" rtlCol="0">
            <a:spAutoFit/>
          </a:bodyPr>
          <a:lstStyle/>
          <a:p>
            <a:pPr marL="12700">
              <a:lnSpc>
                <a:spcPct val="100000"/>
              </a:lnSpc>
              <a:spcBef>
                <a:spcPts val="100"/>
              </a:spcBef>
            </a:pPr>
            <a:r>
              <a:rPr spc="65" dirty="0"/>
              <a:t>NLP </a:t>
            </a:r>
            <a:r>
              <a:rPr spc="85" dirty="0"/>
              <a:t>Application</a:t>
            </a:r>
            <a:r>
              <a:rPr spc="-335" dirty="0"/>
              <a:t> </a:t>
            </a:r>
            <a:r>
              <a:rPr spc="75" dirty="0"/>
              <a:t>Areas</a:t>
            </a:r>
          </a:p>
        </p:txBody>
      </p:sp>
      <p:sp>
        <p:nvSpPr>
          <p:cNvPr id="3" name="object 3"/>
          <p:cNvSpPr txBox="1"/>
          <p:nvPr/>
        </p:nvSpPr>
        <p:spPr>
          <a:xfrm>
            <a:off x="815581" y="2047358"/>
            <a:ext cx="7384415" cy="4051935"/>
          </a:xfrm>
          <a:prstGeom prst="rect">
            <a:avLst/>
          </a:prstGeom>
        </p:spPr>
        <p:txBody>
          <a:bodyPr vert="horz" wrap="square" lIns="0" tIns="104775" rIns="0" bIns="0" rtlCol="0">
            <a:spAutoFit/>
          </a:bodyPr>
          <a:lstStyle/>
          <a:p>
            <a:pPr marL="12700">
              <a:lnSpc>
                <a:spcPct val="100000"/>
              </a:lnSpc>
              <a:spcBef>
                <a:spcPts val="825"/>
              </a:spcBef>
            </a:pPr>
            <a:r>
              <a:rPr sz="2200" b="1" spc="-5" dirty="0">
                <a:solidFill>
                  <a:srgbClr val="595959"/>
                </a:solidFill>
                <a:latin typeface="Times New Roman"/>
                <a:cs typeface="Times New Roman"/>
              </a:rPr>
              <a:t>Question-answering systems: </a:t>
            </a:r>
            <a:r>
              <a:rPr sz="2200" spc="-5" dirty="0">
                <a:solidFill>
                  <a:srgbClr val="595959"/>
                </a:solidFill>
                <a:latin typeface="Times New Roman"/>
                <a:cs typeface="Times New Roman"/>
              </a:rPr>
              <a:t>focused information</a:t>
            </a:r>
            <a:r>
              <a:rPr sz="2200" spc="35" dirty="0">
                <a:solidFill>
                  <a:srgbClr val="595959"/>
                </a:solidFill>
                <a:latin typeface="Times New Roman"/>
                <a:cs typeface="Times New Roman"/>
              </a:rPr>
              <a:t> </a:t>
            </a:r>
            <a:r>
              <a:rPr sz="2200" spc="-5" dirty="0">
                <a:solidFill>
                  <a:srgbClr val="595959"/>
                </a:solidFill>
                <a:latin typeface="Times New Roman"/>
                <a:cs typeface="Times New Roman"/>
              </a:rPr>
              <a:t>provision</a:t>
            </a:r>
            <a:endParaRPr sz="2200" dirty="0">
              <a:latin typeface="Times New Roman"/>
              <a:cs typeface="Times New Roman"/>
            </a:endParaRPr>
          </a:p>
          <a:p>
            <a:pPr marL="186690" indent="-137795">
              <a:lnSpc>
                <a:spcPct val="100000"/>
              </a:lnSpc>
              <a:spcBef>
                <a:spcPts val="660"/>
              </a:spcBef>
              <a:buClr>
                <a:srgbClr val="002060"/>
              </a:buClr>
              <a:buFont typeface="Microsoft Sans Serif"/>
              <a:buChar char="▪"/>
              <a:tabLst>
                <a:tab pos="186690" algn="l"/>
              </a:tabLst>
            </a:pPr>
            <a:r>
              <a:rPr sz="2000" spc="-5" dirty="0">
                <a:solidFill>
                  <a:srgbClr val="595959"/>
                </a:solidFill>
                <a:latin typeface="Times New Roman"/>
                <a:cs typeface="Times New Roman"/>
              </a:rPr>
              <a:t>Find answers to questions in documents </a:t>
            </a:r>
            <a:r>
              <a:rPr sz="2000" dirty="0">
                <a:solidFill>
                  <a:srgbClr val="595959"/>
                </a:solidFill>
                <a:latin typeface="Times New Roman"/>
                <a:cs typeface="Times New Roman"/>
              </a:rPr>
              <a:t>or </a:t>
            </a:r>
            <a:r>
              <a:rPr sz="2000" spc="-5" dirty="0">
                <a:solidFill>
                  <a:srgbClr val="595959"/>
                </a:solidFill>
                <a:latin typeface="Times New Roman"/>
                <a:cs typeface="Times New Roman"/>
              </a:rPr>
              <a:t>other</a:t>
            </a:r>
            <a:r>
              <a:rPr sz="2000" dirty="0">
                <a:solidFill>
                  <a:srgbClr val="595959"/>
                </a:solidFill>
                <a:latin typeface="Times New Roman"/>
                <a:cs typeface="Times New Roman"/>
              </a:rPr>
              <a:t> </a:t>
            </a:r>
            <a:r>
              <a:rPr sz="2000" spc="-5" dirty="0">
                <a:solidFill>
                  <a:srgbClr val="595959"/>
                </a:solidFill>
                <a:latin typeface="Times New Roman"/>
                <a:cs typeface="Times New Roman"/>
              </a:rPr>
              <a:t>resources</a:t>
            </a:r>
            <a:endParaRPr sz="2000" dirty="0">
              <a:latin typeface="Times New Roman"/>
              <a:cs typeface="Times New Roman"/>
            </a:endParaRPr>
          </a:p>
          <a:p>
            <a:pPr marL="186690" marR="5080" indent="-137160">
              <a:lnSpc>
                <a:spcPct val="100000"/>
              </a:lnSpc>
              <a:spcBef>
                <a:spcPts val="600"/>
              </a:spcBef>
              <a:buClr>
                <a:srgbClr val="002060"/>
              </a:buClr>
              <a:buFont typeface="Microsoft Sans Serif"/>
              <a:buChar char="▪"/>
              <a:tabLst>
                <a:tab pos="186690" algn="l"/>
              </a:tabLst>
            </a:pPr>
            <a:r>
              <a:rPr sz="2000" spc="-5" dirty="0">
                <a:solidFill>
                  <a:srgbClr val="595959"/>
                </a:solidFill>
                <a:latin typeface="Times New Roman"/>
                <a:cs typeface="Times New Roman"/>
              </a:rPr>
              <a:t>Must </a:t>
            </a:r>
            <a:r>
              <a:rPr sz="2000" dirty="0">
                <a:solidFill>
                  <a:srgbClr val="595959"/>
                </a:solidFill>
                <a:latin typeface="Times New Roman"/>
                <a:cs typeface="Times New Roman"/>
              </a:rPr>
              <a:t>be </a:t>
            </a:r>
            <a:r>
              <a:rPr sz="2000" spc="-5" dirty="0">
                <a:solidFill>
                  <a:srgbClr val="595959"/>
                </a:solidFill>
                <a:latin typeface="Times New Roman"/>
                <a:cs typeface="Times New Roman"/>
              </a:rPr>
              <a:t>able to handle many </a:t>
            </a:r>
            <a:r>
              <a:rPr sz="2000" spc="-10" dirty="0">
                <a:solidFill>
                  <a:srgbClr val="595959"/>
                </a:solidFill>
                <a:latin typeface="Times New Roman"/>
                <a:cs typeface="Times New Roman"/>
              </a:rPr>
              <a:t>different </a:t>
            </a:r>
            <a:r>
              <a:rPr sz="2000" spc="-5" dirty="0">
                <a:solidFill>
                  <a:srgbClr val="595959"/>
                </a:solidFill>
                <a:latin typeface="Times New Roman"/>
                <a:cs typeface="Times New Roman"/>
              </a:rPr>
              <a:t>phrasings </a:t>
            </a:r>
            <a:r>
              <a:rPr sz="2000" dirty="0">
                <a:solidFill>
                  <a:srgbClr val="595959"/>
                </a:solidFill>
                <a:latin typeface="Times New Roman"/>
                <a:cs typeface="Times New Roman"/>
              </a:rPr>
              <a:t>of </a:t>
            </a:r>
            <a:r>
              <a:rPr sz="2000" spc="-5" dirty="0">
                <a:solidFill>
                  <a:srgbClr val="595959"/>
                </a:solidFill>
                <a:latin typeface="Times New Roman"/>
                <a:cs typeface="Times New Roman"/>
              </a:rPr>
              <a:t>desired answer and  to provide </a:t>
            </a:r>
            <a:r>
              <a:rPr sz="2000" spc="-10" dirty="0">
                <a:solidFill>
                  <a:srgbClr val="595959"/>
                </a:solidFill>
                <a:latin typeface="Times New Roman"/>
                <a:cs typeface="Times New Roman"/>
              </a:rPr>
              <a:t>justification</a:t>
            </a:r>
            <a:endParaRPr sz="2000" dirty="0">
              <a:latin typeface="Times New Roman"/>
              <a:cs typeface="Times New Roman"/>
            </a:endParaRPr>
          </a:p>
          <a:p>
            <a:pPr>
              <a:lnSpc>
                <a:spcPct val="100000"/>
              </a:lnSpc>
            </a:pPr>
            <a:endParaRPr sz="2200" dirty="0">
              <a:latin typeface="Times New Roman"/>
              <a:cs typeface="Times New Roman"/>
            </a:endParaRPr>
          </a:p>
          <a:p>
            <a:pPr marL="56515">
              <a:lnSpc>
                <a:spcPct val="100000"/>
              </a:lnSpc>
              <a:spcBef>
                <a:spcPts val="1685"/>
              </a:spcBef>
            </a:pPr>
            <a:r>
              <a:rPr sz="2200" spc="-35" dirty="0">
                <a:solidFill>
                  <a:srgbClr val="595959"/>
                </a:solidFill>
                <a:latin typeface="Times New Roman"/>
                <a:cs typeface="Times New Roman"/>
              </a:rPr>
              <a:t>Watson</a:t>
            </a:r>
            <a:endParaRPr sz="2200" dirty="0">
              <a:latin typeface="Times New Roman"/>
              <a:cs typeface="Times New Roman"/>
            </a:endParaRPr>
          </a:p>
          <a:p>
            <a:pPr marL="421640" marR="4509770">
              <a:lnSpc>
                <a:spcPct val="99500"/>
              </a:lnSpc>
              <a:spcBef>
                <a:spcPts val="75"/>
              </a:spcBef>
            </a:pPr>
            <a:r>
              <a:rPr sz="1800" spc="-5" dirty="0">
                <a:solidFill>
                  <a:srgbClr val="595959"/>
                </a:solidFill>
                <a:latin typeface="Times New Roman"/>
                <a:cs typeface="Times New Roman"/>
              </a:rPr>
              <a:t>IBM’s question-answering  system trained to play  </a:t>
            </a:r>
            <a:r>
              <a:rPr sz="1800" i="1" spc="-10" dirty="0">
                <a:solidFill>
                  <a:srgbClr val="595959"/>
                </a:solidFill>
                <a:latin typeface="Times New Roman"/>
                <a:cs typeface="Times New Roman"/>
              </a:rPr>
              <a:t>Jeopardy</a:t>
            </a:r>
            <a:endParaRPr sz="1800" dirty="0">
              <a:latin typeface="Times New Roman"/>
              <a:cs typeface="Times New Roman"/>
            </a:endParaRPr>
          </a:p>
          <a:p>
            <a:pPr>
              <a:lnSpc>
                <a:spcPct val="100000"/>
              </a:lnSpc>
              <a:spcBef>
                <a:spcPts val="25"/>
              </a:spcBef>
            </a:pPr>
            <a:endParaRPr sz="1800" dirty="0">
              <a:latin typeface="Times New Roman"/>
              <a:cs typeface="Times New Roman"/>
            </a:endParaRPr>
          </a:p>
          <a:p>
            <a:pPr marL="421640" marR="4566920">
              <a:lnSpc>
                <a:spcPct val="101899"/>
              </a:lnSpc>
            </a:pPr>
            <a:r>
              <a:rPr sz="1800" spc="-5" dirty="0">
                <a:solidFill>
                  <a:srgbClr val="595959"/>
                </a:solidFill>
                <a:latin typeface="Times New Roman"/>
                <a:cs typeface="Times New Roman"/>
              </a:rPr>
              <a:t>Extensive development </a:t>
            </a:r>
            <a:r>
              <a:rPr sz="1800" dirty="0">
                <a:solidFill>
                  <a:srgbClr val="595959"/>
                </a:solidFill>
                <a:latin typeface="Times New Roman"/>
                <a:cs typeface="Times New Roman"/>
              </a:rPr>
              <a:t>of  NLP</a:t>
            </a:r>
            <a:r>
              <a:rPr sz="1800" spc="-75" dirty="0">
                <a:solidFill>
                  <a:srgbClr val="595959"/>
                </a:solidFill>
                <a:latin typeface="Times New Roman"/>
                <a:cs typeface="Times New Roman"/>
              </a:rPr>
              <a:t> </a:t>
            </a:r>
            <a:r>
              <a:rPr sz="1800" spc="-5" dirty="0">
                <a:solidFill>
                  <a:srgbClr val="595959"/>
                </a:solidFill>
                <a:latin typeface="Times New Roman"/>
                <a:cs typeface="Times New Roman"/>
              </a:rPr>
              <a:t>techniques</a:t>
            </a:r>
            <a:endParaRPr sz="1800" dirty="0">
              <a:latin typeface="Times New Roman"/>
              <a:cs typeface="Times New Roman"/>
            </a:endParaRPr>
          </a:p>
        </p:txBody>
      </p:sp>
      <p:sp>
        <p:nvSpPr>
          <p:cNvPr id="4" name="object 4"/>
          <p:cNvSpPr/>
          <p:nvPr/>
        </p:nvSpPr>
        <p:spPr>
          <a:xfrm>
            <a:off x="4457700" y="4292600"/>
            <a:ext cx="3606800" cy="2044700"/>
          </a:xfrm>
          <a:prstGeom prst="rect">
            <a:avLst/>
          </a:prstGeom>
          <a:blipFill>
            <a:blip r:embed="rId2" cstate="print"/>
            <a:stretch>
              <a:fillRect/>
            </a:stretch>
          </a:blipFill>
        </p:spPr>
        <p:txBody>
          <a:bodyPr wrap="square" lIns="0" tIns="0" rIns="0" bIns="0" rtlCol="0"/>
          <a:lstStyle/>
          <a:p>
            <a:endParaRPr dirty="0"/>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6" name="object 6"/>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1551305" cy="665480"/>
          </a:xfrm>
          <a:prstGeom prst="rect">
            <a:avLst/>
          </a:prstGeom>
        </p:spPr>
        <p:txBody>
          <a:bodyPr vert="horz" wrap="square" lIns="0" tIns="12700" rIns="0" bIns="0" rtlCol="0">
            <a:spAutoFit/>
          </a:bodyPr>
          <a:lstStyle/>
          <a:p>
            <a:pPr marL="12700">
              <a:lnSpc>
                <a:spcPct val="100000"/>
              </a:lnSpc>
              <a:spcBef>
                <a:spcPts val="100"/>
              </a:spcBef>
            </a:pPr>
            <a:r>
              <a:rPr spc="-55" dirty="0"/>
              <a:t>T</a:t>
            </a:r>
            <a:r>
              <a:rPr spc="100" dirty="0"/>
              <a:t>r</a:t>
            </a:r>
            <a:r>
              <a:rPr spc="95" dirty="0"/>
              <a:t>e</a:t>
            </a:r>
            <a:r>
              <a:rPr spc="100" dirty="0"/>
              <a:t>nd</a:t>
            </a:r>
            <a:r>
              <a:rPr dirty="0"/>
              <a:t>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8</a:t>
            </a:r>
          </a:p>
        </p:txBody>
      </p:sp>
      <p:sp>
        <p:nvSpPr>
          <p:cNvPr id="3" name="object 3"/>
          <p:cNvSpPr txBox="1"/>
          <p:nvPr/>
        </p:nvSpPr>
        <p:spPr>
          <a:xfrm>
            <a:off x="892555" y="2306320"/>
            <a:ext cx="6767830" cy="2341880"/>
          </a:xfrm>
          <a:prstGeom prst="rect">
            <a:avLst/>
          </a:prstGeom>
        </p:spPr>
        <p:txBody>
          <a:bodyPr vert="horz" wrap="square" lIns="0" tIns="5080" rIns="0" bIns="0" rtlCol="0">
            <a:spAutoFit/>
          </a:bodyPr>
          <a:lstStyle/>
          <a:p>
            <a:pPr marL="12700" marR="555625">
              <a:lnSpc>
                <a:spcPct val="102299"/>
              </a:lnSpc>
              <a:spcBef>
                <a:spcPts val="40"/>
              </a:spcBef>
            </a:pPr>
            <a:r>
              <a:rPr sz="2200" spc="-5" dirty="0">
                <a:solidFill>
                  <a:srgbClr val="595959"/>
                </a:solidFill>
                <a:latin typeface="Times New Roman"/>
                <a:cs typeface="Times New Roman"/>
              </a:rPr>
              <a:t>An enormous amount </a:t>
            </a:r>
            <a:r>
              <a:rPr sz="2200" dirty="0">
                <a:solidFill>
                  <a:srgbClr val="595959"/>
                </a:solidFill>
                <a:latin typeface="Times New Roman"/>
                <a:cs typeface="Times New Roman"/>
              </a:rPr>
              <a:t>of </a:t>
            </a:r>
            <a:r>
              <a:rPr sz="2200" spc="-5" dirty="0">
                <a:solidFill>
                  <a:srgbClr val="595959"/>
                </a:solidFill>
                <a:latin typeface="Times New Roman"/>
                <a:cs typeface="Times New Roman"/>
              </a:rPr>
              <a:t>knowledge </a:t>
            </a:r>
            <a:r>
              <a:rPr sz="2200" dirty="0">
                <a:solidFill>
                  <a:srgbClr val="595959"/>
                </a:solidFill>
                <a:latin typeface="Times New Roman"/>
                <a:cs typeface="Times New Roman"/>
              </a:rPr>
              <a:t>is now </a:t>
            </a:r>
            <a:r>
              <a:rPr sz="2200" spc="-5" dirty="0">
                <a:solidFill>
                  <a:srgbClr val="595959"/>
                </a:solidFill>
                <a:latin typeface="Times New Roman"/>
                <a:cs typeface="Times New Roman"/>
              </a:rPr>
              <a:t>available </a:t>
            </a:r>
            <a:r>
              <a:rPr sz="2200" dirty="0">
                <a:solidFill>
                  <a:srgbClr val="595959"/>
                </a:solidFill>
                <a:latin typeface="Times New Roman"/>
                <a:cs typeface="Times New Roman"/>
              </a:rPr>
              <a:t>in  </a:t>
            </a:r>
            <a:r>
              <a:rPr sz="2200" spc="-5" dirty="0">
                <a:solidFill>
                  <a:srgbClr val="595959"/>
                </a:solidFill>
                <a:latin typeface="Times New Roman"/>
                <a:cs typeface="Times New Roman"/>
              </a:rPr>
              <a:t>machine-readable </a:t>
            </a:r>
            <a:r>
              <a:rPr sz="2200" dirty="0">
                <a:solidFill>
                  <a:srgbClr val="595959"/>
                </a:solidFill>
                <a:latin typeface="Times New Roman"/>
                <a:cs typeface="Times New Roman"/>
              </a:rPr>
              <a:t>form </a:t>
            </a:r>
            <a:r>
              <a:rPr sz="2200" spc="-5" dirty="0">
                <a:solidFill>
                  <a:srgbClr val="595959"/>
                </a:solidFill>
                <a:latin typeface="Times New Roman"/>
                <a:cs typeface="Times New Roman"/>
              </a:rPr>
              <a:t>as natural language</a:t>
            </a:r>
            <a:r>
              <a:rPr sz="2200" dirty="0">
                <a:solidFill>
                  <a:srgbClr val="595959"/>
                </a:solidFill>
                <a:latin typeface="Times New Roman"/>
                <a:cs typeface="Times New Roman"/>
              </a:rPr>
              <a:t> </a:t>
            </a:r>
            <a:r>
              <a:rPr sz="2200" spc="-5" dirty="0">
                <a:solidFill>
                  <a:srgbClr val="595959"/>
                </a:solidFill>
                <a:latin typeface="Times New Roman"/>
                <a:cs typeface="Times New Roman"/>
              </a:rPr>
              <a:t>text.</a:t>
            </a:r>
            <a:endParaRPr sz="2200" dirty="0">
              <a:latin typeface="Times New Roman"/>
              <a:cs typeface="Times New Roman"/>
            </a:endParaRPr>
          </a:p>
          <a:p>
            <a:pPr marL="12700" marR="283210">
              <a:lnSpc>
                <a:spcPts val="2600"/>
              </a:lnSpc>
              <a:spcBef>
                <a:spcPts val="1280"/>
              </a:spcBef>
            </a:pPr>
            <a:r>
              <a:rPr sz="2200" spc="-5" dirty="0">
                <a:solidFill>
                  <a:srgbClr val="595959"/>
                </a:solidFill>
                <a:latin typeface="Times New Roman"/>
                <a:cs typeface="Times New Roman"/>
              </a:rPr>
              <a:t>Conversational agents are becoming an important </a:t>
            </a:r>
            <a:r>
              <a:rPr sz="2200" dirty="0">
                <a:solidFill>
                  <a:srgbClr val="595959"/>
                </a:solidFill>
                <a:latin typeface="Times New Roman"/>
                <a:cs typeface="Times New Roman"/>
              </a:rPr>
              <a:t>form of  </a:t>
            </a:r>
            <a:r>
              <a:rPr sz="2200" spc="-5" dirty="0">
                <a:solidFill>
                  <a:srgbClr val="595959"/>
                </a:solidFill>
                <a:latin typeface="Times New Roman"/>
                <a:cs typeface="Times New Roman"/>
              </a:rPr>
              <a:t>human–computer</a:t>
            </a:r>
            <a:r>
              <a:rPr sz="2200" dirty="0">
                <a:solidFill>
                  <a:srgbClr val="595959"/>
                </a:solidFill>
                <a:latin typeface="Times New Roman"/>
                <a:cs typeface="Times New Roman"/>
              </a:rPr>
              <a:t> </a:t>
            </a:r>
            <a:r>
              <a:rPr sz="2200" spc="-5" dirty="0">
                <a:solidFill>
                  <a:srgbClr val="595959"/>
                </a:solidFill>
                <a:latin typeface="Times New Roman"/>
                <a:cs typeface="Times New Roman"/>
              </a:rPr>
              <a:t>communication.</a:t>
            </a:r>
            <a:endParaRPr sz="2200" dirty="0">
              <a:latin typeface="Times New Roman"/>
              <a:cs typeface="Times New Roman"/>
            </a:endParaRPr>
          </a:p>
          <a:p>
            <a:pPr marL="12700" marR="5080">
              <a:lnSpc>
                <a:spcPts val="2600"/>
              </a:lnSpc>
              <a:spcBef>
                <a:spcPts val="1300"/>
              </a:spcBef>
            </a:pPr>
            <a:r>
              <a:rPr sz="2200" spc="-5" dirty="0">
                <a:solidFill>
                  <a:srgbClr val="595959"/>
                </a:solidFill>
                <a:latin typeface="Times New Roman"/>
                <a:cs typeface="Times New Roman"/>
              </a:rPr>
              <a:t>Much </a:t>
            </a:r>
            <a:r>
              <a:rPr sz="2200" dirty="0">
                <a:solidFill>
                  <a:srgbClr val="595959"/>
                </a:solidFill>
                <a:latin typeface="Times New Roman"/>
                <a:cs typeface="Times New Roman"/>
              </a:rPr>
              <a:t>of </a:t>
            </a:r>
            <a:r>
              <a:rPr sz="2200" spc="-5" dirty="0">
                <a:solidFill>
                  <a:srgbClr val="595959"/>
                </a:solidFill>
                <a:latin typeface="Times New Roman"/>
                <a:cs typeface="Times New Roman"/>
              </a:rPr>
              <a:t>human–human communication </a:t>
            </a:r>
            <a:r>
              <a:rPr sz="2200" dirty="0">
                <a:solidFill>
                  <a:srgbClr val="595959"/>
                </a:solidFill>
                <a:latin typeface="Times New Roman"/>
                <a:cs typeface="Times New Roman"/>
              </a:rPr>
              <a:t>is now </a:t>
            </a:r>
            <a:r>
              <a:rPr sz="2200" spc="-5" dirty="0">
                <a:solidFill>
                  <a:srgbClr val="595959"/>
                </a:solidFill>
                <a:latin typeface="Times New Roman"/>
                <a:cs typeface="Times New Roman"/>
              </a:rPr>
              <a:t>mediated </a:t>
            </a:r>
            <a:r>
              <a:rPr sz="2200" dirty="0">
                <a:solidFill>
                  <a:srgbClr val="595959"/>
                </a:solidFill>
                <a:latin typeface="Times New Roman"/>
                <a:cs typeface="Times New Roman"/>
              </a:rPr>
              <a:t>by  </a:t>
            </a:r>
            <a:r>
              <a:rPr sz="2200" spc="-5" dirty="0">
                <a:solidFill>
                  <a:srgbClr val="595959"/>
                </a:solidFill>
                <a:latin typeface="Times New Roman"/>
                <a:cs typeface="Times New Roman"/>
              </a:rPr>
              <a:t>computers.</a:t>
            </a:r>
            <a:endParaRPr sz="2200" dirty="0">
              <a:latin typeface="Times New Roman"/>
              <a:cs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1035303"/>
            <a:ext cx="7099934" cy="574040"/>
          </a:xfrm>
          <a:prstGeom prst="rect">
            <a:avLst/>
          </a:prstGeom>
        </p:spPr>
        <p:txBody>
          <a:bodyPr vert="horz" wrap="square" lIns="0" tIns="12700" rIns="0" bIns="0" rtlCol="0">
            <a:spAutoFit/>
          </a:bodyPr>
          <a:lstStyle/>
          <a:p>
            <a:pPr marL="12700">
              <a:lnSpc>
                <a:spcPct val="100000"/>
              </a:lnSpc>
              <a:spcBef>
                <a:spcPts val="100"/>
              </a:spcBef>
            </a:pPr>
            <a:r>
              <a:rPr sz="3600" spc="80" dirty="0"/>
              <a:t>Natural </a:t>
            </a:r>
            <a:r>
              <a:rPr sz="3600" spc="85" dirty="0"/>
              <a:t>Language Processing</a:t>
            </a:r>
            <a:r>
              <a:rPr sz="3600" spc="430" dirty="0"/>
              <a:t> </a:t>
            </a:r>
            <a:r>
              <a:rPr sz="3600" spc="75" dirty="0"/>
              <a:t>(NLP)</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2</a:t>
            </a:fld>
            <a:endParaRPr sz="800" dirty="0">
              <a:latin typeface="Times New Roman"/>
              <a:cs typeface="Times New Roman"/>
            </a:endParaRPr>
          </a:p>
        </p:txBody>
      </p:sp>
      <p:sp>
        <p:nvSpPr>
          <p:cNvPr id="3" name="object 3"/>
          <p:cNvSpPr txBox="1"/>
          <p:nvPr/>
        </p:nvSpPr>
        <p:spPr>
          <a:xfrm>
            <a:off x="891921" y="2014682"/>
            <a:ext cx="6861809" cy="3756660"/>
          </a:xfrm>
          <a:prstGeom prst="rect">
            <a:avLst/>
          </a:prstGeom>
        </p:spPr>
        <p:txBody>
          <a:bodyPr vert="horz" wrap="square" lIns="0" tIns="96520" rIns="0" bIns="0" rtlCol="0">
            <a:spAutoFit/>
          </a:bodyPr>
          <a:lstStyle/>
          <a:p>
            <a:pPr marL="12700">
              <a:lnSpc>
                <a:spcPct val="100000"/>
              </a:lnSpc>
              <a:spcBef>
                <a:spcPts val="760"/>
              </a:spcBef>
            </a:pPr>
            <a:r>
              <a:rPr sz="2200" dirty="0">
                <a:solidFill>
                  <a:srgbClr val="595959"/>
                </a:solidFill>
                <a:latin typeface="Times New Roman"/>
                <a:cs typeface="Times New Roman"/>
              </a:rPr>
              <a:t>A </a:t>
            </a:r>
            <a:r>
              <a:rPr sz="2200" spc="-5" dirty="0">
                <a:solidFill>
                  <a:srgbClr val="595959"/>
                </a:solidFill>
                <a:latin typeface="Times New Roman"/>
                <a:cs typeface="Times New Roman"/>
              </a:rPr>
              <a:t>range </a:t>
            </a:r>
            <a:r>
              <a:rPr sz="2200" dirty="0">
                <a:solidFill>
                  <a:srgbClr val="595959"/>
                </a:solidFill>
                <a:latin typeface="Times New Roman"/>
                <a:cs typeface="Times New Roman"/>
              </a:rPr>
              <a:t>of </a:t>
            </a:r>
            <a:r>
              <a:rPr sz="2200" spc="-5" dirty="0">
                <a:solidFill>
                  <a:srgbClr val="595959"/>
                </a:solidFill>
                <a:latin typeface="Times New Roman"/>
                <a:cs typeface="Times New Roman"/>
              </a:rPr>
              <a:t>computational</a:t>
            </a:r>
            <a:r>
              <a:rPr sz="2200" spc="-125" dirty="0">
                <a:solidFill>
                  <a:srgbClr val="595959"/>
                </a:solidFill>
                <a:latin typeface="Times New Roman"/>
                <a:cs typeface="Times New Roman"/>
              </a:rPr>
              <a:t> </a:t>
            </a:r>
            <a:r>
              <a:rPr sz="2200" spc="-5" dirty="0">
                <a:solidFill>
                  <a:srgbClr val="595959"/>
                </a:solidFill>
                <a:latin typeface="Times New Roman"/>
                <a:cs typeface="Times New Roman"/>
              </a:rPr>
              <a:t>techniques</a:t>
            </a:r>
            <a:endParaRPr sz="2200" dirty="0">
              <a:latin typeface="Times New Roman"/>
              <a:cs typeface="Times New Roman"/>
            </a:endParaRPr>
          </a:p>
          <a:p>
            <a:pPr marL="12700" marR="631190">
              <a:lnSpc>
                <a:spcPct val="121200"/>
              </a:lnSpc>
              <a:spcBef>
                <a:spcPts val="100"/>
              </a:spcBef>
            </a:pPr>
            <a:r>
              <a:rPr sz="2200" dirty="0">
                <a:solidFill>
                  <a:srgbClr val="595959"/>
                </a:solidFill>
                <a:latin typeface="Times New Roman"/>
                <a:cs typeface="Times New Roman"/>
              </a:rPr>
              <a:t>for </a:t>
            </a:r>
            <a:r>
              <a:rPr sz="2200" spc="-5" dirty="0">
                <a:solidFill>
                  <a:srgbClr val="595959"/>
                </a:solidFill>
                <a:latin typeface="Times New Roman"/>
                <a:cs typeface="Times New Roman"/>
              </a:rPr>
              <a:t>analyzing and representing naturally occurring texts  at </a:t>
            </a:r>
            <a:r>
              <a:rPr sz="2200" dirty="0">
                <a:solidFill>
                  <a:srgbClr val="595959"/>
                </a:solidFill>
                <a:latin typeface="Times New Roman"/>
                <a:cs typeface="Times New Roman"/>
              </a:rPr>
              <a:t>one or more </a:t>
            </a:r>
            <a:r>
              <a:rPr sz="2200" spc="-5" dirty="0">
                <a:solidFill>
                  <a:srgbClr val="595959"/>
                </a:solidFill>
                <a:latin typeface="Times New Roman"/>
                <a:cs typeface="Times New Roman"/>
              </a:rPr>
              <a:t>levels </a:t>
            </a:r>
            <a:r>
              <a:rPr sz="2200" dirty="0">
                <a:solidFill>
                  <a:srgbClr val="595959"/>
                </a:solidFill>
                <a:latin typeface="Times New Roman"/>
                <a:cs typeface="Times New Roman"/>
              </a:rPr>
              <a:t>of </a:t>
            </a:r>
            <a:r>
              <a:rPr sz="2200" spc="-5" dirty="0">
                <a:solidFill>
                  <a:srgbClr val="595959"/>
                </a:solidFill>
                <a:latin typeface="Times New Roman"/>
                <a:cs typeface="Times New Roman"/>
              </a:rPr>
              <a:t>linguistic</a:t>
            </a:r>
            <a:r>
              <a:rPr sz="2200" spc="-20" dirty="0">
                <a:solidFill>
                  <a:srgbClr val="595959"/>
                </a:solidFill>
                <a:latin typeface="Times New Roman"/>
                <a:cs typeface="Times New Roman"/>
              </a:rPr>
              <a:t> </a:t>
            </a:r>
            <a:r>
              <a:rPr sz="2200" spc="-5" dirty="0">
                <a:solidFill>
                  <a:srgbClr val="595959"/>
                </a:solidFill>
                <a:latin typeface="Times New Roman"/>
                <a:cs typeface="Times New Roman"/>
              </a:rPr>
              <a:t>analysis</a:t>
            </a:r>
            <a:endParaRPr sz="2200" dirty="0">
              <a:latin typeface="Times New Roman"/>
              <a:cs typeface="Times New Roman"/>
            </a:endParaRPr>
          </a:p>
          <a:p>
            <a:pPr marL="12700">
              <a:lnSpc>
                <a:spcPts val="2600"/>
              </a:lnSpc>
            </a:pPr>
            <a:r>
              <a:rPr sz="2200" dirty="0">
                <a:solidFill>
                  <a:srgbClr val="595959"/>
                </a:solidFill>
                <a:latin typeface="Times New Roman"/>
                <a:cs typeface="Times New Roman"/>
              </a:rPr>
              <a:t>for the </a:t>
            </a:r>
            <a:r>
              <a:rPr sz="2200" spc="-5" dirty="0">
                <a:solidFill>
                  <a:srgbClr val="595959"/>
                </a:solidFill>
                <a:latin typeface="Times New Roman"/>
                <a:cs typeface="Times New Roman"/>
              </a:rPr>
              <a:t>purpose </a:t>
            </a:r>
            <a:r>
              <a:rPr sz="2200" dirty="0">
                <a:solidFill>
                  <a:srgbClr val="595959"/>
                </a:solidFill>
                <a:latin typeface="Times New Roman"/>
                <a:cs typeface="Times New Roman"/>
              </a:rPr>
              <a:t>of </a:t>
            </a:r>
            <a:r>
              <a:rPr sz="2200" spc="-5" dirty="0">
                <a:solidFill>
                  <a:srgbClr val="595959"/>
                </a:solidFill>
                <a:latin typeface="Times New Roman"/>
                <a:cs typeface="Times New Roman"/>
              </a:rPr>
              <a:t>achieving human-like language</a:t>
            </a:r>
            <a:r>
              <a:rPr sz="2200" spc="40" dirty="0">
                <a:solidFill>
                  <a:srgbClr val="595959"/>
                </a:solidFill>
                <a:latin typeface="Times New Roman"/>
                <a:cs typeface="Times New Roman"/>
              </a:rPr>
              <a:t> </a:t>
            </a:r>
            <a:r>
              <a:rPr sz="2200" spc="-5" dirty="0">
                <a:solidFill>
                  <a:srgbClr val="595959"/>
                </a:solidFill>
                <a:latin typeface="Times New Roman"/>
                <a:cs typeface="Times New Roman"/>
              </a:rPr>
              <a:t>processing</a:t>
            </a:r>
            <a:endParaRPr sz="2200" dirty="0">
              <a:latin typeface="Times New Roman"/>
              <a:cs typeface="Times New Roman"/>
            </a:endParaRPr>
          </a:p>
          <a:p>
            <a:pPr marL="12700">
              <a:lnSpc>
                <a:spcPct val="100000"/>
              </a:lnSpc>
              <a:spcBef>
                <a:spcPts val="660"/>
              </a:spcBef>
            </a:pPr>
            <a:r>
              <a:rPr sz="2200" dirty="0">
                <a:solidFill>
                  <a:srgbClr val="595959"/>
                </a:solidFill>
                <a:latin typeface="Times New Roman"/>
                <a:cs typeface="Times New Roman"/>
              </a:rPr>
              <a:t>for a </a:t>
            </a:r>
            <a:r>
              <a:rPr sz="2200" spc="-5" dirty="0">
                <a:solidFill>
                  <a:srgbClr val="595959"/>
                </a:solidFill>
                <a:latin typeface="Times New Roman"/>
                <a:cs typeface="Times New Roman"/>
              </a:rPr>
              <a:t>range </a:t>
            </a:r>
            <a:r>
              <a:rPr sz="2200" dirty="0">
                <a:solidFill>
                  <a:srgbClr val="595959"/>
                </a:solidFill>
                <a:latin typeface="Times New Roman"/>
                <a:cs typeface="Times New Roman"/>
              </a:rPr>
              <a:t>of </a:t>
            </a:r>
            <a:r>
              <a:rPr sz="2200" spc="-5" dirty="0">
                <a:solidFill>
                  <a:srgbClr val="595959"/>
                </a:solidFill>
                <a:latin typeface="Times New Roman"/>
                <a:cs typeface="Times New Roman"/>
              </a:rPr>
              <a:t>particular tasks </a:t>
            </a:r>
            <a:r>
              <a:rPr sz="2200" dirty="0">
                <a:solidFill>
                  <a:srgbClr val="595959"/>
                </a:solidFill>
                <a:latin typeface="Times New Roman"/>
                <a:cs typeface="Times New Roman"/>
              </a:rPr>
              <a:t>or</a:t>
            </a:r>
            <a:r>
              <a:rPr sz="2200" spc="-5" dirty="0">
                <a:solidFill>
                  <a:srgbClr val="595959"/>
                </a:solidFill>
                <a:latin typeface="Times New Roman"/>
                <a:cs typeface="Times New Roman"/>
              </a:rPr>
              <a:t> applications</a:t>
            </a:r>
            <a:endParaRPr sz="2200" dirty="0">
              <a:latin typeface="Times New Roman"/>
              <a:cs typeface="Times New Roman"/>
            </a:endParaRPr>
          </a:p>
          <a:p>
            <a:pPr>
              <a:lnSpc>
                <a:spcPct val="100000"/>
              </a:lnSpc>
              <a:spcBef>
                <a:spcPts val="5"/>
              </a:spcBef>
            </a:pPr>
            <a:endParaRPr sz="3350" dirty="0">
              <a:latin typeface="Times New Roman"/>
              <a:cs typeface="Times New Roman"/>
            </a:endParaRPr>
          </a:p>
          <a:p>
            <a:pPr marL="12700">
              <a:lnSpc>
                <a:spcPct val="100000"/>
              </a:lnSpc>
            </a:pPr>
            <a:r>
              <a:rPr sz="2200" spc="-5" dirty="0">
                <a:solidFill>
                  <a:srgbClr val="595959"/>
                </a:solidFill>
                <a:latin typeface="Times New Roman"/>
                <a:cs typeface="Times New Roman"/>
              </a:rPr>
              <a:t>Computational linguistics: </a:t>
            </a:r>
            <a:r>
              <a:rPr sz="2200" dirty="0">
                <a:solidFill>
                  <a:srgbClr val="595959"/>
                </a:solidFill>
                <a:latin typeface="Times New Roman"/>
                <a:cs typeface="Times New Roman"/>
              </a:rPr>
              <a:t>doing </a:t>
            </a:r>
            <a:r>
              <a:rPr sz="2200" spc="-5" dirty="0">
                <a:solidFill>
                  <a:srgbClr val="595959"/>
                </a:solidFill>
                <a:latin typeface="Times New Roman"/>
                <a:cs typeface="Times New Roman"/>
              </a:rPr>
              <a:t>linguistics </a:t>
            </a:r>
            <a:r>
              <a:rPr sz="2200" dirty="0">
                <a:solidFill>
                  <a:srgbClr val="595959"/>
                </a:solidFill>
                <a:latin typeface="Times New Roman"/>
                <a:cs typeface="Times New Roman"/>
              </a:rPr>
              <a:t>on</a:t>
            </a:r>
            <a:r>
              <a:rPr sz="2200" spc="30" dirty="0">
                <a:solidFill>
                  <a:srgbClr val="595959"/>
                </a:solidFill>
                <a:latin typeface="Times New Roman"/>
                <a:cs typeface="Times New Roman"/>
              </a:rPr>
              <a:t> </a:t>
            </a:r>
            <a:r>
              <a:rPr sz="2200" spc="-5" dirty="0">
                <a:solidFill>
                  <a:srgbClr val="595959"/>
                </a:solidFill>
                <a:latin typeface="Times New Roman"/>
                <a:cs typeface="Times New Roman"/>
              </a:rPr>
              <a:t>computers</a:t>
            </a:r>
            <a:endParaRPr sz="2200" dirty="0">
              <a:latin typeface="Times New Roman"/>
              <a:cs typeface="Times New Roman"/>
            </a:endParaRPr>
          </a:p>
          <a:p>
            <a:pPr marL="187325" indent="-137160">
              <a:lnSpc>
                <a:spcPct val="100000"/>
              </a:lnSpc>
              <a:spcBef>
                <a:spcPts val="560"/>
              </a:spcBef>
              <a:buClr>
                <a:srgbClr val="002060"/>
              </a:buClr>
              <a:buFont typeface="Microsoft Sans Serif"/>
              <a:buChar char="▪"/>
              <a:tabLst>
                <a:tab pos="187325" algn="l"/>
              </a:tabLst>
            </a:pPr>
            <a:r>
              <a:rPr sz="1800" spc="-5" dirty="0">
                <a:solidFill>
                  <a:srgbClr val="595959"/>
                </a:solidFill>
                <a:latin typeface="Times New Roman"/>
                <a:cs typeface="Times New Roman"/>
              </a:rPr>
              <a:t>Closely related, often treated </a:t>
            </a:r>
            <a:r>
              <a:rPr sz="1800" dirty="0">
                <a:solidFill>
                  <a:srgbClr val="595959"/>
                </a:solidFill>
                <a:latin typeface="Times New Roman"/>
                <a:cs typeface="Times New Roman"/>
              </a:rPr>
              <a:t>as </a:t>
            </a:r>
            <a:r>
              <a:rPr sz="1800" spc="-5" dirty="0">
                <a:solidFill>
                  <a:srgbClr val="595959"/>
                </a:solidFill>
                <a:latin typeface="Times New Roman"/>
                <a:cs typeface="Times New Roman"/>
              </a:rPr>
              <a:t>synonymous with</a:t>
            </a:r>
            <a:r>
              <a:rPr sz="1800" spc="20" dirty="0">
                <a:solidFill>
                  <a:srgbClr val="595959"/>
                </a:solidFill>
                <a:latin typeface="Times New Roman"/>
                <a:cs typeface="Times New Roman"/>
              </a:rPr>
              <a:t> </a:t>
            </a:r>
            <a:r>
              <a:rPr sz="1800" dirty="0">
                <a:solidFill>
                  <a:srgbClr val="595959"/>
                </a:solidFill>
                <a:latin typeface="Times New Roman"/>
                <a:cs typeface="Times New Roman"/>
              </a:rPr>
              <a:t>NLP</a:t>
            </a:r>
            <a:endParaRPr sz="1800" dirty="0">
              <a:latin typeface="Times New Roman"/>
              <a:cs typeface="Times New Roman"/>
            </a:endParaRPr>
          </a:p>
          <a:p>
            <a:pPr marL="187325" marR="218440" indent="-137160">
              <a:lnSpc>
                <a:spcPts val="1900"/>
              </a:lnSpc>
              <a:spcBef>
                <a:spcPts val="720"/>
              </a:spcBef>
              <a:buClr>
                <a:srgbClr val="002060"/>
              </a:buClr>
              <a:buFont typeface="Microsoft Sans Serif"/>
              <a:buChar char="▪"/>
              <a:tabLst>
                <a:tab pos="187325" algn="l"/>
              </a:tabLst>
            </a:pPr>
            <a:r>
              <a:rPr sz="1600" spc="-5" dirty="0">
                <a:solidFill>
                  <a:srgbClr val="595959"/>
                </a:solidFill>
                <a:latin typeface="Times New Roman"/>
                <a:cs typeface="Times New Roman"/>
              </a:rPr>
              <a:t>“The </a:t>
            </a:r>
            <a:r>
              <a:rPr sz="1600" dirty="0">
                <a:solidFill>
                  <a:srgbClr val="595959"/>
                </a:solidFill>
                <a:latin typeface="Times New Roman"/>
                <a:cs typeface="Times New Roman"/>
              </a:rPr>
              <a:t>field is Computational Linguistics, but </a:t>
            </a:r>
            <a:r>
              <a:rPr sz="1600" spc="-5" dirty="0">
                <a:solidFill>
                  <a:srgbClr val="595959"/>
                </a:solidFill>
                <a:latin typeface="Times New Roman"/>
                <a:cs typeface="Times New Roman"/>
              </a:rPr>
              <a:t>what </a:t>
            </a:r>
            <a:r>
              <a:rPr sz="1600" dirty="0">
                <a:solidFill>
                  <a:srgbClr val="595959"/>
                </a:solidFill>
                <a:latin typeface="Times New Roman"/>
                <a:cs typeface="Times New Roman"/>
              </a:rPr>
              <a:t>computational linguists do is  </a:t>
            </a:r>
            <a:r>
              <a:rPr sz="1600" spc="-5" dirty="0">
                <a:solidFill>
                  <a:srgbClr val="595959"/>
                </a:solidFill>
                <a:latin typeface="Times New Roman"/>
                <a:cs typeface="Times New Roman"/>
              </a:rPr>
              <a:t>Natural Language</a:t>
            </a:r>
            <a:r>
              <a:rPr sz="1600" spc="5" dirty="0">
                <a:solidFill>
                  <a:srgbClr val="595959"/>
                </a:solidFill>
                <a:latin typeface="Times New Roman"/>
                <a:cs typeface="Times New Roman"/>
              </a:rPr>
              <a:t> </a:t>
            </a:r>
            <a:r>
              <a:rPr sz="1600" dirty="0">
                <a:solidFill>
                  <a:srgbClr val="595959"/>
                </a:solidFill>
                <a:latin typeface="Times New Roman"/>
                <a:cs typeface="Times New Roman"/>
              </a:rPr>
              <a:t>Processing”</a:t>
            </a:r>
            <a:endParaRPr sz="1600" dirty="0">
              <a:latin typeface="Times New Roman"/>
              <a:cs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xfrm>
            <a:off x="6222715" y="6545267"/>
            <a:ext cx="127000" cy="124393"/>
          </a:xfrm>
          <a:prstGeom prst="rect">
            <a:avLst/>
          </a:prstGeom>
        </p:spPr>
        <p:txBody>
          <a:bodyPr vert="horz" wrap="square" lIns="0" tIns="1270" rIns="0" bIns="0" rtlCol="0">
            <a:spAutoFit/>
          </a:bodyPr>
          <a:lstStyle/>
          <a:p>
            <a:pPr marL="38100">
              <a:lnSpc>
                <a:spcPct val="100000"/>
              </a:lnSpc>
              <a:spcBef>
                <a:spcPts val="10"/>
              </a:spcBef>
            </a:pPr>
            <a:r>
              <a:rPr lang="en-US" dirty="0"/>
              <a:t>9</a:t>
            </a:r>
            <a:endParaRPr dirty="0"/>
          </a:p>
        </p:txBody>
      </p:sp>
      <p:sp>
        <p:nvSpPr>
          <p:cNvPr id="3" name="object 3"/>
          <p:cNvSpPr txBox="1"/>
          <p:nvPr/>
        </p:nvSpPr>
        <p:spPr>
          <a:xfrm>
            <a:off x="892554" y="2306320"/>
            <a:ext cx="7337046" cy="1104277"/>
          </a:xfrm>
          <a:prstGeom prst="rect">
            <a:avLst/>
          </a:prstGeom>
        </p:spPr>
        <p:txBody>
          <a:bodyPr vert="horz" wrap="square" lIns="0" tIns="5080" rIns="0" bIns="0" rtlCol="0">
            <a:spAutoFit/>
          </a:bodyPr>
          <a:lstStyle/>
          <a:p>
            <a:pPr marL="12700" marR="555625">
              <a:lnSpc>
                <a:spcPct val="102299"/>
              </a:lnSpc>
              <a:spcBef>
                <a:spcPts val="40"/>
              </a:spcBef>
            </a:pPr>
            <a:r>
              <a:rPr lang="en-US" sz="2400" b="1" i="1" dirty="0">
                <a:solidFill>
                  <a:srgbClr val="282828"/>
                </a:solidFill>
                <a:effectLst/>
                <a:latin typeface="Proxima Nova"/>
              </a:rPr>
              <a:t>What form(s) of human computer interface have you experienced?   </a:t>
            </a:r>
          </a:p>
          <a:p>
            <a:pPr marL="12700" marR="555625">
              <a:lnSpc>
                <a:spcPct val="102299"/>
              </a:lnSpc>
              <a:spcBef>
                <a:spcPts val="40"/>
              </a:spcBef>
            </a:pPr>
            <a:endParaRPr lang="en-US" sz="2400" dirty="0">
              <a:solidFill>
                <a:srgbClr val="282828"/>
              </a:solidFill>
              <a:latin typeface="Proxima Nova"/>
              <a:cs typeface="Times New Roman"/>
            </a:endParaRPr>
          </a:p>
        </p:txBody>
      </p:sp>
      <p:sp>
        <p:nvSpPr>
          <p:cNvPr id="9" name="object 2">
            <a:extLst>
              <a:ext uri="{FF2B5EF4-FFF2-40B4-BE49-F238E27FC236}">
                <a16:creationId xmlns:a16="http://schemas.microsoft.com/office/drawing/2014/main" id="{19756777-4B5A-439F-919A-AB05522E42DA}"/>
              </a:ext>
            </a:extLst>
          </p:cNvPr>
          <p:cNvSpPr txBox="1">
            <a:spLocks/>
          </p:cNvSpPr>
          <p:nvPr/>
        </p:nvSpPr>
        <p:spPr>
          <a:xfrm>
            <a:off x="771466" y="933842"/>
            <a:ext cx="6640195" cy="574040"/>
          </a:xfrm>
          <a:prstGeom prst="rect">
            <a:avLst/>
          </a:prstGeom>
        </p:spPr>
        <p:txBody>
          <a:bodyPr vert="horz" wrap="square" lIns="0" tIns="12700" rIns="0" bIns="0" rtlCol="0">
            <a:spAutoFit/>
          </a:bodyPr>
          <a:lstStyle>
            <a:lvl1pPr>
              <a:defRPr sz="4200" b="0" i="0">
                <a:solidFill>
                  <a:srgbClr val="EE5612"/>
                </a:solidFill>
                <a:latin typeface="Times New Roman"/>
                <a:ea typeface="+mj-ea"/>
                <a:cs typeface="Times New Roman"/>
              </a:defRPr>
            </a:lvl1pPr>
          </a:lstStyle>
          <a:p>
            <a:pPr marL="12700">
              <a:spcBef>
                <a:spcPts val="100"/>
              </a:spcBef>
            </a:pPr>
            <a:r>
              <a:rPr lang="en-US" sz="3600" kern="0" spc="80" dirty="0"/>
              <a:t>Exercise 1.3.4</a:t>
            </a:r>
            <a:endParaRPr lang="en-US" sz="3600" kern="0" dirty="0"/>
          </a:p>
        </p:txBody>
      </p:sp>
    </p:spTree>
    <p:extLst>
      <p:ext uri="{BB962C8B-B14F-4D97-AF65-F5344CB8AC3E}">
        <p14:creationId xmlns:p14="http://schemas.microsoft.com/office/powerpoint/2010/main" val="10805603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02689" y="5026177"/>
            <a:ext cx="4889500" cy="1300480"/>
          </a:xfrm>
          <a:prstGeom prst="rect">
            <a:avLst/>
          </a:prstGeom>
        </p:spPr>
        <p:txBody>
          <a:bodyPr vert="horz" wrap="square" lIns="0" tIns="12700" rIns="0" bIns="0" rtlCol="0">
            <a:spAutoFit/>
          </a:bodyPr>
          <a:lstStyle/>
          <a:p>
            <a:pPr marR="5080" algn="r">
              <a:lnSpc>
                <a:spcPts val="5020"/>
              </a:lnSpc>
              <a:spcBef>
                <a:spcPts val="100"/>
              </a:spcBef>
            </a:pPr>
            <a:r>
              <a:rPr sz="4200" spc="160" dirty="0">
                <a:solidFill>
                  <a:srgbClr val="EE5612"/>
                </a:solidFill>
                <a:latin typeface="Times New Roman"/>
                <a:cs typeface="Times New Roman"/>
              </a:rPr>
              <a:t>Levels </a:t>
            </a:r>
            <a:r>
              <a:rPr sz="4200" spc="100" dirty="0">
                <a:solidFill>
                  <a:srgbClr val="EE5612"/>
                </a:solidFill>
                <a:latin typeface="Times New Roman"/>
                <a:cs typeface="Times New Roman"/>
              </a:rPr>
              <a:t>of</a:t>
            </a:r>
            <a:r>
              <a:rPr sz="4200" spc="580" dirty="0">
                <a:solidFill>
                  <a:srgbClr val="EE5612"/>
                </a:solidFill>
                <a:latin typeface="Times New Roman"/>
                <a:cs typeface="Times New Roman"/>
              </a:rPr>
              <a:t> </a:t>
            </a:r>
            <a:r>
              <a:rPr sz="4200" spc="195" dirty="0">
                <a:solidFill>
                  <a:srgbClr val="EE5612"/>
                </a:solidFill>
                <a:latin typeface="Times New Roman"/>
                <a:cs typeface="Times New Roman"/>
              </a:rPr>
              <a:t>Language:</a:t>
            </a:r>
            <a:endParaRPr sz="4200" dirty="0">
              <a:latin typeface="Times New Roman"/>
              <a:cs typeface="Times New Roman"/>
            </a:endParaRPr>
          </a:p>
          <a:p>
            <a:pPr marR="30480" algn="r">
              <a:lnSpc>
                <a:spcPts val="5020"/>
              </a:lnSpc>
            </a:pPr>
            <a:r>
              <a:rPr sz="4200" spc="145" dirty="0">
                <a:solidFill>
                  <a:srgbClr val="EE5612"/>
                </a:solidFill>
                <a:latin typeface="Times New Roman"/>
                <a:cs typeface="Times New Roman"/>
              </a:rPr>
              <a:t>Part</a:t>
            </a:r>
            <a:r>
              <a:rPr sz="4200" spc="305" dirty="0">
                <a:solidFill>
                  <a:srgbClr val="EE5612"/>
                </a:solidFill>
                <a:latin typeface="Times New Roman"/>
                <a:cs typeface="Times New Roman"/>
              </a:rPr>
              <a:t> </a:t>
            </a:r>
            <a:r>
              <a:rPr sz="4200" dirty="0">
                <a:solidFill>
                  <a:srgbClr val="EE5612"/>
                </a:solidFill>
                <a:latin typeface="Times New Roman"/>
                <a:cs typeface="Times New Roman"/>
              </a:rPr>
              <a:t>1</a:t>
            </a:r>
            <a:endParaRPr sz="4200" dirty="0">
              <a:latin typeface="Times New Roman"/>
              <a:cs typeface="Times New Roman"/>
            </a:endParaRPr>
          </a:p>
        </p:txBody>
      </p:sp>
      <p:sp>
        <p:nvSpPr>
          <p:cNvPr id="3" name="object 3"/>
          <p:cNvSpPr/>
          <p:nvPr/>
        </p:nvSpPr>
        <p:spPr>
          <a:xfrm>
            <a:off x="0" y="0"/>
            <a:ext cx="9144000" cy="4572000"/>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6572884" cy="665480"/>
          </a:xfrm>
          <a:prstGeom prst="rect">
            <a:avLst/>
          </a:prstGeom>
        </p:spPr>
        <p:txBody>
          <a:bodyPr vert="horz" wrap="square" lIns="0" tIns="12700" rIns="0" bIns="0" rtlCol="0">
            <a:spAutoFit/>
          </a:bodyPr>
          <a:lstStyle/>
          <a:p>
            <a:pPr marL="12700">
              <a:lnSpc>
                <a:spcPct val="100000"/>
              </a:lnSpc>
              <a:spcBef>
                <a:spcPts val="100"/>
              </a:spcBef>
            </a:pPr>
            <a:r>
              <a:rPr spc="80" dirty="0"/>
              <a:t>Levels </a:t>
            </a:r>
            <a:r>
              <a:rPr spc="50" dirty="0"/>
              <a:t>of </a:t>
            </a:r>
            <a:r>
              <a:rPr spc="85" dirty="0"/>
              <a:t>Language</a:t>
            </a:r>
            <a:r>
              <a:rPr spc="165" dirty="0"/>
              <a:t> </a:t>
            </a:r>
            <a:r>
              <a:rPr spc="95" dirty="0"/>
              <a:t>Analysis</a:t>
            </a:r>
          </a:p>
        </p:txBody>
      </p:sp>
      <p:sp>
        <p:nvSpPr>
          <p:cNvPr id="3" name="object 3"/>
          <p:cNvSpPr txBox="1"/>
          <p:nvPr/>
        </p:nvSpPr>
        <p:spPr>
          <a:xfrm>
            <a:off x="892555" y="1992257"/>
            <a:ext cx="7131050" cy="703580"/>
          </a:xfrm>
          <a:prstGeom prst="rect">
            <a:avLst/>
          </a:prstGeom>
        </p:spPr>
        <p:txBody>
          <a:bodyPr vert="horz" wrap="square" lIns="0" tIns="5080" rIns="0" bIns="0" rtlCol="0">
            <a:spAutoFit/>
          </a:bodyPr>
          <a:lstStyle/>
          <a:p>
            <a:pPr marL="12700" marR="5080">
              <a:lnSpc>
                <a:spcPct val="102299"/>
              </a:lnSpc>
              <a:spcBef>
                <a:spcPts val="40"/>
              </a:spcBef>
            </a:pPr>
            <a:r>
              <a:rPr sz="2200" spc="-5" dirty="0">
                <a:solidFill>
                  <a:srgbClr val="595959"/>
                </a:solidFill>
                <a:latin typeface="Times New Roman"/>
                <a:cs typeface="Times New Roman"/>
              </a:rPr>
              <a:t>Use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synchronic model </a:t>
            </a:r>
            <a:r>
              <a:rPr sz="2200" dirty="0">
                <a:solidFill>
                  <a:srgbClr val="595959"/>
                </a:solidFill>
                <a:latin typeface="Times New Roman"/>
                <a:cs typeface="Times New Roman"/>
              </a:rPr>
              <a:t>to guide </a:t>
            </a:r>
            <a:r>
              <a:rPr sz="2200" spc="-5" dirty="0">
                <a:solidFill>
                  <a:srgbClr val="595959"/>
                </a:solidFill>
                <a:latin typeface="Times New Roman"/>
                <a:cs typeface="Times New Roman"/>
              </a:rPr>
              <a:t>computational techniques </a:t>
            </a:r>
            <a:r>
              <a:rPr sz="2200" dirty="0">
                <a:solidFill>
                  <a:srgbClr val="595959"/>
                </a:solidFill>
                <a:latin typeface="Times New Roman"/>
                <a:cs typeface="Times New Roman"/>
              </a:rPr>
              <a:t>to  </a:t>
            </a:r>
            <a:r>
              <a:rPr sz="2200" spc="-5" dirty="0">
                <a:solidFill>
                  <a:srgbClr val="595959"/>
                </a:solidFill>
                <a:latin typeface="Times New Roman"/>
                <a:cs typeface="Times New Roman"/>
              </a:rPr>
              <a:t>analyze text (as much as</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possible).</a:t>
            </a:r>
            <a:endParaRPr sz="2200" dirty="0">
              <a:latin typeface="Times New Roman"/>
              <a:cs typeface="Times New Roman"/>
            </a:endParaRPr>
          </a:p>
        </p:txBody>
      </p:sp>
      <p:grpSp>
        <p:nvGrpSpPr>
          <p:cNvPr id="4" name="object 4"/>
          <p:cNvGrpSpPr/>
          <p:nvPr/>
        </p:nvGrpSpPr>
        <p:grpSpPr>
          <a:xfrm>
            <a:off x="1746250" y="3333750"/>
            <a:ext cx="4997450" cy="2686050"/>
            <a:chOff x="1746250" y="3333750"/>
            <a:chExt cx="4997450" cy="2686050"/>
          </a:xfrm>
        </p:grpSpPr>
        <p:sp>
          <p:nvSpPr>
            <p:cNvPr id="5" name="object 5"/>
            <p:cNvSpPr/>
            <p:nvPr/>
          </p:nvSpPr>
          <p:spPr>
            <a:xfrm>
              <a:off x="1797050" y="3346450"/>
              <a:ext cx="4940300" cy="0"/>
            </a:xfrm>
            <a:custGeom>
              <a:avLst/>
              <a:gdLst/>
              <a:ahLst/>
              <a:cxnLst/>
              <a:rect l="l" t="t" r="r" b="b"/>
              <a:pathLst>
                <a:path w="4940300">
                  <a:moveTo>
                    <a:pt x="0" y="0"/>
                  </a:moveTo>
                  <a:lnTo>
                    <a:pt x="4940300" y="1"/>
                  </a:lnTo>
                </a:path>
              </a:pathLst>
            </a:custGeom>
            <a:ln w="12700">
              <a:solidFill>
                <a:srgbClr val="595959"/>
              </a:solidFill>
            </a:ln>
          </p:spPr>
          <p:txBody>
            <a:bodyPr wrap="square" lIns="0" tIns="0" rIns="0" bIns="0" rtlCol="0"/>
            <a:lstStyle/>
            <a:p>
              <a:endParaRPr dirty="0"/>
            </a:p>
          </p:txBody>
        </p:sp>
        <p:sp>
          <p:nvSpPr>
            <p:cNvPr id="6" name="object 6"/>
            <p:cNvSpPr/>
            <p:nvPr/>
          </p:nvSpPr>
          <p:spPr>
            <a:xfrm>
              <a:off x="6737350" y="3333750"/>
              <a:ext cx="0" cy="2679700"/>
            </a:xfrm>
            <a:custGeom>
              <a:avLst/>
              <a:gdLst/>
              <a:ahLst/>
              <a:cxnLst/>
              <a:rect l="l" t="t" r="r" b="b"/>
              <a:pathLst>
                <a:path h="2679700">
                  <a:moveTo>
                    <a:pt x="0" y="0"/>
                  </a:moveTo>
                  <a:lnTo>
                    <a:pt x="0" y="2679700"/>
                  </a:lnTo>
                </a:path>
              </a:pathLst>
            </a:custGeom>
            <a:ln w="12700">
              <a:solidFill>
                <a:srgbClr val="595959"/>
              </a:solidFill>
            </a:ln>
          </p:spPr>
          <p:txBody>
            <a:bodyPr wrap="square" lIns="0" tIns="0" rIns="0" bIns="0" rtlCol="0"/>
            <a:lstStyle/>
            <a:p>
              <a:endParaRPr dirty="0"/>
            </a:p>
          </p:txBody>
        </p:sp>
        <p:sp>
          <p:nvSpPr>
            <p:cNvPr id="7" name="object 7"/>
            <p:cNvSpPr/>
            <p:nvPr/>
          </p:nvSpPr>
          <p:spPr>
            <a:xfrm>
              <a:off x="1746250" y="6013450"/>
              <a:ext cx="4991100" cy="0"/>
            </a:xfrm>
            <a:custGeom>
              <a:avLst/>
              <a:gdLst/>
              <a:ahLst/>
              <a:cxnLst/>
              <a:rect l="l" t="t" r="r" b="b"/>
              <a:pathLst>
                <a:path w="4991100">
                  <a:moveTo>
                    <a:pt x="4991100" y="0"/>
                  </a:moveTo>
                  <a:lnTo>
                    <a:pt x="0" y="0"/>
                  </a:lnTo>
                </a:path>
              </a:pathLst>
            </a:custGeom>
            <a:ln w="12700">
              <a:solidFill>
                <a:srgbClr val="595959"/>
              </a:solidFill>
            </a:ln>
          </p:spPr>
          <p:txBody>
            <a:bodyPr wrap="square" lIns="0" tIns="0" rIns="0" bIns="0" rtlCol="0"/>
            <a:lstStyle/>
            <a:p>
              <a:endParaRPr dirty="0"/>
            </a:p>
          </p:txBody>
        </p:sp>
        <p:sp>
          <p:nvSpPr>
            <p:cNvPr id="8" name="object 8"/>
            <p:cNvSpPr/>
            <p:nvPr/>
          </p:nvSpPr>
          <p:spPr>
            <a:xfrm>
              <a:off x="6076950" y="3587750"/>
              <a:ext cx="0" cy="2184400"/>
            </a:xfrm>
            <a:custGeom>
              <a:avLst/>
              <a:gdLst/>
              <a:ahLst/>
              <a:cxnLst/>
              <a:rect l="l" t="t" r="r" b="b"/>
              <a:pathLst>
                <a:path h="2184400">
                  <a:moveTo>
                    <a:pt x="0" y="0"/>
                  </a:moveTo>
                  <a:lnTo>
                    <a:pt x="1" y="2184400"/>
                  </a:lnTo>
                </a:path>
              </a:pathLst>
            </a:custGeom>
            <a:ln w="12700">
              <a:solidFill>
                <a:srgbClr val="595959"/>
              </a:solidFill>
            </a:ln>
          </p:spPr>
          <p:txBody>
            <a:bodyPr wrap="square" lIns="0" tIns="0" rIns="0" bIns="0" rtlCol="0"/>
            <a:lstStyle/>
            <a:p>
              <a:endParaRPr dirty="0"/>
            </a:p>
          </p:txBody>
        </p:sp>
        <p:sp>
          <p:nvSpPr>
            <p:cNvPr id="9" name="object 9"/>
            <p:cNvSpPr/>
            <p:nvPr/>
          </p:nvSpPr>
          <p:spPr>
            <a:xfrm>
              <a:off x="1758950" y="5772150"/>
              <a:ext cx="4330700" cy="0"/>
            </a:xfrm>
            <a:custGeom>
              <a:avLst/>
              <a:gdLst/>
              <a:ahLst/>
              <a:cxnLst/>
              <a:rect l="l" t="t" r="r" b="b"/>
              <a:pathLst>
                <a:path w="4330700">
                  <a:moveTo>
                    <a:pt x="4330700" y="0"/>
                  </a:moveTo>
                  <a:lnTo>
                    <a:pt x="0" y="0"/>
                  </a:lnTo>
                </a:path>
              </a:pathLst>
            </a:custGeom>
            <a:ln w="12700">
              <a:solidFill>
                <a:srgbClr val="595959"/>
              </a:solidFill>
            </a:ln>
          </p:spPr>
          <p:txBody>
            <a:bodyPr wrap="square" lIns="0" tIns="0" rIns="0" bIns="0" rtlCol="0"/>
            <a:lstStyle/>
            <a:p>
              <a:endParaRPr dirty="0"/>
            </a:p>
          </p:txBody>
        </p:sp>
        <p:sp>
          <p:nvSpPr>
            <p:cNvPr id="10" name="object 10"/>
            <p:cNvSpPr/>
            <p:nvPr/>
          </p:nvSpPr>
          <p:spPr>
            <a:xfrm>
              <a:off x="5429250" y="3829050"/>
              <a:ext cx="0" cy="1689100"/>
            </a:xfrm>
            <a:custGeom>
              <a:avLst/>
              <a:gdLst/>
              <a:ahLst/>
              <a:cxnLst/>
              <a:rect l="l" t="t" r="r" b="b"/>
              <a:pathLst>
                <a:path h="1689100">
                  <a:moveTo>
                    <a:pt x="0" y="0"/>
                  </a:moveTo>
                  <a:lnTo>
                    <a:pt x="1" y="1689100"/>
                  </a:lnTo>
                </a:path>
              </a:pathLst>
            </a:custGeom>
            <a:ln w="12700">
              <a:solidFill>
                <a:srgbClr val="595959"/>
              </a:solidFill>
            </a:ln>
          </p:spPr>
          <p:txBody>
            <a:bodyPr wrap="square" lIns="0" tIns="0" rIns="0" bIns="0" rtlCol="0"/>
            <a:lstStyle/>
            <a:p>
              <a:endParaRPr dirty="0"/>
            </a:p>
          </p:txBody>
        </p:sp>
        <p:sp>
          <p:nvSpPr>
            <p:cNvPr id="11" name="object 11"/>
            <p:cNvSpPr/>
            <p:nvPr/>
          </p:nvSpPr>
          <p:spPr>
            <a:xfrm>
              <a:off x="1746250" y="5518150"/>
              <a:ext cx="3683000" cy="0"/>
            </a:xfrm>
            <a:custGeom>
              <a:avLst/>
              <a:gdLst/>
              <a:ahLst/>
              <a:cxnLst/>
              <a:rect l="l" t="t" r="r" b="b"/>
              <a:pathLst>
                <a:path w="3683000">
                  <a:moveTo>
                    <a:pt x="3683000" y="0"/>
                  </a:moveTo>
                  <a:lnTo>
                    <a:pt x="0" y="0"/>
                  </a:lnTo>
                </a:path>
              </a:pathLst>
            </a:custGeom>
            <a:ln w="12700">
              <a:solidFill>
                <a:srgbClr val="595959"/>
              </a:solidFill>
            </a:ln>
          </p:spPr>
          <p:txBody>
            <a:bodyPr wrap="square" lIns="0" tIns="0" rIns="0" bIns="0" rtlCol="0"/>
            <a:lstStyle/>
            <a:p>
              <a:endParaRPr dirty="0"/>
            </a:p>
          </p:txBody>
        </p:sp>
        <p:sp>
          <p:nvSpPr>
            <p:cNvPr id="12" name="object 12"/>
            <p:cNvSpPr/>
            <p:nvPr/>
          </p:nvSpPr>
          <p:spPr>
            <a:xfrm>
              <a:off x="1784350" y="4070350"/>
              <a:ext cx="2984500" cy="0"/>
            </a:xfrm>
            <a:custGeom>
              <a:avLst/>
              <a:gdLst/>
              <a:ahLst/>
              <a:cxnLst/>
              <a:rect l="l" t="t" r="r" b="b"/>
              <a:pathLst>
                <a:path w="2984500">
                  <a:moveTo>
                    <a:pt x="0" y="0"/>
                  </a:moveTo>
                  <a:lnTo>
                    <a:pt x="2984500" y="0"/>
                  </a:lnTo>
                </a:path>
              </a:pathLst>
            </a:custGeom>
            <a:ln w="12700">
              <a:solidFill>
                <a:srgbClr val="595959"/>
              </a:solidFill>
            </a:ln>
          </p:spPr>
          <p:txBody>
            <a:bodyPr wrap="square" lIns="0" tIns="0" rIns="0" bIns="0" rtlCol="0"/>
            <a:lstStyle/>
            <a:p>
              <a:endParaRPr dirty="0"/>
            </a:p>
          </p:txBody>
        </p:sp>
        <p:sp>
          <p:nvSpPr>
            <p:cNvPr id="13" name="object 13"/>
            <p:cNvSpPr/>
            <p:nvPr/>
          </p:nvSpPr>
          <p:spPr>
            <a:xfrm>
              <a:off x="4768850" y="4070350"/>
              <a:ext cx="0" cy="1206500"/>
            </a:xfrm>
            <a:custGeom>
              <a:avLst/>
              <a:gdLst/>
              <a:ahLst/>
              <a:cxnLst/>
              <a:rect l="l" t="t" r="r" b="b"/>
              <a:pathLst>
                <a:path h="1206500">
                  <a:moveTo>
                    <a:pt x="0" y="0"/>
                  </a:moveTo>
                  <a:lnTo>
                    <a:pt x="1" y="1206500"/>
                  </a:lnTo>
                </a:path>
              </a:pathLst>
            </a:custGeom>
            <a:ln w="12700">
              <a:solidFill>
                <a:srgbClr val="595959"/>
              </a:solidFill>
            </a:ln>
          </p:spPr>
          <p:txBody>
            <a:bodyPr wrap="square" lIns="0" tIns="0" rIns="0" bIns="0" rtlCol="0"/>
            <a:lstStyle/>
            <a:p>
              <a:endParaRPr dirty="0"/>
            </a:p>
          </p:txBody>
        </p:sp>
        <p:sp>
          <p:nvSpPr>
            <p:cNvPr id="14" name="object 14"/>
            <p:cNvSpPr/>
            <p:nvPr/>
          </p:nvSpPr>
          <p:spPr>
            <a:xfrm>
              <a:off x="1746250" y="5276850"/>
              <a:ext cx="3035300" cy="0"/>
            </a:xfrm>
            <a:custGeom>
              <a:avLst/>
              <a:gdLst/>
              <a:ahLst/>
              <a:cxnLst/>
              <a:rect l="l" t="t" r="r" b="b"/>
              <a:pathLst>
                <a:path w="3035300">
                  <a:moveTo>
                    <a:pt x="3035300" y="0"/>
                  </a:moveTo>
                  <a:lnTo>
                    <a:pt x="0" y="0"/>
                  </a:lnTo>
                </a:path>
              </a:pathLst>
            </a:custGeom>
            <a:ln w="12700">
              <a:solidFill>
                <a:srgbClr val="595959"/>
              </a:solidFill>
            </a:ln>
          </p:spPr>
          <p:txBody>
            <a:bodyPr wrap="square" lIns="0" tIns="0" rIns="0" bIns="0" rtlCol="0"/>
            <a:lstStyle/>
            <a:p>
              <a:endParaRPr dirty="0"/>
            </a:p>
          </p:txBody>
        </p:sp>
        <p:sp>
          <p:nvSpPr>
            <p:cNvPr id="15" name="object 15"/>
            <p:cNvSpPr/>
            <p:nvPr/>
          </p:nvSpPr>
          <p:spPr>
            <a:xfrm>
              <a:off x="4121150" y="4311650"/>
              <a:ext cx="0" cy="723900"/>
            </a:xfrm>
            <a:custGeom>
              <a:avLst/>
              <a:gdLst/>
              <a:ahLst/>
              <a:cxnLst/>
              <a:rect l="l" t="t" r="r" b="b"/>
              <a:pathLst>
                <a:path h="723900">
                  <a:moveTo>
                    <a:pt x="0" y="0"/>
                  </a:moveTo>
                  <a:lnTo>
                    <a:pt x="1" y="723900"/>
                  </a:lnTo>
                </a:path>
              </a:pathLst>
            </a:custGeom>
            <a:ln w="12700">
              <a:solidFill>
                <a:srgbClr val="595959"/>
              </a:solidFill>
            </a:ln>
          </p:spPr>
          <p:txBody>
            <a:bodyPr wrap="square" lIns="0" tIns="0" rIns="0" bIns="0" rtlCol="0"/>
            <a:lstStyle/>
            <a:p>
              <a:endParaRPr dirty="0"/>
            </a:p>
          </p:txBody>
        </p:sp>
        <p:sp>
          <p:nvSpPr>
            <p:cNvPr id="16" name="object 16"/>
            <p:cNvSpPr/>
            <p:nvPr/>
          </p:nvSpPr>
          <p:spPr>
            <a:xfrm>
              <a:off x="1746250" y="5022850"/>
              <a:ext cx="2374900" cy="0"/>
            </a:xfrm>
            <a:custGeom>
              <a:avLst/>
              <a:gdLst/>
              <a:ahLst/>
              <a:cxnLst/>
              <a:rect l="l" t="t" r="r" b="b"/>
              <a:pathLst>
                <a:path w="2374900">
                  <a:moveTo>
                    <a:pt x="2374900" y="0"/>
                  </a:moveTo>
                  <a:lnTo>
                    <a:pt x="0" y="0"/>
                  </a:lnTo>
                </a:path>
              </a:pathLst>
            </a:custGeom>
            <a:ln w="12700">
              <a:solidFill>
                <a:srgbClr val="595959"/>
              </a:solidFill>
            </a:ln>
          </p:spPr>
          <p:txBody>
            <a:bodyPr wrap="square" lIns="0" tIns="0" rIns="0" bIns="0" rtlCol="0"/>
            <a:lstStyle/>
            <a:p>
              <a:endParaRPr dirty="0"/>
            </a:p>
          </p:txBody>
        </p:sp>
        <p:sp>
          <p:nvSpPr>
            <p:cNvPr id="17" name="object 17"/>
            <p:cNvSpPr/>
            <p:nvPr/>
          </p:nvSpPr>
          <p:spPr>
            <a:xfrm>
              <a:off x="1797050" y="4578350"/>
              <a:ext cx="1689100" cy="0"/>
            </a:xfrm>
            <a:custGeom>
              <a:avLst/>
              <a:gdLst/>
              <a:ahLst/>
              <a:cxnLst/>
              <a:rect l="l" t="t" r="r" b="b"/>
              <a:pathLst>
                <a:path w="1689100">
                  <a:moveTo>
                    <a:pt x="0" y="0"/>
                  </a:moveTo>
                  <a:lnTo>
                    <a:pt x="1689100" y="0"/>
                  </a:lnTo>
                </a:path>
              </a:pathLst>
            </a:custGeom>
            <a:ln w="12700">
              <a:solidFill>
                <a:srgbClr val="595959"/>
              </a:solidFill>
            </a:ln>
          </p:spPr>
          <p:txBody>
            <a:bodyPr wrap="square" lIns="0" tIns="0" rIns="0" bIns="0" rtlCol="0"/>
            <a:lstStyle/>
            <a:p>
              <a:endParaRPr dirty="0"/>
            </a:p>
          </p:txBody>
        </p:sp>
        <p:sp>
          <p:nvSpPr>
            <p:cNvPr id="18" name="object 18"/>
            <p:cNvSpPr/>
            <p:nvPr/>
          </p:nvSpPr>
          <p:spPr>
            <a:xfrm>
              <a:off x="3473450" y="4578350"/>
              <a:ext cx="0" cy="228600"/>
            </a:xfrm>
            <a:custGeom>
              <a:avLst/>
              <a:gdLst/>
              <a:ahLst/>
              <a:cxnLst/>
              <a:rect l="l" t="t" r="r" b="b"/>
              <a:pathLst>
                <a:path h="228600">
                  <a:moveTo>
                    <a:pt x="0" y="0"/>
                  </a:moveTo>
                  <a:lnTo>
                    <a:pt x="1" y="228600"/>
                  </a:lnTo>
                </a:path>
              </a:pathLst>
            </a:custGeom>
            <a:ln w="12700">
              <a:solidFill>
                <a:srgbClr val="595959"/>
              </a:solidFill>
            </a:ln>
          </p:spPr>
          <p:txBody>
            <a:bodyPr wrap="square" lIns="0" tIns="0" rIns="0" bIns="0" rtlCol="0"/>
            <a:lstStyle/>
            <a:p>
              <a:endParaRPr dirty="0"/>
            </a:p>
          </p:txBody>
        </p:sp>
        <p:sp>
          <p:nvSpPr>
            <p:cNvPr id="19" name="object 19"/>
            <p:cNvSpPr/>
            <p:nvPr/>
          </p:nvSpPr>
          <p:spPr>
            <a:xfrm>
              <a:off x="1758950" y="4794250"/>
              <a:ext cx="1727200" cy="0"/>
            </a:xfrm>
            <a:custGeom>
              <a:avLst/>
              <a:gdLst/>
              <a:ahLst/>
              <a:cxnLst/>
              <a:rect l="l" t="t" r="r" b="b"/>
              <a:pathLst>
                <a:path w="1727200">
                  <a:moveTo>
                    <a:pt x="1727200" y="0"/>
                  </a:moveTo>
                  <a:lnTo>
                    <a:pt x="0" y="0"/>
                  </a:lnTo>
                </a:path>
              </a:pathLst>
            </a:custGeom>
            <a:ln w="12700">
              <a:solidFill>
                <a:srgbClr val="595959"/>
              </a:solidFill>
            </a:ln>
          </p:spPr>
          <p:txBody>
            <a:bodyPr wrap="square" lIns="0" tIns="0" rIns="0" bIns="0" rtlCol="0"/>
            <a:lstStyle/>
            <a:p>
              <a:endParaRPr dirty="0"/>
            </a:p>
          </p:txBody>
        </p:sp>
      </p:grpSp>
      <p:sp>
        <p:nvSpPr>
          <p:cNvPr id="20" name="object 20"/>
          <p:cNvSpPr txBox="1"/>
          <p:nvPr/>
        </p:nvSpPr>
        <p:spPr>
          <a:xfrm>
            <a:off x="1771650" y="2969773"/>
            <a:ext cx="5228590" cy="1809750"/>
          </a:xfrm>
          <a:prstGeom prst="rect">
            <a:avLst/>
          </a:prstGeom>
        </p:spPr>
        <p:txBody>
          <a:bodyPr vert="horz" wrap="square" lIns="0" tIns="110490" rIns="0" bIns="0" rtlCol="0">
            <a:spAutoFit/>
          </a:bodyPr>
          <a:lstStyle/>
          <a:p>
            <a:pPr marL="4426585">
              <a:lnSpc>
                <a:spcPct val="100000"/>
              </a:lnSpc>
              <a:spcBef>
                <a:spcPts val="870"/>
              </a:spcBef>
            </a:pPr>
            <a:r>
              <a:rPr sz="1400" b="1" spc="-5" dirty="0">
                <a:solidFill>
                  <a:srgbClr val="595959"/>
                </a:solidFill>
                <a:latin typeface="Times New Roman"/>
                <a:cs typeface="Times New Roman"/>
              </a:rPr>
              <a:t>Pragmatic</a:t>
            </a:r>
            <a:endParaRPr sz="1400" dirty="0">
              <a:latin typeface="Times New Roman"/>
              <a:cs typeface="Times New Roman"/>
            </a:endParaRPr>
          </a:p>
          <a:p>
            <a:pPr marL="12700">
              <a:lnSpc>
                <a:spcPct val="100000"/>
              </a:lnSpc>
              <a:spcBef>
                <a:spcPts val="765"/>
              </a:spcBef>
              <a:tabLst>
                <a:tab pos="3980179" algn="l"/>
              </a:tabLst>
            </a:pPr>
            <a:r>
              <a:rPr sz="1400" b="1" u="heavy" dirty="0">
                <a:solidFill>
                  <a:srgbClr val="595959"/>
                </a:solidFill>
                <a:uFill>
                  <a:solidFill>
                    <a:srgbClr val="595959"/>
                  </a:solidFill>
                </a:uFill>
                <a:latin typeface="Times New Roman"/>
                <a:cs typeface="Times New Roman"/>
              </a:rPr>
              <a:t> 	Disc</a:t>
            </a:r>
            <a:r>
              <a:rPr sz="1400" b="1" dirty="0">
                <a:solidFill>
                  <a:srgbClr val="595959"/>
                </a:solidFill>
                <a:latin typeface="Times New Roman"/>
                <a:cs typeface="Times New Roman"/>
              </a:rPr>
              <a:t>ourse</a:t>
            </a:r>
            <a:endParaRPr sz="1400" dirty="0">
              <a:latin typeface="Times New Roman"/>
              <a:cs typeface="Times New Roman"/>
            </a:endParaRPr>
          </a:p>
          <a:p>
            <a:pPr marL="12700">
              <a:lnSpc>
                <a:spcPct val="100000"/>
              </a:lnSpc>
              <a:spcBef>
                <a:spcPts val="70"/>
              </a:spcBef>
              <a:tabLst>
                <a:tab pos="3396615" algn="l"/>
              </a:tabLst>
            </a:pPr>
            <a:r>
              <a:rPr sz="1400" b="1" u="heavy" dirty="0">
                <a:solidFill>
                  <a:srgbClr val="595959"/>
                </a:solidFill>
                <a:uFill>
                  <a:solidFill>
                    <a:srgbClr val="595959"/>
                  </a:solidFill>
                </a:uFill>
                <a:latin typeface="Times New Roman"/>
                <a:cs typeface="Times New Roman"/>
              </a:rPr>
              <a:t> 	</a:t>
            </a:r>
            <a:r>
              <a:rPr sz="1400" b="1" u="heavy" spc="-5" dirty="0">
                <a:solidFill>
                  <a:srgbClr val="595959"/>
                </a:solidFill>
                <a:uFill>
                  <a:solidFill>
                    <a:srgbClr val="595959"/>
                  </a:solidFill>
                </a:uFill>
                <a:latin typeface="Times New Roman"/>
                <a:cs typeface="Times New Roman"/>
              </a:rPr>
              <a:t>Sem</a:t>
            </a:r>
            <a:r>
              <a:rPr sz="1400" b="1" spc="-5" dirty="0">
                <a:solidFill>
                  <a:srgbClr val="595959"/>
                </a:solidFill>
                <a:latin typeface="Times New Roman"/>
                <a:cs typeface="Times New Roman"/>
              </a:rPr>
              <a:t>antic</a:t>
            </a:r>
            <a:endParaRPr sz="1400" dirty="0">
              <a:latin typeface="Times New Roman"/>
              <a:cs typeface="Times New Roman"/>
            </a:endParaRPr>
          </a:p>
          <a:p>
            <a:pPr marL="2719070">
              <a:lnSpc>
                <a:spcPct val="100000"/>
              </a:lnSpc>
              <a:spcBef>
                <a:spcPts val="85"/>
              </a:spcBef>
            </a:pPr>
            <a:r>
              <a:rPr sz="1400" b="1" spc="-5" dirty="0">
                <a:solidFill>
                  <a:srgbClr val="595959"/>
                </a:solidFill>
                <a:latin typeface="Times New Roman"/>
                <a:cs typeface="Times New Roman"/>
              </a:rPr>
              <a:t>Syntactic</a:t>
            </a:r>
            <a:endParaRPr sz="1400" dirty="0">
              <a:latin typeface="Times New Roman"/>
              <a:cs typeface="Times New Roman"/>
            </a:endParaRPr>
          </a:p>
          <a:p>
            <a:pPr marL="25400">
              <a:lnSpc>
                <a:spcPct val="100000"/>
              </a:lnSpc>
              <a:spcBef>
                <a:spcPts val="405"/>
              </a:spcBef>
              <a:tabLst>
                <a:tab pos="2268855" algn="l"/>
              </a:tabLst>
            </a:pPr>
            <a:r>
              <a:rPr sz="1400" b="1" u="heavy" dirty="0">
                <a:solidFill>
                  <a:srgbClr val="595959"/>
                </a:solidFill>
                <a:uFill>
                  <a:solidFill>
                    <a:srgbClr val="595959"/>
                  </a:solidFill>
                </a:uFill>
                <a:latin typeface="Times New Roman"/>
                <a:cs typeface="Times New Roman"/>
              </a:rPr>
              <a:t> 	</a:t>
            </a:r>
            <a:r>
              <a:rPr sz="1400" b="1" u="heavy" spc="-5" dirty="0">
                <a:solidFill>
                  <a:srgbClr val="595959"/>
                </a:solidFill>
                <a:uFill>
                  <a:solidFill>
                    <a:srgbClr val="595959"/>
                  </a:solidFill>
                </a:uFill>
                <a:latin typeface="Times New Roman"/>
                <a:cs typeface="Times New Roman"/>
              </a:rPr>
              <a:t>L</a:t>
            </a:r>
            <a:r>
              <a:rPr sz="1400" b="1" spc="-5" dirty="0">
                <a:solidFill>
                  <a:srgbClr val="595959"/>
                </a:solidFill>
                <a:latin typeface="Times New Roman"/>
                <a:cs typeface="Times New Roman"/>
              </a:rPr>
              <a:t>exical</a:t>
            </a:r>
            <a:endParaRPr sz="1400" dirty="0">
              <a:latin typeface="Times New Roman"/>
              <a:cs typeface="Times New Roman"/>
            </a:endParaRPr>
          </a:p>
          <a:p>
            <a:pPr marL="908685" marR="2935605" indent="259715">
              <a:lnSpc>
                <a:spcPts val="1800"/>
              </a:lnSpc>
              <a:spcBef>
                <a:spcPts val="30"/>
              </a:spcBef>
            </a:pPr>
            <a:r>
              <a:rPr sz="1400" b="1" dirty="0">
                <a:solidFill>
                  <a:srgbClr val="595959"/>
                </a:solidFill>
                <a:latin typeface="Times New Roman"/>
                <a:cs typeface="Times New Roman"/>
              </a:rPr>
              <a:t>Mor</a:t>
            </a:r>
            <a:r>
              <a:rPr sz="1400" b="1" spc="-5" dirty="0">
                <a:solidFill>
                  <a:srgbClr val="595959"/>
                </a:solidFill>
                <a:latin typeface="Times New Roman"/>
                <a:cs typeface="Times New Roman"/>
              </a:rPr>
              <a:t>ph</a:t>
            </a:r>
            <a:r>
              <a:rPr sz="1400" b="1" dirty="0">
                <a:solidFill>
                  <a:srgbClr val="595959"/>
                </a:solidFill>
                <a:latin typeface="Times New Roman"/>
                <a:cs typeface="Times New Roman"/>
              </a:rPr>
              <a:t>o</a:t>
            </a:r>
            <a:r>
              <a:rPr sz="1400" b="1" spc="-5" dirty="0">
                <a:solidFill>
                  <a:srgbClr val="595959"/>
                </a:solidFill>
                <a:latin typeface="Times New Roman"/>
                <a:cs typeface="Times New Roman"/>
              </a:rPr>
              <a:t>l</a:t>
            </a:r>
            <a:r>
              <a:rPr sz="1400" b="1" dirty="0">
                <a:solidFill>
                  <a:srgbClr val="595959"/>
                </a:solidFill>
                <a:latin typeface="Times New Roman"/>
                <a:cs typeface="Times New Roman"/>
              </a:rPr>
              <a:t>og</a:t>
            </a:r>
            <a:r>
              <a:rPr sz="1400" b="1" spc="-5" dirty="0">
                <a:solidFill>
                  <a:srgbClr val="595959"/>
                </a:solidFill>
                <a:latin typeface="Times New Roman"/>
                <a:cs typeface="Times New Roman"/>
              </a:rPr>
              <a:t>i</a:t>
            </a:r>
            <a:r>
              <a:rPr sz="1400" b="1" dirty="0">
                <a:solidFill>
                  <a:srgbClr val="595959"/>
                </a:solidFill>
                <a:latin typeface="Times New Roman"/>
                <a:cs typeface="Times New Roman"/>
              </a:rPr>
              <a:t>cal  </a:t>
            </a:r>
            <a:r>
              <a:rPr sz="1400" b="1" spc="-5" dirty="0">
                <a:solidFill>
                  <a:srgbClr val="595959"/>
                </a:solidFill>
                <a:latin typeface="Times New Roman"/>
                <a:cs typeface="Times New Roman"/>
              </a:rPr>
              <a:t>Phonetic</a:t>
            </a:r>
            <a:endParaRPr sz="1400" dirty="0">
              <a:latin typeface="Times New Roman"/>
              <a:cs typeface="Times New Roman"/>
            </a:endParaRPr>
          </a:p>
        </p:txBody>
      </p:sp>
      <p:grpSp>
        <p:nvGrpSpPr>
          <p:cNvPr id="21" name="object 21"/>
          <p:cNvGrpSpPr/>
          <p:nvPr/>
        </p:nvGrpSpPr>
        <p:grpSpPr>
          <a:xfrm>
            <a:off x="1746250" y="3035300"/>
            <a:ext cx="5435600" cy="3251200"/>
            <a:chOff x="1746250" y="3035300"/>
            <a:chExt cx="5435600" cy="3251200"/>
          </a:xfrm>
        </p:grpSpPr>
        <p:sp>
          <p:nvSpPr>
            <p:cNvPr id="22" name="object 22"/>
            <p:cNvSpPr/>
            <p:nvPr/>
          </p:nvSpPr>
          <p:spPr>
            <a:xfrm>
              <a:off x="7169150" y="3041650"/>
              <a:ext cx="5422900" cy="3238500"/>
            </a:xfrm>
            <a:custGeom>
              <a:avLst/>
              <a:gdLst/>
              <a:ahLst/>
              <a:cxnLst/>
              <a:rect l="l" t="t" r="r" b="b"/>
              <a:pathLst>
                <a:path w="5422900" h="3238500">
                  <a:moveTo>
                    <a:pt x="0" y="0"/>
                  </a:moveTo>
                  <a:lnTo>
                    <a:pt x="0" y="3238500"/>
                  </a:lnTo>
                </a:path>
                <a:path w="5422900" h="3238500">
                  <a:moveTo>
                    <a:pt x="0" y="0"/>
                  </a:moveTo>
                  <a:lnTo>
                    <a:pt x="5422900" y="1"/>
                  </a:lnTo>
                </a:path>
              </a:pathLst>
            </a:custGeom>
            <a:ln w="12700">
              <a:solidFill>
                <a:srgbClr val="595959"/>
              </a:solidFill>
            </a:ln>
          </p:spPr>
          <p:txBody>
            <a:bodyPr wrap="square" lIns="0" tIns="0" rIns="0" bIns="0" rtlCol="0"/>
            <a:lstStyle/>
            <a:p>
              <a:endParaRPr dirty="0"/>
            </a:p>
          </p:txBody>
        </p:sp>
        <p:sp>
          <p:nvSpPr>
            <p:cNvPr id="23" name="object 23"/>
            <p:cNvSpPr/>
            <p:nvPr/>
          </p:nvSpPr>
          <p:spPr>
            <a:xfrm>
              <a:off x="1746250" y="6280150"/>
              <a:ext cx="5435600" cy="0"/>
            </a:xfrm>
            <a:custGeom>
              <a:avLst/>
              <a:gdLst/>
              <a:ahLst/>
              <a:cxnLst/>
              <a:rect l="l" t="t" r="r" b="b"/>
              <a:pathLst>
                <a:path w="5435600">
                  <a:moveTo>
                    <a:pt x="5435600" y="0"/>
                  </a:moveTo>
                  <a:lnTo>
                    <a:pt x="0" y="1"/>
                  </a:lnTo>
                </a:path>
              </a:pathLst>
            </a:custGeom>
            <a:ln w="12700">
              <a:solidFill>
                <a:srgbClr val="595959"/>
              </a:solidFill>
            </a:ln>
          </p:spPr>
          <p:txBody>
            <a:bodyPr wrap="square" lIns="0" tIns="0" rIns="0" bIns="0" rtlCol="0"/>
            <a:lstStyle/>
            <a:p>
              <a:endParaRPr dirty="0"/>
            </a:p>
          </p:txBody>
        </p:sp>
      </p:grpSp>
      <p:sp>
        <p:nvSpPr>
          <p:cNvPr id="24" name="object 2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25" name="object 2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2</a:t>
            </a:r>
            <a:endParaRPr sz="800" dirty="0">
              <a:latin typeface="Times New Roman"/>
              <a:cs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1035303"/>
            <a:ext cx="3886835" cy="574040"/>
          </a:xfrm>
          <a:prstGeom prst="rect">
            <a:avLst/>
          </a:prstGeom>
        </p:spPr>
        <p:txBody>
          <a:bodyPr vert="horz" wrap="square" lIns="0" tIns="12700" rIns="0" bIns="0" rtlCol="0">
            <a:spAutoFit/>
          </a:bodyPr>
          <a:lstStyle/>
          <a:p>
            <a:pPr marL="12700">
              <a:lnSpc>
                <a:spcPct val="100000"/>
              </a:lnSpc>
              <a:spcBef>
                <a:spcPts val="100"/>
              </a:spcBef>
            </a:pPr>
            <a:r>
              <a:rPr sz="3600" spc="80" dirty="0"/>
              <a:t>Levels </a:t>
            </a:r>
            <a:r>
              <a:rPr sz="3600" spc="50" dirty="0"/>
              <a:t>of</a:t>
            </a:r>
            <a:r>
              <a:rPr sz="3600" spc="229" dirty="0"/>
              <a:t> </a:t>
            </a:r>
            <a:r>
              <a:rPr sz="3600" spc="100" dirty="0"/>
              <a:t>Language</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3</a:t>
            </a:r>
            <a:endParaRPr sz="800" dirty="0">
              <a:latin typeface="Times New Roman"/>
              <a:cs typeface="Times New Roman"/>
            </a:endParaRPr>
          </a:p>
        </p:txBody>
      </p:sp>
      <p:sp>
        <p:nvSpPr>
          <p:cNvPr id="3" name="object 3"/>
          <p:cNvSpPr txBox="1"/>
          <p:nvPr/>
        </p:nvSpPr>
        <p:spPr>
          <a:xfrm>
            <a:off x="715036" y="1804480"/>
            <a:ext cx="7513320" cy="4085590"/>
          </a:xfrm>
          <a:prstGeom prst="rect">
            <a:avLst/>
          </a:prstGeom>
        </p:spPr>
        <p:txBody>
          <a:bodyPr vert="horz" wrap="square" lIns="0" tIns="104775" rIns="0" bIns="0" rtlCol="0">
            <a:spAutoFit/>
          </a:bodyPr>
          <a:lstStyle/>
          <a:p>
            <a:pPr marL="12700">
              <a:lnSpc>
                <a:spcPct val="100000"/>
              </a:lnSpc>
              <a:spcBef>
                <a:spcPts val="825"/>
              </a:spcBef>
            </a:pPr>
            <a:r>
              <a:rPr sz="2200" dirty="0">
                <a:solidFill>
                  <a:srgbClr val="595959"/>
                </a:solidFill>
                <a:latin typeface="Times New Roman"/>
                <a:cs typeface="Times New Roman"/>
              </a:rPr>
              <a:t>The more </a:t>
            </a:r>
            <a:r>
              <a:rPr sz="2200" spc="-5" dirty="0">
                <a:solidFill>
                  <a:srgbClr val="595959"/>
                </a:solidFill>
                <a:latin typeface="Times New Roman"/>
                <a:cs typeface="Times New Roman"/>
              </a:rPr>
              <a:t>exterior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level </a:t>
            </a:r>
            <a:r>
              <a:rPr sz="2200" dirty="0">
                <a:solidFill>
                  <a:srgbClr val="595959"/>
                </a:solidFill>
                <a:latin typeface="Times New Roman"/>
                <a:cs typeface="Times New Roman"/>
              </a:rPr>
              <a:t>of </a:t>
            </a:r>
            <a:r>
              <a:rPr sz="2200" spc="-5" dirty="0">
                <a:solidFill>
                  <a:srgbClr val="595959"/>
                </a:solidFill>
                <a:latin typeface="Times New Roman"/>
                <a:cs typeface="Times New Roman"/>
              </a:rPr>
              <a:t>language</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processing:</a:t>
            </a:r>
            <a:endParaRPr sz="2200" dirty="0">
              <a:latin typeface="Times New Roman"/>
              <a:cs typeface="Times New Roman"/>
            </a:endParaRPr>
          </a:p>
          <a:p>
            <a:pPr marL="186690" indent="-137795">
              <a:lnSpc>
                <a:spcPct val="100000"/>
              </a:lnSpc>
              <a:spcBef>
                <a:spcPts val="660"/>
              </a:spcBef>
              <a:buClr>
                <a:srgbClr val="002060"/>
              </a:buClr>
              <a:buFont typeface="Microsoft Sans Serif"/>
              <a:buChar char="▪"/>
              <a:tabLst>
                <a:tab pos="186690" algn="l"/>
              </a:tabLst>
            </a:pPr>
            <a:r>
              <a:rPr sz="2000" dirty="0">
                <a:solidFill>
                  <a:srgbClr val="595959"/>
                </a:solidFill>
                <a:latin typeface="Times New Roman"/>
                <a:cs typeface="Times New Roman"/>
              </a:rPr>
              <a:t>The </a:t>
            </a:r>
            <a:r>
              <a:rPr sz="2000" spc="-10" dirty="0">
                <a:solidFill>
                  <a:srgbClr val="595959"/>
                </a:solidFill>
                <a:latin typeface="Times New Roman"/>
                <a:cs typeface="Times New Roman"/>
              </a:rPr>
              <a:t>larger </a:t>
            </a:r>
            <a:r>
              <a:rPr sz="2000" spc="-5" dirty="0">
                <a:solidFill>
                  <a:srgbClr val="595959"/>
                </a:solidFill>
                <a:latin typeface="Times New Roman"/>
                <a:cs typeface="Times New Roman"/>
              </a:rPr>
              <a:t>the unit </a:t>
            </a:r>
            <a:r>
              <a:rPr sz="2000" dirty="0">
                <a:solidFill>
                  <a:srgbClr val="595959"/>
                </a:solidFill>
                <a:latin typeface="Times New Roman"/>
                <a:cs typeface="Times New Roman"/>
              </a:rPr>
              <a:t>of</a:t>
            </a:r>
            <a:r>
              <a:rPr sz="2000" spc="-20" dirty="0">
                <a:solidFill>
                  <a:srgbClr val="595959"/>
                </a:solidFill>
                <a:latin typeface="Times New Roman"/>
                <a:cs typeface="Times New Roman"/>
              </a:rPr>
              <a:t> </a:t>
            </a:r>
            <a:r>
              <a:rPr sz="2000" spc="-5" dirty="0">
                <a:solidFill>
                  <a:srgbClr val="595959"/>
                </a:solidFill>
                <a:latin typeface="Times New Roman"/>
                <a:cs typeface="Times New Roman"/>
              </a:rPr>
              <a:t>analysis</a:t>
            </a:r>
            <a:endParaRPr sz="2000" dirty="0">
              <a:latin typeface="Times New Roman"/>
              <a:cs typeface="Times New Roman"/>
            </a:endParaRPr>
          </a:p>
          <a:p>
            <a:pPr marL="369570" lvl="1" indent="-137795">
              <a:lnSpc>
                <a:spcPct val="100000"/>
              </a:lnSpc>
              <a:spcBef>
                <a:spcPts val="600"/>
              </a:spcBef>
              <a:buClr>
                <a:srgbClr val="002060"/>
              </a:buClr>
              <a:buFont typeface="Microsoft Sans Serif"/>
              <a:buChar char="▪"/>
              <a:tabLst>
                <a:tab pos="369570" algn="l"/>
              </a:tabLst>
            </a:pPr>
            <a:r>
              <a:rPr sz="1800" spc="-5" dirty="0">
                <a:solidFill>
                  <a:srgbClr val="595959"/>
                </a:solidFill>
                <a:latin typeface="Times New Roman"/>
                <a:cs typeface="Times New Roman"/>
              </a:rPr>
              <a:t>Phoneme </a:t>
            </a:r>
            <a:r>
              <a:rPr sz="1800" dirty="0">
                <a:solidFill>
                  <a:srgbClr val="595959"/>
                </a:solidFill>
                <a:latin typeface="Times New Roman"/>
                <a:cs typeface="Times New Roman"/>
              </a:rPr>
              <a:t>-&gt; </a:t>
            </a:r>
            <a:r>
              <a:rPr sz="1800" spc="-5" dirty="0">
                <a:solidFill>
                  <a:srgbClr val="595959"/>
                </a:solidFill>
                <a:latin typeface="Times New Roman"/>
                <a:cs typeface="Times New Roman"/>
              </a:rPr>
              <a:t>morpheme </a:t>
            </a:r>
            <a:r>
              <a:rPr sz="1800" dirty="0">
                <a:solidFill>
                  <a:srgbClr val="595959"/>
                </a:solidFill>
                <a:latin typeface="Times New Roman"/>
                <a:cs typeface="Times New Roman"/>
              </a:rPr>
              <a:t>-&gt; word -&gt; </a:t>
            </a:r>
            <a:r>
              <a:rPr sz="1800" spc="-5" dirty="0">
                <a:solidFill>
                  <a:srgbClr val="595959"/>
                </a:solidFill>
                <a:latin typeface="Times New Roman"/>
                <a:cs typeface="Times New Roman"/>
              </a:rPr>
              <a:t>sentence </a:t>
            </a:r>
            <a:r>
              <a:rPr sz="1800" dirty="0">
                <a:solidFill>
                  <a:srgbClr val="595959"/>
                </a:solidFill>
                <a:latin typeface="Times New Roman"/>
                <a:cs typeface="Times New Roman"/>
              </a:rPr>
              <a:t>-&gt; </a:t>
            </a:r>
            <a:r>
              <a:rPr sz="1800" spc="-5" dirty="0">
                <a:solidFill>
                  <a:srgbClr val="595959"/>
                </a:solidFill>
                <a:latin typeface="Times New Roman"/>
                <a:cs typeface="Times New Roman"/>
              </a:rPr>
              <a:t>text </a:t>
            </a:r>
            <a:r>
              <a:rPr sz="1800" dirty="0">
                <a:solidFill>
                  <a:srgbClr val="595959"/>
                </a:solidFill>
                <a:latin typeface="Times New Roman"/>
                <a:cs typeface="Times New Roman"/>
              </a:rPr>
              <a:t>-&gt;</a:t>
            </a:r>
            <a:r>
              <a:rPr sz="1800" spc="-5" dirty="0">
                <a:solidFill>
                  <a:srgbClr val="595959"/>
                </a:solidFill>
                <a:latin typeface="Times New Roman"/>
                <a:cs typeface="Times New Roman"/>
              </a:rPr>
              <a:t> world</a:t>
            </a:r>
            <a:endParaRPr sz="1800" dirty="0">
              <a:latin typeface="Times New Roman"/>
              <a:cs typeface="Times New Roman"/>
            </a:endParaRPr>
          </a:p>
          <a:p>
            <a:pPr marL="369570" lvl="1" indent="-137795">
              <a:lnSpc>
                <a:spcPct val="100000"/>
              </a:lnSpc>
              <a:spcBef>
                <a:spcPts val="540"/>
              </a:spcBef>
              <a:buClr>
                <a:srgbClr val="002060"/>
              </a:buClr>
              <a:buFont typeface="Microsoft Sans Serif"/>
              <a:buChar char="▪"/>
              <a:tabLst>
                <a:tab pos="369570" algn="l"/>
              </a:tabLst>
            </a:pPr>
            <a:r>
              <a:rPr sz="1800" dirty="0">
                <a:solidFill>
                  <a:srgbClr val="595959"/>
                </a:solidFill>
                <a:latin typeface="Times New Roman"/>
                <a:cs typeface="Times New Roman"/>
              </a:rPr>
              <a:t>The </a:t>
            </a:r>
            <a:r>
              <a:rPr sz="1800" spc="-5" dirty="0">
                <a:solidFill>
                  <a:srgbClr val="595959"/>
                </a:solidFill>
                <a:latin typeface="Times New Roman"/>
                <a:cs typeface="Times New Roman"/>
              </a:rPr>
              <a:t>less precise the language</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phenomena</a:t>
            </a:r>
            <a:endParaRPr sz="1800" dirty="0">
              <a:latin typeface="Times New Roman"/>
              <a:cs typeface="Times New Roman"/>
            </a:endParaRPr>
          </a:p>
          <a:p>
            <a:pPr marL="186690" indent="-137795">
              <a:lnSpc>
                <a:spcPct val="100000"/>
              </a:lnSpc>
              <a:spcBef>
                <a:spcPts val="640"/>
              </a:spcBef>
              <a:buClr>
                <a:srgbClr val="002060"/>
              </a:buClr>
              <a:buFont typeface="Microsoft Sans Serif"/>
              <a:buChar char="▪"/>
              <a:tabLst>
                <a:tab pos="186690" algn="l"/>
              </a:tabLst>
            </a:pPr>
            <a:r>
              <a:rPr sz="2000" dirty="0">
                <a:solidFill>
                  <a:srgbClr val="595959"/>
                </a:solidFill>
                <a:latin typeface="Times New Roman"/>
                <a:cs typeface="Times New Roman"/>
              </a:rPr>
              <a:t>The </a:t>
            </a:r>
            <a:r>
              <a:rPr sz="2000" spc="-5" dirty="0">
                <a:solidFill>
                  <a:srgbClr val="595959"/>
                </a:solidFill>
                <a:latin typeface="Times New Roman"/>
                <a:cs typeface="Times New Roman"/>
              </a:rPr>
              <a:t>more free choice and</a:t>
            </a:r>
            <a:r>
              <a:rPr sz="2000" spc="-10" dirty="0">
                <a:solidFill>
                  <a:srgbClr val="595959"/>
                </a:solidFill>
                <a:latin typeface="Times New Roman"/>
                <a:cs typeface="Times New Roman"/>
              </a:rPr>
              <a:t> variability</a:t>
            </a:r>
            <a:endParaRPr sz="2000" dirty="0">
              <a:latin typeface="Times New Roman"/>
              <a:cs typeface="Times New Roman"/>
            </a:endParaRPr>
          </a:p>
          <a:p>
            <a:pPr marL="369570" lvl="1" indent="-137795">
              <a:lnSpc>
                <a:spcPct val="100000"/>
              </a:lnSpc>
              <a:spcBef>
                <a:spcPts val="600"/>
              </a:spcBef>
              <a:buClr>
                <a:srgbClr val="002060"/>
              </a:buClr>
              <a:buFont typeface="Microsoft Sans Serif"/>
              <a:buChar char="▪"/>
              <a:tabLst>
                <a:tab pos="369570" algn="l"/>
              </a:tabLst>
            </a:pPr>
            <a:r>
              <a:rPr sz="1800" dirty="0">
                <a:solidFill>
                  <a:srgbClr val="595959"/>
                </a:solidFill>
                <a:latin typeface="Times New Roman"/>
                <a:cs typeface="Times New Roman"/>
              </a:rPr>
              <a:t>The </a:t>
            </a:r>
            <a:r>
              <a:rPr sz="1800" spc="-5" dirty="0">
                <a:solidFill>
                  <a:srgbClr val="595959"/>
                </a:solidFill>
                <a:latin typeface="Times New Roman"/>
                <a:cs typeface="Times New Roman"/>
              </a:rPr>
              <a:t>less rule-oriented, more exceptions to</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regularities</a:t>
            </a:r>
            <a:endParaRPr sz="1800" dirty="0">
              <a:latin typeface="Times New Roman"/>
              <a:cs typeface="Times New Roman"/>
            </a:endParaRPr>
          </a:p>
          <a:p>
            <a:pPr marL="186690" indent="-137795">
              <a:lnSpc>
                <a:spcPct val="100000"/>
              </a:lnSpc>
              <a:spcBef>
                <a:spcPts val="640"/>
              </a:spcBef>
              <a:buClr>
                <a:srgbClr val="002060"/>
              </a:buClr>
              <a:buFont typeface="Microsoft Sans Serif"/>
              <a:buChar char="▪"/>
              <a:tabLst>
                <a:tab pos="186690" algn="l"/>
              </a:tabLst>
            </a:pPr>
            <a:r>
              <a:rPr sz="2000" dirty="0">
                <a:solidFill>
                  <a:srgbClr val="595959"/>
                </a:solidFill>
                <a:latin typeface="Times New Roman"/>
                <a:cs typeface="Times New Roman"/>
              </a:rPr>
              <a:t>The </a:t>
            </a:r>
            <a:r>
              <a:rPr sz="2000" spc="-5" dirty="0">
                <a:solidFill>
                  <a:srgbClr val="595959"/>
                </a:solidFill>
                <a:latin typeface="Times New Roman"/>
                <a:cs typeface="Times New Roman"/>
              </a:rPr>
              <a:t>more levels it presumes </a:t>
            </a:r>
            <a:r>
              <a:rPr sz="2000" dirty="0">
                <a:solidFill>
                  <a:srgbClr val="595959"/>
                </a:solidFill>
                <a:latin typeface="Times New Roman"/>
                <a:cs typeface="Times New Roman"/>
              </a:rPr>
              <a:t>a </a:t>
            </a:r>
            <a:r>
              <a:rPr sz="2000" spc="-5" dirty="0">
                <a:solidFill>
                  <a:srgbClr val="595959"/>
                </a:solidFill>
                <a:latin typeface="Times New Roman"/>
                <a:cs typeface="Times New Roman"/>
              </a:rPr>
              <a:t>knowledge </a:t>
            </a:r>
            <a:r>
              <a:rPr sz="2000" dirty="0">
                <a:solidFill>
                  <a:srgbClr val="595959"/>
                </a:solidFill>
                <a:latin typeface="Times New Roman"/>
                <a:cs typeface="Times New Roman"/>
              </a:rPr>
              <a:t>of or </a:t>
            </a:r>
            <a:r>
              <a:rPr sz="2000" spc="-5" dirty="0">
                <a:solidFill>
                  <a:srgbClr val="595959"/>
                </a:solidFill>
                <a:latin typeface="Times New Roman"/>
                <a:cs typeface="Times New Roman"/>
              </a:rPr>
              <a:t>reliance</a:t>
            </a:r>
            <a:r>
              <a:rPr sz="2000" spc="-50" dirty="0">
                <a:solidFill>
                  <a:srgbClr val="595959"/>
                </a:solidFill>
                <a:latin typeface="Times New Roman"/>
                <a:cs typeface="Times New Roman"/>
              </a:rPr>
              <a:t> </a:t>
            </a:r>
            <a:r>
              <a:rPr sz="2000" dirty="0">
                <a:solidFill>
                  <a:srgbClr val="595959"/>
                </a:solidFill>
                <a:latin typeface="Times New Roman"/>
                <a:cs typeface="Times New Roman"/>
              </a:rPr>
              <a:t>on</a:t>
            </a:r>
            <a:endParaRPr sz="2000" dirty="0">
              <a:latin typeface="Times New Roman"/>
              <a:cs typeface="Times New Roman"/>
            </a:endParaRPr>
          </a:p>
          <a:p>
            <a:pPr marL="186055" marR="67310" indent="-137160">
              <a:lnSpc>
                <a:spcPct val="100000"/>
              </a:lnSpc>
              <a:spcBef>
                <a:spcPts val="600"/>
              </a:spcBef>
              <a:buClr>
                <a:srgbClr val="002060"/>
              </a:buClr>
              <a:buFont typeface="Microsoft Sans Serif"/>
              <a:buChar char="▪"/>
              <a:tabLst>
                <a:tab pos="186690" algn="l"/>
              </a:tabLst>
            </a:pPr>
            <a:r>
              <a:rPr sz="2000" spc="-5" dirty="0">
                <a:solidFill>
                  <a:srgbClr val="595959"/>
                </a:solidFill>
                <a:latin typeface="Times New Roman"/>
                <a:cs typeface="Times New Roman"/>
              </a:rPr>
              <a:t>Theories used to explain the data move more into the areas </a:t>
            </a:r>
            <a:r>
              <a:rPr sz="2000" dirty="0">
                <a:solidFill>
                  <a:srgbClr val="595959"/>
                </a:solidFill>
                <a:latin typeface="Times New Roman"/>
                <a:cs typeface="Times New Roman"/>
              </a:rPr>
              <a:t>of </a:t>
            </a:r>
            <a:r>
              <a:rPr sz="2000" spc="-5" dirty="0">
                <a:solidFill>
                  <a:srgbClr val="595959"/>
                </a:solidFill>
                <a:latin typeface="Times New Roman"/>
                <a:cs typeface="Times New Roman"/>
              </a:rPr>
              <a:t>cognitive  psychology and</a:t>
            </a:r>
            <a:r>
              <a:rPr sz="2000" spc="-110" dirty="0">
                <a:solidFill>
                  <a:srgbClr val="595959"/>
                </a:solidFill>
                <a:latin typeface="Times New Roman"/>
                <a:cs typeface="Times New Roman"/>
              </a:rPr>
              <a:t> </a:t>
            </a:r>
            <a:r>
              <a:rPr sz="2000" dirty="0">
                <a:solidFill>
                  <a:srgbClr val="595959"/>
                </a:solidFill>
                <a:latin typeface="Times New Roman"/>
                <a:cs typeface="Times New Roman"/>
              </a:rPr>
              <a:t>AI</a:t>
            </a:r>
            <a:endParaRPr sz="2000" dirty="0">
              <a:latin typeface="Times New Roman"/>
              <a:cs typeface="Times New Roman"/>
            </a:endParaRPr>
          </a:p>
          <a:p>
            <a:pPr marL="12700" marR="5080">
              <a:lnSpc>
                <a:spcPct val="102299"/>
              </a:lnSpc>
              <a:spcBef>
                <a:spcPts val="440"/>
              </a:spcBef>
            </a:pPr>
            <a:r>
              <a:rPr sz="2200" spc="-5" dirty="0">
                <a:solidFill>
                  <a:srgbClr val="595959"/>
                </a:solidFill>
                <a:latin typeface="Times New Roman"/>
                <a:cs typeface="Times New Roman"/>
              </a:rPr>
              <a:t>Lower levels </a:t>
            </a:r>
            <a:r>
              <a:rPr sz="2200" dirty="0">
                <a:solidFill>
                  <a:srgbClr val="595959"/>
                </a:solidFill>
                <a:latin typeface="Times New Roman"/>
                <a:cs typeface="Times New Roman"/>
              </a:rPr>
              <a:t>of the </a:t>
            </a:r>
            <a:r>
              <a:rPr sz="2200" spc="-5" dirty="0">
                <a:solidFill>
                  <a:srgbClr val="595959"/>
                </a:solidFill>
                <a:latin typeface="Times New Roman"/>
                <a:cs typeface="Times New Roman"/>
              </a:rPr>
              <a:t>model have been </a:t>
            </a:r>
            <a:r>
              <a:rPr sz="2200" dirty="0">
                <a:solidFill>
                  <a:srgbClr val="595959"/>
                </a:solidFill>
                <a:latin typeface="Times New Roman"/>
                <a:cs typeface="Times New Roman"/>
              </a:rPr>
              <a:t>more thoroughly </a:t>
            </a:r>
            <a:r>
              <a:rPr sz="2200" spc="-5" dirty="0">
                <a:solidFill>
                  <a:srgbClr val="595959"/>
                </a:solidFill>
                <a:latin typeface="Times New Roman"/>
                <a:cs typeface="Times New Roman"/>
              </a:rPr>
              <a:t>investigated  and incorporated </a:t>
            </a:r>
            <a:r>
              <a:rPr sz="2200" dirty="0">
                <a:solidFill>
                  <a:srgbClr val="595959"/>
                </a:solidFill>
                <a:latin typeface="Times New Roman"/>
                <a:cs typeface="Times New Roman"/>
              </a:rPr>
              <a:t>into NLP</a:t>
            </a:r>
            <a:r>
              <a:rPr sz="2200" spc="-75" dirty="0">
                <a:solidFill>
                  <a:srgbClr val="595959"/>
                </a:solidFill>
                <a:latin typeface="Times New Roman"/>
                <a:cs typeface="Times New Roman"/>
              </a:rPr>
              <a:t> </a:t>
            </a:r>
            <a:r>
              <a:rPr sz="2200" spc="-5" dirty="0">
                <a:solidFill>
                  <a:srgbClr val="595959"/>
                </a:solidFill>
                <a:latin typeface="Times New Roman"/>
                <a:cs typeface="Times New Roman"/>
              </a:rPr>
              <a:t>systems</a:t>
            </a:r>
            <a:endParaRPr sz="2200" dirty="0">
              <a:latin typeface="Times New Roman"/>
              <a:cs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4211955" cy="665480"/>
          </a:xfrm>
          <a:prstGeom prst="rect">
            <a:avLst/>
          </a:prstGeom>
        </p:spPr>
        <p:txBody>
          <a:bodyPr vert="horz" wrap="square" lIns="0" tIns="12700" rIns="0" bIns="0" rtlCol="0">
            <a:spAutoFit/>
          </a:bodyPr>
          <a:lstStyle/>
          <a:p>
            <a:pPr marL="12700">
              <a:lnSpc>
                <a:spcPct val="100000"/>
              </a:lnSpc>
              <a:spcBef>
                <a:spcPts val="100"/>
              </a:spcBef>
            </a:pPr>
            <a:r>
              <a:rPr spc="80" dirty="0"/>
              <a:t>Speech</a:t>
            </a:r>
            <a:r>
              <a:rPr spc="120" dirty="0"/>
              <a:t> </a:t>
            </a:r>
            <a:r>
              <a:rPr spc="85" dirty="0"/>
              <a:t>Processing</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4</a:t>
            </a:r>
            <a:endParaRPr sz="800" dirty="0">
              <a:latin typeface="Times New Roman"/>
              <a:cs typeface="Times New Roman"/>
            </a:endParaRPr>
          </a:p>
        </p:txBody>
      </p:sp>
      <p:sp>
        <p:nvSpPr>
          <p:cNvPr id="3" name="object 3"/>
          <p:cNvSpPr txBox="1"/>
          <p:nvPr/>
        </p:nvSpPr>
        <p:spPr>
          <a:xfrm>
            <a:off x="783312" y="1896681"/>
            <a:ext cx="7613650" cy="3416300"/>
          </a:xfrm>
          <a:prstGeom prst="rect">
            <a:avLst/>
          </a:prstGeom>
        </p:spPr>
        <p:txBody>
          <a:bodyPr vert="horz" wrap="square" lIns="0" tIns="12700" rIns="0" bIns="0" rtlCol="0">
            <a:spAutoFit/>
          </a:bodyPr>
          <a:lstStyle/>
          <a:p>
            <a:pPr marL="12700">
              <a:lnSpc>
                <a:spcPct val="100000"/>
              </a:lnSpc>
              <a:spcBef>
                <a:spcPts val="100"/>
              </a:spcBef>
            </a:pPr>
            <a:r>
              <a:rPr sz="2000" spc="-5" dirty="0">
                <a:solidFill>
                  <a:srgbClr val="595959"/>
                </a:solidFill>
                <a:latin typeface="Times New Roman"/>
                <a:cs typeface="Times New Roman"/>
              </a:rPr>
              <a:t>Interpretation </a:t>
            </a:r>
            <a:r>
              <a:rPr sz="2000" dirty="0">
                <a:solidFill>
                  <a:srgbClr val="595959"/>
                </a:solidFill>
                <a:latin typeface="Times New Roman"/>
                <a:cs typeface="Times New Roman"/>
              </a:rPr>
              <a:t>of </a:t>
            </a:r>
            <a:r>
              <a:rPr sz="2000" spc="-5" dirty="0">
                <a:solidFill>
                  <a:srgbClr val="595959"/>
                </a:solidFill>
                <a:latin typeface="Times New Roman"/>
                <a:cs typeface="Times New Roman"/>
              </a:rPr>
              <a:t>speech sounds within and across</a:t>
            </a:r>
            <a:r>
              <a:rPr sz="2000" dirty="0">
                <a:solidFill>
                  <a:srgbClr val="595959"/>
                </a:solidFill>
                <a:latin typeface="Times New Roman"/>
                <a:cs typeface="Times New Roman"/>
              </a:rPr>
              <a:t> word</a:t>
            </a:r>
            <a:endParaRPr sz="2000" dirty="0">
              <a:latin typeface="Times New Roman"/>
              <a:cs typeface="Times New Roman"/>
            </a:endParaRPr>
          </a:p>
          <a:p>
            <a:pPr marL="12700">
              <a:lnSpc>
                <a:spcPct val="100000"/>
              </a:lnSpc>
            </a:pPr>
            <a:r>
              <a:rPr sz="2000" spc="-5" dirty="0">
                <a:solidFill>
                  <a:srgbClr val="595959"/>
                </a:solidFill>
                <a:latin typeface="Times New Roman"/>
                <a:cs typeface="Times New Roman"/>
              </a:rPr>
              <a:t>sound waves are analyzed and encoded into </a:t>
            </a:r>
            <a:r>
              <a:rPr sz="2000" dirty="0">
                <a:solidFill>
                  <a:srgbClr val="595959"/>
                </a:solidFill>
                <a:latin typeface="Times New Roman"/>
                <a:cs typeface="Times New Roman"/>
              </a:rPr>
              <a:t>a </a:t>
            </a:r>
            <a:r>
              <a:rPr sz="2000" spc="-10" dirty="0">
                <a:solidFill>
                  <a:srgbClr val="595959"/>
                </a:solidFill>
                <a:latin typeface="Times New Roman"/>
                <a:cs typeface="Times New Roman"/>
              </a:rPr>
              <a:t>digitized</a:t>
            </a:r>
            <a:r>
              <a:rPr sz="2000" spc="25" dirty="0">
                <a:solidFill>
                  <a:srgbClr val="595959"/>
                </a:solidFill>
                <a:latin typeface="Times New Roman"/>
                <a:cs typeface="Times New Roman"/>
              </a:rPr>
              <a:t> </a:t>
            </a:r>
            <a:r>
              <a:rPr sz="2000" spc="-5" dirty="0">
                <a:solidFill>
                  <a:srgbClr val="595959"/>
                </a:solidFill>
                <a:latin typeface="Times New Roman"/>
                <a:cs typeface="Times New Roman"/>
              </a:rPr>
              <a:t>signal.</a:t>
            </a:r>
            <a:endParaRPr sz="2000" dirty="0">
              <a:latin typeface="Times New Roman"/>
              <a:cs typeface="Times New Roman"/>
            </a:endParaRPr>
          </a:p>
          <a:p>
            <a:pPr marL="12700">
              <a:lnSpc>
                <a:spcPct val="100000"/>
              </a:lnSpc>
              <a:spcBef>
                <a:spcPts val="1200"/>
              </a:spcBef>
            </a:pPr>
            <a:r>
              <a:rPr sz="2000" spc="-5" dirty="0">
                <a:solidFill>
                  <a:srgbClr val="595959"/>
                </a:solidFill>
                <a:latin typeface="Times New Roman"/>
                <a:cs typeface="Times New Roman"/>
              </a:rPr>
              <a:t>Rules used in Phonological</a:t>
            </a:r>
            <a:r>
              <a:rPr sz="2000" spc="-114" dirty="0">
                <a:solidFill>
                  <a:srgbClr val="595959"/>
                </a:solidFill>
                <a:latin typeface="Times New Roman"/>
                <a:cs typeface="Times New Roman"/>
              </a:rPr>
              <a:t> </a:t>
            </a:r>
            <a:r>
              <a:rPr sz="2000" spc="-5" dirty="0">
                <a:solidFill>
                  <a:srgbClr val="595959"/>
                </a:solidFill>
                <a:latin typeface="Times New Roman"/>
                <a:cs typeface="Times New Roman"/>
              </a:rPr>
              <a:t>Analysis</a:t>
            </a:r>
            <a:endParaRPr sz="2000" dirty="0">
              <a:latin typeface="Times New Roman"/>
              <a:cs typeface="Times New Roman"/>
            </a:endParaRPr>
          </a:p>
          <a:p>
            <a:pPr marL="438150" indent="-342900">
              <a:lnSpc>
                <a:spcPct val="100000"/>
              </a:lnSpc>
              <a:spcBef>
                <a:spcPts val="1200"/>
              </a:spcBef>
              <a:buClr>
                <a:srgbClr val="002060"/>
              </a:buClr>
              <a:buAutoNum type="arabicPeriod"/>
              <a:tabLst>
                <a:tab pos="437515" algn="l"/>
                <a:tab pos="438150" algn="l"/>
              </a:tabLst>
            </a:pPr>
            <a:r>
              <a:rPr sz="1800" spc="-5" dirty="0">
                <a:solidFill>
                  <a:srgbClr val="595959"/>
                </a:solidFill>
                <a:latin typeface="Times New Roman"/>
                <a:cs typeface="Times New Roman"/>
              </a:rPr>
              <a:t>Phonetic rules: sounds within</a:t>
            </a:r>
            <a:r>
              <a:rPr sz="1800" dirty="0">
                <a:solidFill>
                  <a:srgbClr val="595959"/>
                </a:solidFill>
                <a:latin typeface="Times New Roman"/>
                <a:cs typeface="Times New Roman"/>
              </a:rPr>
              <a:t> words</a:t>
            </a:r>
            <a:endParaRPr sz="1800" dirty="0">
              <a:latin typeface="Times New Roman"/>
              <a:cs typeface="Times New Roman"/>
            </a:endParaRPr>
          </a:p>
          <a:p>
            <a:pPr marL="438150" indent="-342900">
              <a:lnSpc>
                <a:spcPct val="100000"/>
              </a:lnSpc>
              <a:spcBef>
                <a:spcPts val="1240"/>
              </a:spcBef>
              <a:buClr>
                <a:srgbClr val="002060"/>
              </a:buClr>
              <a:buAutoNum type="arabicPeriod"/>
              <a:tabLst>
                <a:tab pos="437515" algn="l"/>
                <a:tab pos="438150" algn="l"/>
              </a:tabLst>
            </a:pPr>
            <a:r>
              <a:rPr sz="1800" spc="-5" dirty="0">
                <a:solidFill>
                  <a:srgbClr val="595959"/>
                </a:solidFill>
                <a:latin typeface="Times New Roman"/>
                <a:cs typeface="Times New Roman"/>
              </a:rPr>
              <a:t>Phonemic rules: variations </a:t>
            </a:r>
            <a:r>
              <a:rPr sz="1800" dirty="0">
                <a:solidFill>
                  <a:srgbClr val="595959"/>
                </a:solidFill>
                <a:latin typeface="Times New Roman"/>
                <a:cs typeface="Times New Roman"/>
              </a:rPr>
              <a:t>of </a:t>
            </a:r>
            <a:r>
              <a:rPr sz="1800" spc="-5" dirty="0">
                <a:solidFill>
                  <a:srgbClr val="595959"/>
                </a:solidFill>
                <a:latin typeface="Times New Roman"/>
                <a:cs typeface="Times New Roman"/>
              </a:rPr>
              <a:t>pronunciation </a:t>
            </a:r>
            <a:r>
              <a:rPr sz="1800" dirty="0">
                <a:solidFill>
                  <a:srgbClr val="595959"/>
                </a:solidFill>
                <a:latin typeface="Times New Roman"/>
                <a:cs typeface="Times New Roman"/>
              </a:rPr>
              <a:t>when words are </a:t>
            </a:r>
            <a:r>
              <a:rPr sz="1800" spc="-5" dirty="0">
                <a:solidFill>
                  <a:srgbClr val="595959"/>
                </a:solidFill>
                <a:latin typeface="Times New Roman"/>
                <a:cs typeface="Times New Roman"/>
              </a:rPr>
              <a:t>spoken</a:t>
            </a:r>
            <a:r>
              <a:rPr sz="1800" spc="65" dirty="0">
                <a:solidFill>
                  <a:srgbClr val="595959"/>
                </a:solidFill>
                <a:latin typeface="Times New Roman"/>
                <a:cs typeface="Times New Roman"/>
              </a:rPr>
              <a:t> </a:t>
            </a:r>
            <a:r>
              <a:rPr sz="1800" spc="-5" dirty="0">
                <a:solidFill>
                  <a:srgbClr val="595959"/>
                </a:solidFill>
                <a:latin typeface="Times New Roman"/>
                <a:cs typeface="Times New Roman"/>
              </a:rPr>
              <a:t>together</a:t>
            </a:r>
            <a:endParaRPr sz="1800" dirty="0">
              <a:latin typeface="Times New Roman"/>
              <a:cs typeface="Times New Roman"/>
            </a:endParaRPr>
          </a:p>
          <a:p>
            <a:pPr marL="437515" marR="5080" indent="-342900">
              <a:lnSpc>
                <a:spcPts val="2100"/>
              </a:lnSpc>
              <a:spcBef>
                <a:spcPts val="1360"/>
              </a:spcBef>
              <a:buClr>
                <a:srgbClr val="002060"/>
              </a:buClr>
              <a:buAutoNum type="arabicPeriod"/>
              <a:tabLst>
                <a:tab pos="437515" algn="l"/>
                <a:tab pos="438150" algn="l"/>
              </a:tabLst>
            </a:pPr>
            <a:r>
              <a:rPr sz="1800" spc="-5" dirty="0">
                <a:solidFill>
                  <a:srgbClr val="595959"/>
                </a:solidFill>
                <a:latin typeface="Times New Roman"/>
                <a:cs typeface="Times New Roman"/>
              </a:rPr>
              <a:t>Prosodic rules: fluctuation in stress </a:t>
            </a:r>
            <a:r>
              <a:rPr sz="1800" dirty="0">
                <a:solidFill>
                  <a:srgbClr val="595959"/>
                </a:solidFill>
                <a:latin typeface="Times New Roman"/>
                <a:cs typeface="Times New Roman"/>
              </a:rPr>
              <a:t>and </a:t>
            </a:r>
            <a:r>
              <a:rPr sz="1800" spc="-5" dirty="0">
                <a:solidFill>
                  <a:srgbClr val="595959"/>
                </a:solidFill>
                <a:latin typeface="Times New Roman"/>
                <a:cs typeface="Times New Roman"/>
              </a:rPr>
              <a:t>intonation across </a:t>
            </a:r>
            <a:r>
              <a:rPr sz="1800" dirty="0">
                <a:solidFill>
                  <a:srgbClr val="595959"/>
                </a:solidFill>
                <a:latin typeface="Times New Roman"/>
                <a:cs typeface="Times New Roman"/>
              </a:rPr>
              <a:t>a </a:t>
            </a:r>
            <a:r>
              <a:rPr sz="1800" spc="-5" dirty="0">
                <a:solidFill>
                  <a:srgbClr val="595959"/>
                </a:solidFill>
                <a:latin typeface="Times New Roman"/>
                <a:cs typeface="Times New Roman"/>
              </a:rPr>
              <a:t>sentence—rhythm,  volume, pitch, tempo, </a:t>
            </a:r>
            <a:r>
              <a:rPr sz="1800" dirty="0">
                <a:solidFill>
                  <a:srgbClr val="595959"/>
                </a:solidFill>
                <a:latin typeface="Times New Roman"/>
                <a:cs typeface="Times New Roman"/>
              </a:rPr>
              <a:t>and</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stress</a:t>
            </a:r>
            <a:endParaRPr sz="1800" dirty="0">
              <a:latin typeface="Times New Roman"/>
              <a:cs typeface="Times New Roman"/>
            </a:endParaRPr>
          </a:p>
          <a:p>
            <a:pPr marL="12700" marR="304800">
              <a:lnSpc>
                <a:spcPct val="100000"/>
              </a:lnSpc>
              <a:spcBef>
                <a:spcPts val="1180"/>
              </a:spcBef>
            </a:pPr>
            <a:r>
              <a:rPr sz="2000" spc="-5" dirty="0">
                <a:solidFill>
                  <a:srgbClr val="595959"/>
                </a:solidFill>
                <a:latin typeface="Times New Roman"/>
                <a:cs typeface="Times New Roman"/>
              </a:rPr>
              <a:t>Separating the spoken </a:t>
            </a:r>
            <a:r>
              <a:rPr sz="2000" dirty="0">
                <a:solidFill>
                  <a:srgbClr val="595959"/>
                </a:solidFill>
                <a:latin typeface="Times New Roman"/>
                <a:cs typeface="Times New Roman"/>
              </a:rPr>
              <a:t>word </a:t>
            </a:r>
            <a:r>
              <a:rPr sz="2000" spc="-5" dirty="0">
                <a:solidFill>
                  <a:srgbClr val="595959"/>
                </a:solidFill>
                <a:latin typeface="Times New Roman"/>
                <a:cs typeface="Times New Roman"/>
              </a:rPr>
              <a:t>“cat” into three distinct </a:t>
            </a:r>
            <a:r>
              <a:rPr sz="2000" b="1" spc="-5" dirty="0">
                <a:solidFill>
                  <a:srgbClr val="595959"/>
                </a:solidFill>
                <a:latin typeface="Times New Roman"/>
                <a:cs typeface="Times New Roman"/>
              </a:rPr>
              <a:t>phonemes, </a:t>
            </a:r>
            <a:r>
              <a:rPr sz="2000" spc="-5" dirty="0">
                <a:solidFill>
                  <a:srgbClr val="595959"/>
                </a:solidFill>
                <a:latin typeface="Times New Roman"/>
                <a:cs typeface="Times New Roman"/>
              </a:rPr>
              <a:t>/k/, /æ/,  and </a:t>
            </a:r>
            <a:r>
              <a:rPr sz="2000" spc="-10" dirty="0">
                <a:solidFill>
                  <a:srgbClr val="595959"/>
                </a:solidFill>
                <a:latin typeface="Times New Roman"/>
                <a:cs typeface="Times New Roman"/>
              </a:rPr>
              <a:t>/t/, </a:t>
            </a:r>
            <a:r>
              <a:rPr sz="2000" spc="-5" dirty="0">
                <a:solidFill>
                  <a:srgbClr val="595959"/>
                </a:solidFill>
                <a:latin typeface="Times New Roman"/>
                <a:cs typeface="Times New Roman"/>
              </a:rPr>
              <a:t>requires phonemic</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awareness.</a:t>
            </a:r>
            <a:endParaRPr sz="2000" dirty="0">
              <a:latin typeface="Times New Roman"/>
              <a:cs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body" idx="1"/>
          </p:nvPr>
        </p:nvSpPr>
        <p:spPr>
          <a:prstGeom prst="rect">
            <a:avLst/>
          </a:prstGeom>
        </p:spPr>
        <p:txBody>
          <a:bodyPr vert="horz" wrap="square" lIns="0" tIns="96520" rIns="0" bIns="0" rtlCol="0">
            <a:spAutoFit/>
          </a:bodyPr>
          <a:lstStyle/>
          <a:p>
            <a:pPr marL="12700">
              <a:lnSpc>
                <a:spcPct val="100000"/>
              </a:lnSpc>
              <a:spcBef>
                <a:spcPts val="760"/>
              </a:spcBef>
            </a:pPr>
            <a:r>
              <a:rPr spc="-5" dirty="0"/>
              <a:t>Deals with </a:t>
            </a:r>
            <a:r>
              <a:rPr dirty="0"/>
              <a:t>the </a:t>
            </a:r>
            <a:r>
              <a:rPr spc="-5" dirty="0"/>
              <a:t>componential nature </a:t>
            </a:r>
            <a:r>
              <a:rPr dirty="0"/>
              <a:t>of </a:t>
            </a:r>
            <a:r>
              <a:rPr spc="-5" dirty="0"/>
              <a:t>lexical</a:t>
            </a:r>
            <a:r>
              <a:rPr spc="25" dirty="0"/>
              <a:t> </a:t>
            </a:r>
            <a:r>
              <a:rPr spc="-5" dirty="0"/>
              <a:t>entities:</a:t>
            </a:r>
          </a:p>
          <a:p>
            <a:pPr marL="815975">
              <a:lnSpc>
                <a:spcPct val="100000"/>
              </a:lnSpc>
              <a:spcBef>
                <a:spcPts val="660"/>
              </a:spcBef>
              <a:tabLst>
                <a:tab pos="2397125" algn="l"/>
                <a:tab pos="5667375" algn="l"/>
              </a:tabLst>
            </a:pPr>
            <a:r>
              <a:rPr dirty="0"/>
              <a:t>Pr</a:t>
            </a:r>
            <a:r>
              <a:rPr spc="-5" dirty="0"/>
              <a:t>e</a:t>
            </a:r>
            <a:r>
              <a:rPr dirty="0"/>
              <a:t>fix	</a:t>
            </a:r>
            <a:r>
              <a:rPr i="1" dirty="0">
                <a:latin typeface="Times New Roman"/>
                <a:cs typeface="Times New Roman"/>
              </a:rPr>
              <a:t>p</a:t>
            </a:r>
            <a:r>
              <a:rPr i="1" spc="-90" dirty="0">
                <a:latin typeface="Times New Roman"/>
                <a:cs typeface="Times New Roman"/>
              </a:rPr>
              <a:t>r</a:t>
            </a:r>
            <a:r>
              <a:rPr i="1" dirty="0">
                <a:latin typeface="Times New Roman"/>
                <a:cs typeface="Times New Roman"/>
              </a:rPr>
              <a:t>e</a:t>
            </a:r>
            <a:r>
              <a:rPr i="1" spc="-5" dirty="0">
                <a:latin typeface="Times New Roman"/>
                <a:cs typeface="Times New Roman"/>
              </a:rPr>
              <a:t> </a:t>
            </a:r>
            <a:r>
              <a:rPr i="1" dirty="0">
                <a:latin typeface="Times New Roman"/>
                <a:cs typeface="Times New Roman"/>
              </a:rPr>
              <a:t>– </a:t>
            </a:r>
            <a:r>
              <a:rPr i="1" spc="-90" dirty="0">
                <a:latin typeface="Times New Roman"/>
                <a:cs typeface="Times New Roman"/>
              </a:rPr>
              <a:t>r</a:t>
            </a:r>
            <a:r>
              <a:rPr i="1" spc="-5" dirty="0">
                <a:latin typeface="Times New Roman"/>
                <a:cs typeface="Times New Roman"/>
              </a:rPr>
              <a:t>e</a:t>
            </a:r>
            <a:r>
              <a:rPr i="1" dirty="0">
                <a:latin typeface="Times New Roman"/>
                <a:cs typeface="Times New Roman"/>
              </a:rPr>
              <a:t>gi</a:t>
            </a:r>
            <a:r>
              <a:rPr i="1" spc="-10" dirty="0">
                <a:latin typeface="Times New Roman"/>
                <a:cs typeface="Times New Roman"/>
              </a:rPr>
              <a:t>s</a:t>
            </a:r>
            <a:r>
              <a:rPr i="1" dirty="0">
                <a:latin typeface="Times New Roman"/>
                <a:cs typeface="Times New Roman"/>
              </a:rPr>
              <a:t>t</a:t>
            </a:r>
            <a:r>
              <a:rPr i="1" spc="-10" dirty="0">
                <a:latin typeface="Times New Roman"/>
                <a:cs typeface="Times New Roman"/>
              </a:rPr>
              <a:t>r</a:t>
            </a:r>
            <a:r>
              <a:rPr i="1" dirty="0">
                <a:latin typeface="Times New Roman"/>
                <a:cs typeface="Times New Roman"/>
              </a:rPr>
              <a:t>a – tion	</a:t>
            </a:r>
            <a:r>
              <a:rPr spc="-10" dirty="0"/>
              <a:t>s</a:t>
            </a:r>
            <a:r>
              <a:rPr dirty="0"/>
              <a:t>u</a:t>
            </a:r>
            <a:r>
              <a:rPr spc="-35" dirty="0"/>
              <a:t>f</a:t>
            </a:r>
            <a:r>
              <a:rPr dirty="0"/>
              <a:t>fix</a:t>
            </a:r>
          </a:p>
          <a:p>
            <a:pPr>
              <a:lnSpc>
                <a:spcPct val="100000"/>
              </a:lnSpc>
            </a:pPr>
            <a:endParaRPr sz="2400" dirty="0"/>
          </a:p>
          <a:p>
            <a:pPr marL="802640" algn="ctr">
              <a:lnSpc>
                <a:spcPct val="100000"/>
              </a:lnSpc>
              <a:spcBef>
                <a:spcPts val="1400"/>
              </a:spcBef>
            </a:pPr>
            <a:r>
              <a:rPr spc="-5" dirty="0"/>
              <a:t>stem/root</a:t>
            </a:r>
          </a:p>
          <a:p>
            <a:pPr>
              <a:lnSpc>
                <a:spcPct val="100000"/>
              </a:lnSpc>
              <a:spcBef>
                <a:spcPts val="35"/>
              </a:spcBef>
            </a:pPr>
            <a:endParaRPr sz="3500" dirty="0"/>
          </a:p>
          <a:p>
            <a:pPr marL="53340">
              <a:lnSpc>
                <a:spcPct val="100000"/>
              </a:lnSpc>
            </a:pPr>
            <a:r>
              <a:rPr spc="-5" dirty="0"/>
              <a:t>What features </a:t>
            </a:r>
            <a:r>
              <a:rPr dirty="0"/>
              <a:t>do </a:t>
            </a:r>
            <a:r>
              <a:rPr spc="-5" dirty="0"/>
              <a:t>inflections reveal </a:t>
            </a:r>
            <a:r>
              <a:rPr dirty="0"/>
              <a:t>in</a:t>
            </a:r>
            <a:r>
              <a:rPr spc="5" dirty="0"/>
              <a:t> </a:t>
            </a:r>
            <a:r>
              <a:rPr spc="-5" dirty="0"/>
              <a:t>English?</a:t>
            </a:r>
          </a:p>
        </p:txBody>
      </p:sp>
      <p:sp>
        <p:nvSpPr>
          <p:cNvPr id="3" name="object 3"/>
          <p:cNvSpPr txBox="1"/>
          <p:nvPr/>
        </p:nvSpPr>
        <p:spPr>
          <a:xfrm>
            <a:off x="1345001" y="4787871"/>
            <a:ext cx="1220470" cy="1244600"/>
          </a:xfrm>
          <a:prstGeom prst="rect">
            <a:avLst/>
          </a:prstGeom>
        </p:spPr>
        <p:txBody>
          <a:bodyPr vert="horz" wrap="square" lIns="0" tIns="12700" rIns="0" bIns="0" rtlCol="0">
            <a:spAutoFit/>
          </a:bodyPr>
          <a:lstStyle/>
          <a:p>
            <a:pPr marL="12700" marR="5080">
              <a:lnSpc>
                <a:spcPct val="121200"/>
              </a:lnSpc>
              <a:spcBef>
                <a:spcPts val="100"/>
              </a:spcBef>
            </a:pPr>
            <a:r>
              <a:rPr sz="2200" spc="-50" dirty="0">
                <a:solidFill>
                  <a:srgbClr val="595959"/>
                </a:solidFill>
                <a:latin typeface="Times New Roman"/>
                <a:cs typeface="Times New Roman"/>
              </a:rPr>
              <a:t>Verbs  </a:t>
            </a:r>
            <a:r>
              <a:rPr sz="2200" spc="-5" dirty="0">
                <a:solidFill>
                  <a:srgbClr val="595959"/>
                </a:solidFill>
                <a:latin typeface="Times New Roman"/>
                <a:cs typeface="Times New Roman"/>
              </a:rPr>
              <a:t>Nouns  A</a:t>
            </a:r>
            <a:r>
              <a:rPr sz="2200" dirty="0">
                <a:solidFill>
                  <a:srgbClr val="595959"/>
                </a:solidFill>
                <a:latin typeface="Times New Roman"/>
                <a:cs typeface="Times New Roman"/>
              </a:rPr>
              <a:t>dj</a:t>
            </a:r>
            <a:r>
              <a:rPr sz="2200" spc="-5" dirty="0">
                <a:solidFill>
                  <a:srgbClr val="595959"/>
                </a:solidFill>
                <a:latin typeface="Times New Roman"/>
                <a:cs typeface="Times New Roman"/>
              </a:rPr>
              <a:t>ec</a:t>
            </a:r>
            <a:r>
              <a:rPr sz="2200" dirty="0">
                <a:solidFill>
                  <a:srgbClr val="595959"/>
                </a:solidFill>
                <a:latin typeface="Times New Roman"/>
                <a:cs typeface="Times New Roman"/>
              </a:rPr>
              <a:t>tiv</a:t>
            </a:r>
            <a:r>
              <a:rPr sz="2200" spc="-5" dirty="0">
                <a:solidFill>
                  <a:srgbClr val="595959"/>
                </a:solidFill>
                <a:latin typeface="Times New Roman"/>
                <a:cs typeface="Times New Roman"/>
              </a:rPr>
              <a:t>e</a:t>
            </a:r>
            <a:r>
              <a:rPr sz="2200" dirty="0">
                <a:solidFill>
                  <a:srgbClr val="595959"/>
                </a:solidFill>
                <a:latin typeface="Times New Roman"/>
                <a:cs typeface="Times New Roman"/>
              </a:rPr>
              <a:t>s</a:t>
            </a:r>
            <a:endParaRPr sz="2200" dirty="0">
              <a:latin typeface="Times New Roman"/>
              <a:cs typeface="Times New Roman"/>
            </a:endParaRPr>
          </a:p>
        </p:txBody>
      </p:sp>
      <p:sp>
        <p:nvSpPr>
          <p:cNvPr id="4" name="object 4"/>
          <p:cNvSpPr txBox="1"/>
          <p:nvPr/>
        </p:nvSpPr>
        <p:spPr>
          <a:xfrm>
            <a:off x="3205551" y="4787871"/>
            <a:ext cx="2741295" cy="1244600"/>
          </a:xfrm>
          <a:prstGeom prst="rect">
            <a:avLst/>
          </a:prstGeom>
        </p:spPr>
        <p:txBody>
          <a:bodyPr vert="horz" wrap="square" lIns="0" tIns="12700" rIns="0" bIns="0" rtlCol="0">
            <a:spAutoFit/>
          </a:bodyPr>
          <a:lstStyle/>
          <a:p>
            <a:pPr marL="12700" marR="433070" indent="317500">
              <a:lnSpc>
                <a:spcPct val="121200"/>
              </a:lnSpc>
              <a:spcBef>
                <a:spcPts val="100"/>
              </a:spcBef>
            </a:pPr>
            <a:r>
              <a:rPr sz="2200" spc="-5" dirty="0">
                <a:solidFill>
                  <a:srgbClr val="595959"/>
                </a:solidFill>
                <a:latin typeface="Times New Roman"/>
                <a:cs typeface="Times New Roman"/>
              </a:rPr>
              <a:t>tense and</a:t>
            </a:r>
            <a:r>
              <a:rPr sz="2200" spc="-55" dirty="0">
                <a:solidFill>
                  <a:srgbClr val="595959"/>
                </a:solidFill>
                <a:latin typeface="Times New Roman"/>
                <a:cs typeface="Times New Roman"/>
              </a:rPr>
              <a:t> </a:t>
            </a:r>
            <a:r>
              <a:rPr sz="2200" spc="-5" dirty="0">
                <a:solidFill>
                  <a:srgbClr val="595959"/>
                </a:solidFill>
                <a:latin typeface="Times New Roman"/>
                <a:cs typeface="Times New Roman"/>
              </a:rPr>
              <a:t>number  single/plural</a:t>
            </a:r>
            <a:endParaRPr sz="2200" dirty="0">
              <a:latin typeface="Times New Roman"/>
              <a:cs typeface="Times New Roman"/>
            </a:endParaRPr>
          </a:p>
          <a:p>
            <a:pPr marL="469900">
              <a:lnSpc>
                <a:spcPct val="100000"/>
              </a:lnSpc>
              <a:spcBef>
                <a:spcPts val="560"/>
              </a:spcBef>
            </a:pPr>
            <a:r>
              <a:rPr sz="2200" spc="-5" dirty="0">
                <a:solidFill>
                  <a:srgbClr val="595959"/>
                </a:solidFill>
                <a:latin typeface="Times New Roman"/>
                <a:cs typeface="Times New Roman"/>
              </a:rPr>
              <a:t>comparison</a:t>
            </a:r>
            <a:r>
              <a:rPr sz="2200" spc="-40" dirty="0">
                <a:solidFill>
                  <a:srgbClr val="595959"/>
                </a:solidFill>
                <a:latin typeface="Times New Roman"/>
                <a:cs typeface="Times New Roman"/>
              </a:rPr>
              <a:t> </a:t>
            </a:r>
            <a:r>
              <a:rPr sz="2200" spc="-5" dirty="0">
                <a:solidFill>
                  <a:srgbClr val="595959"/>
                </a:solidFill>
                <a:latin typeface="Times New Roman"/>
                <a:cs typeface="Times New Roman"/>
              </a:rPr>
              <a:t>features</a:t>
            </a:r>
            <a:endParaRPr sz="2200" dirty="0">
              <a:latin typeface="Times New Roman"/>
              <a:cs typeface="Times New Roman"/>
            </a:endParaRPr>
          </a:p>
        </p:txBody>
      </p:sp>
      <p:sp>
        <p:nvSpPr>
          <p:cNvPr id="5" name="object 5"/>
          <p:cNvSpPr/>
          <p:nvPr/>
        </p:nvSpPr>
        <p:spPr>
          <a:xfrm>
            <a:off x="2463800" y="2870201"/>
            <a:ext cx="685800" cy="76200"/>
          </a:xfrm>
          <a:custGeom>
            <a:avLst/>
            <a:gdLst/>
            <a:ahLst/>
            <a:cxnLst/>
            <a:rect l="l" t="t" r="r" b="b"/>
            <a:pathLst>
              <a:path w="685800" h="76200">
                <a:moveTo>
                  <a:pt x="609600" y="0"/>
                </a:moveTo>
                <a:lnTo>
                  <a:pt x="609600" y="25400"/>
                </a:lnTo>
                <a:lnTo>
                  <a:pt x="0" y="25398"/>
                </a:lnTo>
                <a:lnTo>
                  <a:pt x="0" y="50798"/>
                </a:lnTo>
                <a:lnTo>
                  <a:pt x="609600" y="50800"/>
                </a:lnTo>
                <a:lnTo>
                  <a:pt x="609600" y="76200"/>
                </a:lnTo>
                <a:lnTo>
                  <a:pt x="685800" y="38100"/>
                </a:lnTo>
                <a:lnTo>
                  <a:pt x="609600" y="0"/>
                </a:lnTo>
                <a:close/>
              </a:path>
            </a:pathLst>
          </a:custGeom>
          <a:solidFill>
            <a:srgbClr val="595959"/>
          </a:solidFill>
        </p:spPr>
        <p:txBody>
          <a:bodyPr wrap="square" lIns="0" tIns="0" rIns="0" bIns="0" rtlCol="0"/>
          <a:lstStyle/>
          <a:p>
            <a:endParaRPr dirty="0"/>
          </a:p>
        </p:txBody>
      </p:sp>
      <p:sp>
        <p:nvSpPr>
          <p:cNvPr id="6" name="object 6"/>
          <p:cNvSpPr/>
          <p:nvPr/>
        </p:nvSpPr>
        <p:spPr>
          <a:xfrm>
            <a:off x="4419601" y="3136900"/>
            <a:ext cx="76200" cy="469900"/>
          </a:xfrm>
          <a:custGeom>
            <a:avLst/>
            <a:gdLst/>
            <a:ahLst/>
            <a:cxnLst/>
            <a:rect l="l" t="t" r="r" b="b"/>
            <a:pathLst>
              <a:path w="76200" h="469900">
                <a:moveTo>
                  <a:pt x="38100" y="0"/>
                </a:moveTo>
                <a:lnTo>
                  <a:pt x="0" y="76200"/>
                </a:lnTo>
                <a:lnTo>
                  <a:pt x="25400" y="76200"/>
                </a:lnTo>
                <a:lnTo>
                  <a:pt x="25398" y="469900"/>
                </a:lnTo>
                <a:lnTo>
                  <a:pt x="50798" y="469900"/>
                </a:lnTo>
                <a:lnTo>
                  <a:pt x="50800" y="76200"/>
                </a:lnTo>
                <a:lnTo>
                  <a:pt x="76200" y="76200"/>
                </a:lnTo>
                <a:lnTo>
                  <a:pt x="38100" y="0"/>
                </a:lnTo>
                <a:close/>
              </a:path>
            </a:pathLst>
          </a:custGeom>
          <a:solidFill>
            <a:srgbClr val="595959"/>
          </a:solidFill>
        </p:spPr>
        <p:txBody>
          <a:bodyPr wrap="square" lIns="0" tIns="0" rIns="0" bIns="0" rtlCol="0"/>
          <a:lstStyle/>
          <a:p>
            <a:endParaRPr dirty="0"/>
          </a:p>
        </p:txBody>
      </p:sp>
      <p:sp>
        <p:nvSpPr>
          <p:cNvPr id="7" name="object 7"/>
          <p:cNvSpPr/>
          <p:nvPr/>
        </p:nvSpPr>
        <p:spPr>
          <a:xfrm>
            <a:off x="5753100" y="2895601"/>
            <a:ext cx="685800" cy="76200"/>
          </a:xfrm>
          <a:custGeom>
            <a:avLst/>
            <a:gdLst/>
            <a:ahLst/>
            <a:cxnLst/>
            <a:rect l="l" t="t" r="r" b="b"/>
            <a:pathLst>
              <a:path w="685800" h="76200">
                <a:moveTo>
                  <a:pt x="76200" y="0"/>
                </a:moveTo>
                <a:lnTo>
                  <a:pt x="0" y="38100"/>
                </a:lnTo>
                <a:lnTo>
                  <a:pt x="76200" y="76200"/>
                </a:lnTo>
                <a:lnTo>
                  <a:pt x="76200" y="50800"/>
                </a:lnTo>
                <a:lnTo>
                  <a:pt x="685800" y="50798"/>
                </a:lnTo>
                <a:lnTo>
                  <a:pt x="685800" y="25398"/>
                </a:lnTo>
                <a:lnTo>
                  <a:pt x="76200" y="25400"/>
                </a:lnTo>
                <a:lnTo>
                  <a:pt x="76200" y="0"/>
                </a:lnTo>
                <a:close/>
              </a:path>
            </a:pathLst>
          </a:custGeom>
          <a:solidFill>
            <a:srgbClr val="595959"/>
          </a:solidFill>
        </p:spPr>
        <p:txBody>
          <a:bodyPr wrap="square" lIns="0" tIns="0" rIns="0" bIns="0" rtlCol="0"/>
          <a:lstStyle/>
          <a:p>
            <a:endParaRPr dirty="0"/>
          </a:p>
        </p:txBody>
      </p:sp>
      <p:sp>
        <p:nvSpPr>
          <p:cNvPr id="8" name="object 8"/>
          <p:cNvSpPr/>
          <p:nvPr/>
        </p:nvSpPr>
        <p:spPr>
          <a:xfrm>
            <a:off x="2222500" y="5092701"/>
            <a:ext cx="838200" cy="76200"/>
          </a:xfrm>
          <a:custGeom>
            <a:avLst/>
            <a:gdLst/>
            <a:ahLst/>
            <a:cxnLst/>
            <a:rect l="l" t="t" r="r" b="b"/>
            <a:pathLst>
              <a:path w="838200" h="76200">
                <a:moveTo>
                  <a:pt x="762000" y="0"/>
                </a:moveTo>
                <a:lnTo>
                  <a:pt x="762000" y="25400"/>
                </a:lnTo>
                <a:lnTo>
                  <a:pt x="0" y="25398"/>
                </a:lnTo>
                <a:lnTo>
                  <a:pt x="0" y="50798"/>
                </a:lnTo>
                <a:lnTo>
                  <a:pt x="762000" y="50800"/>
                </a:lnTo>
                <a:lnTo>
                  <a:pt x="762000" y="76200"/>
                </a:lnTo>
                <a:lnTo>
                  <a:pt x="838200" y="38100"/>
                </a:lnTo>
                <a:lnTo>
                  <a:pt x="762000" y="0"/>
                </a:lnTo>
                <a:close/>
              </a:path>
            </a:pathLst>
          </a:custGeom>
          <a:solidFill>
            <a:srgbClr val="595959"/>
          </a:solidFill>
        </p:spPr>
        <p:txBody>
          <a:bodyPr wrap="square" lIns="0" tIns="0" rIns="0" bIns="0" rtlCol="0"/>
          <a:lstStyle/>
          <a:p>
            <a:endParaRPr dirty="0"/>
          </a:p>
        </p:txBody>
      </p:sp>
      <p:sp>
        <p:nvSpPr>
          <p:cNvPr id="9" name="object 9"/>
          <p:cNvSpPr/>
          <p:nvPr/>
        </p:nvSpPr>
        <p:spPr>
          <a:xfrm>
            <a:off x="2273300" y="5511801"/>
            <a:ext cx="838200" cy="76200"/>
          </a:xfrm>
          <a:custGeom>
            <a:avLst/>
            <a:gdLst/>
            <a:ahLst/>
            <a:cxnLst/>
            <a:rect l="l" t="t" r="r" b="b"/>
            <a:pathLst>
              <a:path w="838200" h="76200">
                <a:moveTo>
                  <a:pt x="762000" y="0"/>
                </a:moveTo>
                <a:lnTo>
                  <a:pt x="762000" y="25400"/>
                </a:lnTo>
                <a:lnTo>
                  <a:pt x="0" y="25398"/>
                </a:lnTo>
                <a:lnTo>
                  <a:pt x="0" y="50798"/>
                </a:lnTo>
                <a:lnTo>
                  <a:pt x="762000" y="50800"/>
                </a:lnTo>
                <a:lnTo>
                  <a:pt x="762000" y="76199"/>
                </a:lnTo>
                <a:lnTo>
                  <a:pt x="838200" y="38100"/>
                </a:lnTo>
                <a:lnTo>
                  <a:pt x="762000" y="0"/>
                </a:lnTo>
                <a:close/>
              </a:path>
            </a:pathLst>
          </a:custGeom>
          <a:solidFill>
            <a:srgbClr val="595959"/>
          </a:solidFill>
        </p:spPr>
        <p:txBody>
          <a:bodyPr wrap="square" lIns="0" tIns="0" rIns="0" bIns="0" rtlCol="0"/>
          <a:lstStyle/>
          <a:p>
            <a:endParaRPr dirty="0"/>
          </a:p>
        </p:txBody>
      </p:sp>
      <p:sp>
        <p:nvSpPr>
          <p:cNvPr id="10" name="object 10"/>
          <p:cNvSpPr/>
          <p:nvPr/>
        </p:nvSpPr>
        <p:spPr>
          <a:xfrm>
            <a:off x="2717800" y="5943600"/>
            <a:ext cx="838200" cy="76200"/>
          </a:xfrm>
          <a:custGeom>
            <a:avLst/>
            <a:gdLst/>
            <a:ahLst/>
            <a:cxnLst/>
            <a:rect l="l" t="t" r="r" b="b"/>
            <a:pathLst>
              <a:path w="838200" h="76200">
                <a:moveTo>
                  <a:pt x="762000" y="0"/>
                </a:moveTo>
                <a:lnTo>
                  <a:pt x="762000" y="25400"/>
                </a:lnTo>
                <a:lnTo>
                  <a:pt x="0" y="25399"/>
                </a:lnTo>
                <a:lnTo>
                  <a:pt x="0" y="50799"/>
                </a:lnTo>
                <a:lnTo>
                  <a:pt x="762000" y="50800"/>
                </a:lnTo>
                <a:lnTo>
                  <a:pt x="762000" y="76200"/>
                </a:lnTo>
                <a:lnTo>
                  <a:pt x="838200" y="38100"/>
                </a:lnTo>
                <a:lnTo>
                  <a:pt x="762000" y="0"/>
                </a:lnTo>
                <a:close/>
              </a:path>
            </a:pathLst>
          </a:custGeom>
          <a:solidFill>
            <a:srgbClr val="595959"/>
          </a:solidFill>
        </p:spPr>
        <p:txBody>
          <a:bodyPr wrap="square" lIns="0" tIns="0" rIns="0" bIns="0" rtlCol="0"/>
          <a:lstStyle/>
          <a:p>
            <a:endParaRPr dirty="0"/>
          </a:p>
        </p:txBody>
      </p:sp>
      <p:sp>
        <p:nvSpPr>
          <p:cNvPr id="11" name="object 11"/>
          <p:cNvSpPr txBox="1">
            <a:spLocks noGrp="1"/>
          </p:cNvSpPr>
          <p:nvPr>
            <p:ph type="title"/>
          </p:nvPr>
        </p:nvSpPr>
        <p:spPr>
          <a:xfrm>
            <a:off x="846836" y="989584"/>
            <a:ext cx="5431155" cy="665480"/>
          </a:xfrm>
          <a:prstGeom prst="rect">
            <a:avLst/>
          </a:prstGeom>
        </p:spPr>
        <p:txBody>
          <a:bodyPr vert="horz" wrap="square" lIns="0" tIns="12700" rIns="0" bIns="0" rtlCol="0">
            <a:spAutoFit/>
          </a:bodyPr>
          <a:lstStyle/>
          <a:p>
            <a:pPr marL="12700">
              <a:lnSpc>
                <a:spcPct val="100000"/>
              </a:lnSpc>
              <a:spcBef>
                <a:spcPts val="100"/>
              </a:spcBef>
            </a:pPr>
            <a:r>
              <a:rPr spc="85" dirty="0"/>
              <a:t>Morphological</a:t>
            </a:r>
            <a:r>
              <a:rPr spc="-55" dirty="0"/>
              <a:t> </a:t>
            </a:r>
            <a:r>
              <a:rPr spc="80" dirty="0"/>
              <a:t>Analysis</a:t>
            </a:r>
          </a:p>
        </p:txBody>
      </p:sp>
      <p:sp>
        <p:nvSpPr>
          <p:cNvPr id="12" name="object 12"/>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13" name="object 13"/>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5</a:t>
            </a:r>
            <a:endParaRPr sz="800" dirty="0">
              <a:latin typeface="Times New Roman"/>
              <a:cs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1711325" cy="665480"/>
          </a:xfrm>
          <a:prstGeom prst="rect">
            <a:avLst/>
          </a:prstGeom>
        </p:spPr>
        <p:txBody>
          <a:bodyPr vert="horz" wrap="square" lIns="0" tIns="12700" rIns="0" bIns="0" rtlCol="0">
            <a:spAutoFit/>
          </a:bodyPr>
          <a:lstStyle/>
          <a:p>
            <a:pPr marL="12700">
              <a:lnSpc>
                <a:spcPct val="100000"/>
              </a:lnSpc>
              <a:spcBef>
                <a:spcPts val="100"/>
              </a:spcBef>
            </a:pPr>
            <a:r>
              <a:rPr spc="95" dirty="0"/>
              <a:t>Le</a:t>
            </a:r>
            <a:r>
              <a:rPr spc="100" dirty="0"/>
              <a:t>x</a:t>
            </a:r>
            <a:r>
              <a:rPr spc="95" dirty="0"/>
              <a:t>ical</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6</a:t>
            </a:r>
            <a:endParaRPr sz="800" dirty="0">
              <a:latin typeface="Times New Roman"/>
              <a:cs typeface="Times New Roman"/>
            </a:endParaRPr>
          </a:p>
        </p:txBody>
      </p:sp>
      <p:sp>
        <p:nvSpPr>
          <p:cNvPr id="3" name="object 3"/>
          <p:cNvSpPr txBox="1"/>
          <p:nvPr/>
        </p:nvSpPr>
        <p:spPr>
          <a:xfrm>
            <a:off x="701380" y="1919252"/>
            <a:ext cx="7421880" cy="3418840"/>
          </a:xfrm>
          <a:prstGeom prst="rect">
            <a:avLst/>
          </a:prstGeom>
        </p:spPr>
        <p:txBody>
          <a:bodyPr vert="horz" wrap="square" lIns="0" tIns="167640" rIns="0" bIns="0" rtlCol="0">
            <a:spAutoFit/>
          </a:bodyPr>
          <a:lstStyle/>
          <a:p>
            <a:pPr marL="12700">
              <a:lnSpc>
                <a:spcPct val="100000"/>
              </a:lnSpc>
              <a:spcBef>
                <a:spcPts val="1320"/>
              </a:spcBef>
            </a:pPr>
            <a:r>
              <a:rPr sz="2400" spc="-5" dirty="0">
                <a:solidFill>
                  <a:srgbClr val="595959"/>
                </a:solidFill>
                <a:latin typeface="Times New Roman"/>
                <a:cs typeface="Times New Roman"/>
              </a:rPr>
              <a:t>Adding lexical class information to</a:t>
            </a:r>
            <a:r>
              <a:rPr sz="2400" spc="10" dirty="0">
                <a:solidFill>
                  <a:srgbClr val="595959"/>
                </a:solidFill>
                <a:latin typeface="Times New Roman"/>
                <a:cs typeface="Times New Roman"/>
              </a:rPr>
              <a:t> </a:t>
            </a:r>
            <a:r>
              <a:rPr sz="2400" dirty="0">
                <a:solidFill>
                  <a:srgbClr val="595959"/>
                </a:solidFill>
                <a:latin typeface="Times New Roman"/>
                <a:cs typeface="Times New Roman"/>
              </a:rPr>
              <a:t>words:</a:t>
            </a:r>
            <a:endParaRPr sz="2400" dirty="0">
              <a:latin typeface="Times New Roman"/>
              <a:cs typeface="Times New Roman"/>
            </a:endParaRPr>
          </a:p>
          <a:p>
            <a:pPr marL="12700" marR="5080">
              <a:lnSpc>
                <a:spcPct val="100699"/>
              </a:lnSpc>
              <a:spcBef>
                <a:spcPts val="1200"/>
              </a:spcBef>
            </a:pPr>
            <a:r>
              <a:rPr sz="2400" spc="-5" dirty="0">
                <a:solidFill>
                  <a:srgbClr val="595959"/>
                </a:solidFill>
                <a:latin typeface="Times New Roman"/>
                <a:cs typeface="Times New Roman"/>
              </a:rPr>
              <a:t>Part-of-speech </a:t>
            </a:r>
            <a:r>
              <a:rPr sz="2400" dirty="0">
                <a:solidFill>
                  <a:srgbClr val="595959"/>
                </a:solidFill>
                <a:latin typeface="Times New Roman"/>
                <a:cs typeface="Times New Roman"/>
              </a:rPr>
              <a:t>(POS) </a:t>
            </a:r>
            <a:r>
              <a:rPr sz="2400" spc="-5" dirty="0">
                <a:solidFill>
                  <a:srgbClr val="595959"/>
                </a:solidFill>
                <a:latin typeface="Times New Roman"/>
                <a:cs typeface="Times New Roman"/>
              </a:rPr>
              <a:t>tagging tags </a:t>
            </a:r>
            <a:r>
              <a:rPr sz="2400" dirty="0">
                <a:solidFill>
                  <a:srgbClr val="595959"/>
                </a:solidFill>
                <a:latin typeface="Times New Roman"/>
                <a:cs typeface="Times New Roman"/>
              </a:rPr>
              <a:t>words </a:t>
            </a:r>
            <a:r>
              <a:rPr sz="2400" spc="-5" dirty="0">
                <a:solidFill>
                  <a:srgbClr val="595959"/>
                </a:solidFill>
                <a:latin typeface="Times New Roman"/>
                <a:cs typeface="Times New Roman"/>
              </a:rPr>
              <a:t>with specific </a:t>
            </a:r>
            <a:r>
              <a:rPr sz="2400" dirty="0">
                <a:solidFill>
                  <a:srgbClr val="595959"/>
                </a:solidFill>
                <a:latin typeface="Times New Roman"/>
                <a:cs typeface="Times New Roman"/>
              </a:rPr>
              <a:t>noun,  </a:t>
            </a:r>
            <a:r>
              <a:rPr sz="2400" spc="-5" dirty="0">
                <a:solidFill>
                  <a:srgbClr val="595959"/>
                </a:solidFill>
                <a:latin typeface="Times New Roman"/>
                <a:cs typeface="Times New Roman"/>
              </a:rPr>
              <a:t>verb, adjective, and adverb</a:t>
            </a:r>
            <a:r>
              <a:rPr sz="2400" spc="10" dirty="0">
                <a:solidFill>
                  <a:srgbClr val="595959"/>
                </a:solidFill>
                <a:latin typeface="Times New Roman"/>
                <a:cs typeface="Times New Roman"/>
              </a:rPr>
              <a:t> </a:t>
            </a:r>
            <a:r>
              <a:rPr sz="2400" spc="-5" dirty="0">
                <a:solidFill>
                  <a:srgbClr val="595959"/>
                </a:solidFill>
                <a:latin typeface="Times New Roman"/>
                <a:cs typeface="Times New Roman"/>
              </a:rPr>
              <a:t>types.</a:t>
            </a:r>
            <a:endParaRPr sz="2400" dirty="0">
              <a:latin typeface="Times New Roman"/>
              <a:cs typeface="Times New Roman"/>
            </a:endParaRPr>
          </a:p>
          <a:p>
            <a:pPr marL="186690" marR="51435" indent="-137160">
              <a:lnSpc>
                <a:spcPts val="2100"/>
              </a:lnSpc>
              <a:spcBef>
                <a:spcPts val="1340"/>
              </a:spcBef>
              <a:buClr>
                <a:srgbClr val="002060"/>
              </a:buClr>
              <a:buFont typeface="Microsoft Sans Serif"/>
              <a:buChar char="▪"/>
              <a:tabLst>
                <a:tab pos="186690" algn="l"/>
              </a:tabLst>
            </a:pPr>
            <a:r>
              <a:rPr sz="1800" i="1" spc="-5" dirty="0">
                <a:solidFill>
                  <a:srgbClr val="595959"/>
                </a:solidFill>
                <a:latin typeface="Times New Roman"/>
                <a:cs typeface="Times New Roman"/>
              </a:rPr>
              <a:t>03/14/1999 </a:t>
            </a:r>
            <a:r>
              <a:rPr sz="1800" i="1" dirty="0">
                <a:solidFill>
                  <a:srgbClr val="595959"/>
                </a:solidFill>
                <a:latin typeface="Times New Roman"/>
                <a:cs typeface="Times New Roman"/>
              </a:rPr>
              <a:t>(AFP)</a:t>
            </a:r>
            <a:r>
              <a:rPr sz="1800" dirty="0">
                <a:solidFill>
                  <a:srgbClr val="595959"/>
                </a:solidFill>
                <a:latin typeface="Times New Roman"/>
                <a:cs typeface="Times New Roman"/>
              </a:rPr>
              <a:t>… </a:t>
            </a:r>
            <a:r>
              <a:rPr sz="1800" spc="-5" dirty="0">
                <a:solidFill>
                  <a:srgbClr val="595959"/>
                </a:solidFill>
                <a:latin typeface="Times New Roman"/>
                <a:cs typeface="Times New Roman"/>
              </a:rPr>
              <a:t>the extremist Harkatul Jihad </a:t>
            </a:r>
            <a:r>
              <a:rPr sz="1800" dirty="0">
                <a:solidFill>
                  <a:srgbClr val="595959"/>
                </a:solidFill>
                <a:latin typeface="Times New Roman"/>
                <a:cs typeface="Times New Roman"/>
              </a:rPr>
              <a:t>group, </a:t>
            </a:r>
            <a:r>
              <a:rPr sz="1800" spc="-5" dirty="0">
                <a:solidFill>
                  <a:srgbClr val="595959"/>
                </a:solidFill>
                <a:latin typeface="Times New Roman"/>
                <a:cs typeface="Times New Roman"/>
              </a:rPr>
              <a:t>reportedly </a:t>
            </a:r>
            <a:r>
              <a:rPr sz="1800" dirty="0">
                <a:solidFill>
                  <a:srgbClr val="595959"/>
                </a:solidFill>
                <a:latin typeface="Times New Roman"/>
                <a:cs typeface="Times New Roman"/>
              </a:rPr>
              <a:t>backed by  </a:t>
            </a:r>
            <a:r>
              <a:rPr sz="1800" spc="-5" dirty="0">
                <a:solidFill>
                  <a:srgbClr val="595959"/>
                </a:solidFill>
                <a:latin typeface="Times New Roman"/>
                <a:cs typeface="Times New Roman"/>
              </a:rPr>
              <a:t>Saudi dissident Osama bin</a:t>
            </a:r>
            <a:r>
              <a:rPr sz="1800" dirty="0">
                <a:solidFill>
                  <a:srgbClr val="595959"/>
                </a:solidFill>
                <a:latin typeface="Times New Roman"/>
                <a:cs typeface="Times New Roman"/>
              </a:rPr>
              <a:t> Laden…</a:t>
            </a:r>
            <a:endParaRPr sz="1800" dirty="0">
              <a:latin typeface="Times New Roman"/>
              <a:cs typeface="Times New Roman"/>
            </a:endParaRPr>
          </a:p>
          <a:p>
            <a:pPr>
              <a:lnSpc>
                <a:spcPct val="100000"/>
              </a:lnSpc>
            </a:pPr>
            <a:endParaRPr sz="2000" dirty="0">
              <a:latin typeface="Times New Roman"/>
              <a:cs typeface="Times New Roman"/>
            </a:endParaRPr>
          </a:p>
          <a:p>
            <a:pPr marL="186690" marR="925194">
              <a:lnSpc>
                <a:spcPts val="2100"/>
              </a:lnSpc>
            </a:pPr>
            <a:r>
              <a:rPr sz="1800" dirty="0">
                <a:solidFill>
                  <a:srgbClr val="595959"/>
                </a:solidFill>
                <a:latin typeface="Times New Roman"/>
                <a:cs typeface="Times New Roman"/>
              </a:rPr>
              <a:t>… </a:t>
            </a:r>
            <a:r>
              <a:rPr sz="1800" spc="-5" dirty="0">
                <a:solidFill>
                  <a:srgbClr val="595959"/>
                </a:solidFill>
                <a:latin typeface="Times New Roman"/>
                <a:cs typeface="Times New Roman"/>
              </a:rPr>
              <a:t>the|</a:t>
            </a:r>
            <a:r>
              <a:rPr sz="1800" spc="-5" dirty="0">
                <a:solidFill>
                  <a:srgbClr val="CC0000"/>
                </a:solidFill>
                <a:latin typeface="Times New Roman"/>
                <a:cs typeface="Times New Roman"/>
              </a:rPr>
              <a:t>DT </a:t>
            </a:r>
            <a:r>
              <a:rPr sz="1800" spc="-5" dirty="0">
                <a:solidFill>
                  <a:srgbClr val="595959"/>
                </a:solidFill>
                <a:latin typeface="Times New Roman"/>
                <a:cs typeface="Times New Roman"/>
              </a:rPr>
              <a:t>extremist|</a:t>
            </a:r>
            <a:r>
              <a:rPr sz="1800" spc="-5" dirty="0">
                <a:solidFill>
                  <a:srgbClr val="CC0000"/>
                </a:solidFill>
                <a:latin typeface="Times New Roman"/>
                <a:cs typeface="Times New Roman"/>
              </a:rPr>
              <a:t>JJ </a:t>
            </a:r>
            <a:r>
              <a:rPr sz="1800" spc="-5" dirty="0">
                <a:solidFill>
                  <a:srgbClr val="595959"/>
                </a:solidFill>
                <a:latin typeface="Times New Roman"/>
                <a:cs typeface="Times New Roman"/>
              </a:rPr>
              <a:t>Harkatul_Jihad|</a:t>
            </a:r>
            <a:r>
              <a:rPr sz="1800" spc="-5" dirty="0">
                <a:solidFill>
                  <a:srgbClr val="CC0000"/>
                </a:solidFill>
                <a:latin typeface="Times New Roman"/>
                <a:cs typeface="Times New Roman"/>
              </a:rPr>
              <a:t>NP </a:t>
            </a:r>
            <a:r>
              <a:rPr sz="1800" dirty="0">
                <a:solidFill>
                  <a:srgbClr val="595959"/>
                </a:solidFill>
                <a:latin typeface="Times New Roman"/>
                <a:cs typeface="Times New Roman"/>
              </a:rPr>
              <a:t>group|</a:t>
            </a:r>
            <a:r>
              <a:rPr sz="1800" dirty="0">
                <a:solidFill>
                  <a:srgbClr val="CC0000"/>
                </a:solidFill>
                <a:latin typeface="Times New Roman"/>
                <a:cs typeface="Times New Roman"/>
              </a:rPr>
              <a:t>NN</a:t>
            </a:r>
            <a:r>
              <a:rPr sz="1800" dirty="0">
                <a:solidFill>
                  <a:srgbClr val="595959"/>
                </a:solidFill>
                <a:latin typeface="Times New Roman"/>
                <a:cs typeface="Times New Roman"/>
              </a:rPr>
              <a:t>,|, </a:t>
            </a:r>
            <a:r>
              <a:rPr sz="1800" spc="-5" dirty="0">
                <a:solidFill>
                  <a:srgbClr val="595959"/>
                </a:solidFill>
                <a:latin typeface="Times New Roman"/>
                <a:cs typeface="Times New Roman"/>
              </a:rPr>
              <a:t>reportedly|</a:t>
            </a:r>
            <a:r>
              <a:rPr sz="1800" spc="-5" dirty="0">
                <a:solidFill>
                  <a:srgbClr val="CC0000"/>
                </a:solidFill>
                <a:latin typeface="Times New Roman"/>
                <a:cs typeface="Times New Roman"/>
              </a:rPr>
              <a:t>RB  </a:t>
            </a:r>
            <a:r>
              <a:rPr sz="1800" spc="-5" dirty="0">
                <a:solidFill>
                  <a:srgbClr val="595959"/>
                </a:solidFill>
                <a:latin typeface="Times New Roman"/>
                <a:cs typeface="Times New Roman"/>
              </a:rPr>
              <a:t>backed|</a:t>
            </a:r>
            <a:r>
              <a:rPr sz="1800" spc="-5" dirty="0">
                <a:solidFill>
                  <a:srgbClr val="CC0000"/>
                </a:solidFill>
                <a:latin typeface="Times New Roman"/>
                <a:cs typeface="Times New Roman"/>
              </a:rPr>
              <a:t>VBD </a:t>
            </a:r>
            <a:r>
              <a:rPr sz="1800" dirty="0">
                <a:solidFill>
                  <a:srgbClr val="595959"/>
                </a:solidFill>
                <a:latin typeface="Times New Roman"/>
                <a:cs typeface="Times New Roman"/>
              </a:rPr>
              <a:t>by|</a:t>
            </a:r>
            <a:r>
              <a:rPr sz="1800" dirty="0">
                <a:solidFill>
                  <a:srgbClr val="CC0000"/>
                </a:solidFill>
                <a:latin typeface="Times New Roman"/>
                <a:cs typeface="Times New Roman"/>
              </a:rPr>
              <a:t>IN </a:t>
            </a:r>
            <a:r>
              <a:rPr sz="1800" spc="-5" dirty="0">
                <a:solidFill>
                  <a:srgbClr val="595959"/>
                </a:solidFill>
                <a:latin typeface="Times New Roman"/>
                <a:cs typeface="Times New Roman"/>
              </a:rPr>
              <a:t>Saudi|</a:t>
            </a:r>
            <a:r>
              <a:rPr sz="1800" spc="-5" dirty="0">
                <a:solidFill>
                  <a:srgbClr val="CC0000"/>
                </a:solidFill>
                <a:latin typeface="Times New Roman"/>
                <a:cs typeface="Times New Roman"/>
              </a:rPr>
              <a:t>NP </a:t>
            </a:r>
            <a:r>
              <a:rPr sz="1800" spc="-5" dirty="0">
                <a:solidFill>
                  <a:srgbClr val="595959"/>
                </a:solidFill>
                <a:latin typeface="Times New Roman"/>
                <a:cs typeface="Times New Roman"/>
              </a:rPr>
              <a:t>dissident|NN</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Osama_bin_Laden|</a:t>
            </a:r>
            <a:r>
              <a:rPr sz="1800" spc="-5" dirty="0">
                <a:solidFill>
                  <a:srgbClr val="CC0000"/>
                </a:solidFill>
                <a:latin typeface="Times New Roman"/>
                <a:cs typeface="Times New Roman"/>
              </a:rPr>
              <a:t>NP</a:t>
            </a:r>
            <a:r>
              <a:rPr sz="1800" spc="-5" dirty="0">
                <a:solidFill>
                  <a:srgbClr val="595959"/>
                </a:solidFill>
                <a:latin typeface="Times New Roman"/>
                <a:cs typeface="Times New Roman"/>
              </a:rPr>
              <a:t>…</a:t>
            </a:r>
            <a:endParaRPr sz="1800" dirty="0">
              <a:latin typeface="Times New Roman"/>
              <a:cs typeface="Times New Roman"/>
            </a:endParaRPr>
          </a:p>
          <a:p>
            <a:pPr marL="12700">
              <a:lnSpc>
                <a:spcPct val="100000"/>
              </a:lnSpc>
              <a:spcBef>
                <a:spcPts val="1180"/>
              </a:spcBef>
            </a:pPr>
            <a:r>
              <a:rPr sz="2000" dirty="0">
                <a:solidFill>
                  <a:srgbClr val="595959"/>
                </a:solidFill>
                <a:latin typeface="Times New Roman"/>
                <a:cs typeface="Times New Roman"/>
              </a:rPr>
              <a:t>The POS </a:t>
            </a:r>
            <a:r>
              <a:rPr sz="2000" spc="-5" dirty="0">
                <a:solidFill>
                  <a:srgbClr val="595959"/>
                </a:solidFill>
                <a:latin typeface="Times New Roman"/>
                <a:cs typeface="Times New Roman"/>
              </a:rPr>
              <a:t>tags in this example are taken from the Penn </a:t>
            </a:r>
            <a:r>
              <a:rPr sz="2000" spc="-15" dirty="0">
                <a:solidFill>
                  <a:srgbClr val="595959"/>
                </a:solidFill>
                <a:latin typeface="Times New Roman"/>
                <a:cs typeface="Times New Roman"/>
              </a:rPr>
              <a:t>Treebank </a:t>
            </a:r>
            <a:r>
              <a:rPr sz="2000" spc="-5" dirty="0">
                <a:solidFill>
                  <a:srgbClr val="595959"/>
                </a:solidFill>
                <a:latin typeface="Times New Roman"/>
                <a:cs typeface="Times New Roman"/>
              </a:rPr>
              <a:t>tag</a:t>
            </a:r>
            <a:r>
              <a:rPr sz="2000" spc="-25" dirty="0">
                <a:solidFill>
                  <a:srgbClr val="595959"/>
                </a:solidFill>
                <a:latin typeface="Times New Roman"/>
                <a:cs typeface="Times New Roman"/>
              </a:rPr>
              <a:t> </a:t>
            </a:r>
            <a:r>
              <a:rPr sz="2000" spc="-5" dirty="0">
                <a:solidFill>
                  <a:srgbClr val="595959"/>
                </a:solidFill>
                <a:latin typeface="Times New Roman"/>
                <a:cs typeface="Times New Roman"/>
              </a:rPr>
              <a:t>set.</a:t>
            </a:r>
            <a:endParaRPr sz="2000" dirty="0">
              <a:latin typeface="Times New Roman"/>
              <a:cs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569585" cy="665480"/>
          </a:xfrm>
          <a:prstGeom prst="rect">
            <a:avLst/>
          </a:prstGeom>
        </p:spPr>
        <p:txBody>
          <a:bodyPr vert="horz" wrap="square" lIns="0" tIns="12700" rIns="0" bIns="0" rtlCol="0">
            <a:spAutoFit/>
          </a:bodyPr>
          <a:lstStyle/>
          <a:p>
            <a:pPr marL="12700">
              <a:lnSpc>
                <a:spcPct val="100000"/>
              </a:lnSpc>
              <a:spcBef>
                <a:spcPts val="100"/>
              </a:spcBef>
            </a:pPr>
            <a:r>
              <a:rPr spc="80" dirty="0"/>
              <a:t>Lexical: </a:t>
            </a:r>
            <a:r>
              <a:rPr spc="-10" dirty="0"/>
              <a:t>Word</a:t>
            </a:r>
            <a:r>
              <a:rPr spc="175" dirty="0"/>
              <a:t> </a:t>
            </a:r>
            <a:r>
              <a:rPr spc="85" dirty="0"/>
              <a:t>Meanings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7</a:t>
            </a:r>
            <a:endParaRPr sz="800" dirty="0">
              <a:latin typeface="Times New Roman"/>
              <a:cs typeface="Times New Roman"/>
            </a:endParaRPr>
          </a:p>
        </p:txBody>
      </p:sp>
      <p:sp>
        <p:nvSpPr>
          <p:cNvPr id="3" name="object 3"/>
          <p:cNvSpPr txBox="1"/>
          <p:nvPr/>
        </p:nvSpPr>
        <p:spPr>
          <a:xfrm>
            <a:off x="851589" y="2017680"/>
            <a:ext cx="6934200" cy="3355340"/>
          </a:xfrm>
          <a:prstGeom prst="rect">
            <a:avLst/>
          </a:prstGeom>
        </p:spPr>
        <p:txBody>
          <a:bodyPr vert="horz" wrap="square" lIns="0" tIns="12700" rIns="0" bIns="0" rtlCol="0">
            <a:spAutoFit/>
          </a:bodyPr>
          <a:lstStyle/>
          <a:p>
            <a:pPr marL="12700" marR="1379855">
              <a:lnSpc>
                <a:spcPct val="125000"/>
              </a:lnSpc>
              <a:spcBef>
                <a:spcPts val="100"/>
              </a:spcBef>
            </a:pPr>
            <a:r>
              <a:rPr sz="2200" spc="-5" dirty="0">
                <a:solidFill>
                  <a:srgbClr val="595959"/>
                </a:solidFill>
                <a:latin typeface="Times New Roman"/>
                <a:cs typeface="Times New Roman"/>
              </a:rPr>
              <a:t>Usually given </a:t>
            </a:r>
            <a:r>
              <a:rPr sz="2200" dirty="0">
                <a:solidFill>
                  <a:srgbClr val="595959"/>
                </a:solidFill>
                <a:latin typeface="Times New Roman"/>
                <a:cs typeface="Times New Roman"/>
              </a:rPr>
              <a:t>by online </a:t>
            </a:r>
            <a:r>
              <a:rPr sz="2200" spc="-5" dirty="0">
                <a:solidFill>
                  <a:srgbClr val="595959"/>
                </a:solidFill>
                <a:latin typeface="Times New Roman"/>
                <a:cs typeface="Times New Roman"/>
              </a:rPr>
              <a:t>lexicon such as </a:t>
            </a:r>
            <a:r>
              <a:rPr sz="2200" spc="-30" dirty="0">
                <a:solidFill>
                  <a:srgbClr val="595959"/>
                </a:solidFill>
                <a:latin typeface="Times New Roman"/>
                <a:cs typeface="Times New Roman"/>
              </a:rPr>
              <a:t>WordNet  </a:t>
            </a:r>
            <a:r>
              <a:rPr sz="2200" spc="-45" dirty="0">
                <a:solidFill>
                  <a:srgbClr val="595959"/>
                </a:solidFill>
                <a:latin typeface="Times New Roman"/>
                <a:cs typeface="Times New Roman"/>
              </a:rPr>
              <a:t>Word </a:t>
            </a:r>
            <a:r>
              <a:rPr sz="2200" spc="-5" dirty="0">
                <a:solidFill>
                  <a:srgbClr val="595959"/>
                </a:solidFill>
                <a:latin typeface="Times New Roman"/>
                <a:cs typeface="Times New Roman"/>
              </a:rPr>
              <a:t>with</a:t>
            </a:r>
            <a:r>
              <a:rPr sz="2200" spc="40" dirty="0">
                <a:solidFill>
                  <a:srgbClr val="595959"/>
                </a:solidFill>
                <a:latin typeface="Times New Roman"/>
                <a:cs typeface="Times New Roman"/>
              </a:rPr>
              <a:t> </a:t>
            </a:r>
            <a:r>
              <a:rPr sz="2200" i="1" spc="-5" dirty="0">
                <a:solidFill>
                  <a:srgbClr val="595959"/>
                </a:solidFill>
                <a:latin typeface="Times New Roman"/>
                <a:cs typeface="Times New Roman"/>
              </a:rPr>
              <a:t>senses</a:t>
            </a:r>
            <a:endParaRPr sz="2200" dirty="0">
              <a:latin typeface="Times New Roman"/>
              <a:cs typeface="Times New Roman"/>
            </a:endParaRPr>
          </a:p>
          <a:p>
            <a:pPr marL="186690" indent="-137160">
              <a:lnSpc>
                <a:spcPct val="100000"/>
              </a:lnSpc>
              <a:spcBef>
                <a:spcPts val="560"/>
              </a:spcBef>
              <a:buClr>
                <a:srgbClr val="002060"/>
              </a:buClr>
              <a:buFont typeface="Microsoft Sans Serif"/>
              <a:buChar char="▪"/>
              <a:tabLst>
                <a:tab pos="186690" algn="l"/>
              </a:tabLst>
            </a:pPr>
            <a:r>
              <a:rPr sz="1800" spc="-5" dirty="0">
                <a:solidFill>
                  <a:srgbClr val="595959"/>
                </a:solidFill>
                <a:latin typeface="Times New Roman"/>
                <a:cs typeface="Times New Roman"/>
              </a:rPr>
              <a:t>Example:</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launch</a:t>
            </a:r>
            <a:endParaRPr sz="1800" dirty="0">
              <a:latin typeface="Times New Roman"/>
              <a:cs typeface="Times New Roman"/>
            </a:endParaRPr>
          </a:p>
          <a:p>
            <a:pPr marL="12700">
              <a:lnSpc>
                <a:spcPct val="100000"/>
              </a:lnSpc>
              <a:spcBef>
                <a:spcPts val="640"/>
              </a:spcBef>
            </a:pPr>
            <a:r>
              <a:rPr sz="2200" spc="-5" dirty="0">
                <a:solidFill>
                  <a:srgbClr val="595959"/>
                </a:solidFill>
                <a:latin typeface="Times New Roman"/>
                <a:cs typeface="Times New Roman"/>
              </a:rPr>
              <a:t>Definitions</a:t>
            </a:r>
            <a:endParaRPr sz="2200" dirty="0">
              <a:latin typeface="Times New Roman"/>
              <a:cs typeface="Times New Roman"/>
            </a:endParaRPr>
          </a:p>
          <a:p>
            <a:pPr marL="186690" marR="5080" indent="-137160">
              <a:lnSpc>
                <a:spcPct val="101899"/>
              </a:lnSpc>
              <a:spcBef>
                <a:spcPts val="515"/>
              </a:spcBef>
              <a:buClr>
                <a:srgbClr val="002060"/>
              </a:buClr>
              <a:buFont typeface="Microsoft Sans Serif"/>
              <a:buChar char="▪"/>
              <a:tabLst>
                <a:tab pos="186690" algn="l"/>
              </a:tabLst>
            </a:pPr>
            <a:r>
              <a:rPr sz="1800" dirty="0">
                <a:solidFill>
                  <a:srgbClr val="595959"/>
                </a:solidFill>
                <a:latin typeface="Times New Roman"/>
                <a:cs typeface="Times New Roman"/>
              </a:rPr>
              <a:t>Noun </a:t>
            </a:r>
            <a:r>
              <a:rPr sz="1800" spc="-5" dirty="0">
                <a:solidFill>
                  <a:srgbClr val="595959"/>
                </a:solidFill>
                <a:latin typeface="Times New Roman"/>
                <a:cs typeface="Times New Roman"/>
              </a:rPr>
              <a:t>sense </a:t>
            </a:r>
            <a:r>
              <a:rPr sz="1800" dirty="0">
                <a:solidFill>
                  <a:srgbClr val="595959"/>
                </a:solidFill>
                <a:latin typeface="Times New Roman"/>
                <a:cs typeface="Times New Roman"/>
              </a:rPr>
              <a:t>1: a </a:t>
            </a:r>
            <a:r>
              <a:rPr sz="1800" spc="-10" dirty="0">
                <a:solidFill>
                  <a:srgbClr val="595959"/>
                </a:solidFill>
                <a:latin typeface="Times New Roman"/>
                <a:cs typeface="Times New Roman"/>
              </a:rPr>
              <a:t>large, </a:t>
            </a:r>
            <a:r>
              <a:rPr sz="1800" spc="-5" dirty="0">
                <a:solidFill>
                  <a:srgbClr val="595959"/>
                </a:solidFill>
                <a:latin typeface="Times New Roman"/>
                <a:cs typeface="Times New Roman"/>
              </a:rPr>
              <a:t>usually motor-driven </a:t>
            </a:r>
            <a:r>
              <a:rPr sz="1800" dirty="0">
                <a:solidFill>
                  <a:srgbClr val="595959"/>
                </a:solidFill>
                <a:latin typeface="Times New Roman"/>
                <a:cs typeface="Times New Roman"/>
              </a:rPr>
              <a:t>boat </a:t>
            </a:r>
            <a:r>
              <a:rPr sz="1800" spc="-5" dirty="0">
                <a:solidFill>
                  <a:srgbClr val="595959"/>
                </a:solidFill>
                <a:latin typeface="Times New Roman"/>
                <a:cs typeface="Times New Roman"/>
              </a:rPr>
              <a:t>used </a:t>
            </a:r>
            <a:r>
              <a:rPr sz="1800" dirty="0">
                <a:solidFill>
                  <a:srgbClr val="595959"/>
                </a:solidFill>
                <a:latin typeface="Times New Roman"/>
                <a:cs typeface="Times New Roman"/>
              </a:rPr>
              <a:t>for </a:t>
            </a:r>
            <a:r>
              <a:rPr sz="1800" spc="-5" dirty="0">
                <a:solidFill>
                  <a:srgbClr val="595959"/>
                </a:solidFill>
                <a:latin typeface="Times New Roman"/>
                <a:cs typeface="Times New Roman"/>
              </a:rPr>
              <a:t>carrying people  </a:t>
            </a:r>
            <a:r>
              <a:rPr sz="1800" dirty="0">
                <a:solidFill>
                  <a:srgbClr val="595959"/>
                </a:solidFill>
                <a:latin typeface="Times New Roman"/>
                <a:cs typeface="Times New Roman"/>
              </a:rPr>
              <a:t>on </a:t>
            </a:r>
            <a:r>
              <a:rPr sz="1800" spc="-5" dirty="0">
                <a:solidFill>
                  <a:srgbClr val="595959"/>
                </a:solidFill>
                <a:latin typeface="Times New Roman"/>
                <a:cs typeface="Times New Roman"/>
              </a:rPr>
              <a:t>rivers, lakes, harbors,</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etc.</a:t>
            </a:r>
            <a:endParaRPr sz="1800" dirty="0">
              <a:latin typeface="Times New Roman"/>
              <a:cs typeface="Times New Roman"/>
            </a:endParaRPr>
          </a:p>
          <a:p>
            <a:pPr marL="186690" indent="-137160">
              <a:lnSpc>
                <a:spcPct val="100000"/>
              </a:lnSpc>
              <a:spcBef>
                <a:spcPts val="540"/>
              </a:spcBef>
              <a:buClr>
                <a:srgbClr val="002060"/>
              </a:buClr>
              <a:buFont typeface="Microsoft Sans Serif"/>
              <a:buChar char="▪"/>
              <a:tabLst>
                <a:tab pos="186690" algn="l"/>
              </a:tabLst>
            </a:pPr>
            <a:r>
              <a:rPr sz="1800" spc="-50" dirty="0">
                <a:solidFill>
                  <a:srgbClr val="595959"/>
                </a:solidFill>
                <a:latin typeface="Times New Roman"/>
                <a:cs typeface="Times New Roman"/>
              </a:rPr>
              <a:t>Verb </a:t>
            </a:r>
            <a:r>
              <a:rPr sz="1800" spc="-5" dirty="0">
                <a:solidFill>
                  <a:srgbClr val="595959"/>
                </a:solidFill>
                <a:latin typeface="Times New Roman"/>
                <a:cs typeface="Times New Roman"/>
              </a:rPr>
              <a:t>sense </a:t>
            </a:r>
            <a:r>
              <a:rPr sz="1800" dirty="0">
                <a:solidFill>
                  <a:srgbClr val="595959"/>
                </a:solidFill>
                <a:latin typeface="Times New Roman"/>
                <a:cs typeface="Times New Roman"/>
              </a:rPr>
              <a:t>1: </a:t>
            </a:r>
            <a:r>
              <a:rPr sz="1800" spc="-5" dirty="0">
                <a:solidFill>
                  <a:srgbClr val="595959"/>
                </a:solidFill>
                <a:latin typeface="Times New Roman"/>
                <a:cs typeface="Times New Roman"/>
              </a:rPr>
              <a:t>set </a:t>
            </a:r>
            <a:r>
              <a:rPr sz="1800" dirty="0">
                <a:solidFill>
                  <a:srgbClr val="595959"/>
                </a:solidFill>
                <a:latin typeface="Times New Roman"/>
                <a:cs typeface="Times New Roman"/>
              </a:rPr>
              <a:t>up or</a:t>
            </a:r>
            <a:r>
              <a:rPr sz="1800" spc="40" dirty="0">
                <a:solidFill>
                  <a:srgbClr val="595959"/>
                </a:solidFill>
                <a:latin typeface="Times New Roman"/>
                <a:cs typeface="Times New Roman"/>
              </a:rPr>
              <a:t> </a:t>
            </a:r>
            <a:r>
              <a:rPr sz="1800" dirty="0">
                <a:solidFill>
                  <a:srgbClr val="595959"/>
                </a:solidFill>
                <a:latin typeface="Times New Roman"/>
                <a:cs typeface="Times New Roman"/>
              </a:rPr>
              <a:t>found</a:t>
            </a:r>
            <a:endParaRPr sz="1800" dirty="0">
              <a:latin typeface="Times New Roman"/>
              <a:cs typeface="Times New Roman"/>
            </a:endParaRPr>
          </a:p>
          <a:p>
            <a:pPr marL="12700">
              <a:lnSpc>
                <a:spcPct val="100000"/>
              </a:lnSpc>
              <a:spcBef>
                <a:spcPts val="640"/>
              </a:spcBef>
            </a:pPr>
            <a:r>
              <a:rPr sz="2200" dirty="0">
                <a:solidFill>
                  <a:srgbClr val="595959"/>
                </a:solidFill>
                <a:latin typeface="Times New Roman"/>
                <a:cs typeface="Times New Roman"/>
              </a:rPr>
              <a:t>Synonyms</a:t>
            </a:r>
            <a:endParaRPr sz="2200" dirty="0">
              <a:latin typeface="Times New Roman"/>
              <a:cs typeface="Times New Roman"/>
            </a:endParaRPr>
          </a:p>
          <a:p>
            <a:pPr marL="186690" indent="-137160">
              <a:lnSpc>
                <a:spcPct val="100000"/>
              </a:lnSpc>
              <a:spcBef>
                <a:spcPts val="560"/>
              </a:spcBef>
              <a:buClr>
                <a:srgbClr val="002060"/>
              </a:buClr>
              <a:buFont typeface="Microsoft Sans Serif"/>
              <a:buChar char="▪"/>
              <a:tabLst>
                <a:tab pos="186690" algn="l"/>
              </a:tabLst>
            </a:pPr>
            <a:r>
              <a:rPr sz="1800" spc="-50" dirty="0">
                <a:solidFill>
                  <a:srgbClr val="595959"/>
                </a:solidFill>
                <a:latin typeface="Times New Roman"/>
                <a:cs typeface="Times New Roman"/>
              </a:rPr>
              <a:t>Verb </a:t>
            </a:r>
            <a:r>
              <a:rPr sz="1800" spc="-5" dirty="0">
                <a:solidFill>
                  <a:srgbClr val="595959"/>
                </a:solidFill>
                <a:latin typeface="Times New Roman"/>
                <a:cs typeface="Times New Roman"/>
              </a:rPr>
              <a:t>sense </a:t>
            </a:r>
            <a:r>
              <a:rPr sz="1800" dirty="0">
                <a:solidFill>
                  <a:srgbClr val="595959"/>
                </a:solidFill>
                <a:latin typeface="Times New Roman"/>
                <a:cs typeface="Times New Roman"/>
              </a:rPr>
              <a:t>1: </a:t>
            </a:r>
            <a:r>
              <a:rPr sz="1800" spc="-5" dirty="0">
                <a:solidFill>
                  <a:srgbClr val="595959"/>
                </a:solidFill>
                <a:latin typeface="Times New Roman"/>
                <a:cs typeface="Times New Roman"/>
              </a:rPr>
              <a:t>establish, set </a:t>
            </a:r>
            <a:r>
              <a:rPr sz="1800" dirty="0">
                <a:solidFill>
                  <a:srgbClr val="595959"/>
                </a:solidFill>
                <a:latin typeface="Times New Roman"/>
                <a:cs typeface="Times New Roman"/>
              </a:rPr>
              <a:t>up,</a:t>
            </a:r>
            <a:r>
              <a:rPr sz="1800" spc="50" dirty="0">
                <a:solidFill>
                  <a:srgbClr val="595959"/>
                </a:solidFill>
                <a:latin typeface="Times New Roman"/>
                <a:cs typeface="Times New Roman"/>
              </a:rPr>
              <a:t> </a:t>
            </a:r>
            <a:r>
              <a:rPr sz="1800" dirty="0">
                <a:solidFill>
                  <a:srgbClr val="595959"/>
                </a:solidFill>
                <a:latin typeface="Times New Roman"/>
                <a:cs typeface="Times New Roman"/>
              </a:rPr>
              <a:t>found</a:t>
            </a:r>
            <a:endParaRPr sz="1800" dirty="0">
              <a:latin typeface="Times New Roman"/>
              <a:cs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048500" y="6454861"/>
            <a:ext cx="1992229" cy="302561"/>
          </a:xfrm>
          <a:prstGeom prst="rect">
            <a:avLst/>
          </a:prstGeom>
          <a:blipFill>
            <a:blip r:embed="rId2" cstate="print"/>
            <a:stretch>
              <a:fillRect/>
            </a:stretch>
          </a:blipFill>
        </p:spPr>
        <p:txBody>
          <a:bodyPr wrap="square" lIns="0" tIns="0" rIns="0" bIns="0" rtlCol="0"/>
          <a:lstStyle/>
          <a:p>
            <a:endParaRPr dirty="0"/>
          </a:p>
        </p:txBody>
      </p:sp>
      <p:sp>
        <p:nvSpPr>
          <p:cNvPr id="3" name="object 3"/>
          <p:cNvSpPr txBox="1">
            <a:spLocks noGrp="1"/>
          </p:cNvSpPr>
          <p:nvPr>
            <p:ph type="title"/>
          </p:nvPr>
        </p:nvSpPr>
        <p:spPr>
          <a:xfrm>
            <a:off x="368350" y="248920"/>
            <a:ext cx="2659380" cy="452120"/>
          </a:xfrm>
          <a:prstGeom prst="rect">
            <a:avLst/>
          </a:prstGeom>
        </p:spPr>
        <p:txBody>
          <a:bodyPr vert="horz" wrap="square" lIns="0" tIns="12700" rIns="0" bIns="0" rtlCol="0">
            <a:spAutoFit/>
          </a:bodyPr>
          <a:lstStyle/>
          <a:p>
            <a:pPr marL="12700">
              <a:lnSpc>
                <a:spcPct val="100000"/>
              </a:lnSpc>
              <a:spcBef>
                <a:spcPts val="100"/>
              </a:spcBef>
            </a:pPr>
            <a:r>
              <a:rPr sz="2800" spc="-5" dirty="0">
                <a:solidFill>
                  <a:srgbClr val="CC0000"/>
                </a:solidFill>
              </a:rPr>
              <a:t>Syntactic</a:t>
            </a:r>
            <a:r>
              <a:rPr sz="2800" spc="-220" dirty="0">
                <a:solidFill>
                  <a:srgbClr val="CC0000"/>
                </a:solidFill>
              </a:rPr>
              <a:t> </a:t>
            </a:r>
            <a:r>
              <a:rPr sz="2800" spc="-5" dirty="0">
                <a:solidFill>
                  <a:srgbClr val="CC0000"/>
                </a:solidFill>
              </a:rPr>
              <a:t>Analysis</a:t>
            </a:r>
            <a:endParaRPr sz="2800" dirty="0"/>
          </a:p>
        </p:txBody>
      </p:sp>
      <p:sp>
        <p:nvSpPr>
          <p:cNvPr id="4" name="object 4"/>
          <p:cNvSpPr/>
          <p:nvPr/>
        </p:nvSpPr>
        <p:spPr>
          <a:xfrm>
            <a:off x="2628900" y="2997200"/>
            <a:ext cx="2286000" cy="1244600"/>
          </a:xfrm>
          <a:custGeom>
            <a:avLst/>
            <a:gdLst/>
            <a:ahLst/>
            <a:cxnLst/>
            <a:rect l="l" t="t" r="r" b="b"/>
            <a:pathLst>
              <a:path w="2286000" h="1244600">
                <a:moveTo>
                  <a:pt x="2286000" y="0"/>
                </a:moveTo>
                <a:lnTo>
                  <a:pt x="0" y="1244600"/>
                </a:lnTo>
              </a:path>
            </a:pathLst>
          </a:custGeom>
          <a:ln w="25400">
            <a:solidFill>
              <a:srgbClr val="595959"/>
            </a:solidFill>
          </a:ln>
        </p:spPr>
        <p:txBody>
          <a:bodyPr wrap="square" lIns="0" tIns="0" rIns="0" bIns="0" rtlCol="0"/>
          <a:lstStyle/>
          <a:p>
            <a:endParaRPr dirty="0"/>
          </a:p>
        </p:txBody>
      </p:sp>
      <p:sp>
        <p:nvSpPr>
          <p:cNvPr id="5" name="object 5"/>
          <p:cNvSpPr/>
          <p:nvPr/>
        </p:nvSpPr>
        <p:spPr>
          <a:xfrm>
            <a:off x="4914900" y="2997200"/>
            <a:ext cx="1041400" cy="482600"/>
          </a:xfrm>
          <a:custGeom>
            <a:avLst/>
            <a:gdLst/>
            <a:ahLst/>
            <a:cxnLst/>
            <a:rect l="l" t="t" r="r" b="b"/>
            <a:pathLst>
              <a:path w="1041400" h="482600">
                <a:moveTo>
                  <a:pt x="0" y="0"/>
                </a:moveTo>
                <a:lnTo>
                  <a:pt x="1041400" y="482600"/>
                </a:lnTo>
              </a:path>
            </a:pathLst>
          </a:custGeom>
          <a:ln w="25400">
            <a:solidFill>
              <a:srgbClr val="595959"/>
            </a:solidFill>
          </a:ln>
        </p:spPr>
        <p:txBody>
          <a:bodyPr wrap="square" lIns="0" tIns="0" rIns="0" bIns="0" rtlCol="0"/>
          <a:lstStyle/>
          <a:p>
            <a:endParaRPr dirty="0"/>
          </a:p>
        </p:txBody>
      </p:sp>
      <p:sp>
        <p:nvSpPr>
          <p:cNvPr id="6" name="object 6"/>
          <p:cNvSpPr/>
          <p:nvPr/>
        </p:nvSpPr>
        <p:spPr>
          <a:xfrm>
            <a:off x="6311900" y="3619500"/>
            <a:ext cx="444500" cy="203200"/>
          </a:xfrm>
          <a:custGeom>
            <a:avLst/>
            <a:gdLst/>
            <a:ahLst/>
            <a:cxnLst/>
            <a:rect l="l" t="t" r="r" b="b"/>
            <a:pathLst>
              <a:path w="444500" h="203200">
                <a:moveTo>
                  <a:pt x="0" y="0"/>
                </a:moveTo>
                <a:lnTo>
                  <a:pt x="444500" y="203200"/>
                </a:lnTo>
              </a:path>
            </a:pathLst>
          </a:custGeom>
          <a:ln w="25400">
            <a:solidFill>
              <a:srgbClr val="595959"/>
            </a:solidFill>
          </a:ln>
        </p:spPr>
        <p:txBody>
          <a:bodyPr wrap="square" lIns="0" tIns="0" rIns="0" bIns="0" rtlCol="0"/>
          <a:lstStyle/>
          <a:p>
            <a:endParaRPr dirty="0"/>
          </a:p>
        </p:txBody>
      </p:sp>
      <p:sp>
        <p:nvSpPr>
          <p:cNvPr id="7" name="object 7"/>
          <p:cNvSpPr txBox="1"/>
          <p:nvPr/>
        </p:nvSpPr>
        <p:spPr>
          <a:xfrm>
            <a:off x="2284412" y="4273245"/>
            <a:ext cx="253365"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NP</a:t>
            </a:r>
            <a:endParaRPr sz="1400" dirty="0">
              <a:latin typeface="Times New Roman"/>
              <a:cs typeface="Times New Roman"/>
            </a:endParaRPr>
          </a:p>
        </p:txBody>
      </p:sp>
      <p:sp>
        <p:nvSpPr>
          <p:cNvPr id="8" name="object 8"/>
          <p:cNvSpPr/>
          <p:nvPr/>
        </p:nvSpPr>
        <p:spPr>
          <a:xfrm>
            <a:off x="4826000" y="3683000"/>
            <a:ext cx="1054100" cy="558800"/>
          </a:xfrm>
          <a:custGeom>
            <a:avLst/>
            <a:gdLst/>
            <a:ahLst/>
            <a:cxnLst/>
            <a:rect l="l" t="t" r="r" b="b"/>
            <a:pathLst>
              <a:path w="1054100" h="558800">
                <a:moveTo>
                  <a:pt x="1054100" y="0"/>
                </a:moveTo>
                <a:lnTo>
                  <a:pt x="0" y="558800"/>
                </a:lnTo>
              </a:path>
            </a:pathLst>
          </a:custGeom>
          <a:ln w="25400">
            <a:solidFill>
              <a:srgbClr val="595959"/>
            </a:solidFill>
          </a:ln>
        </p:spPr>
        <p:txBody>
          <a:bodyPr wrap="square" lIns="0" tIns="0" rIns="0" bIns="0" rtlCol="0"/>
          <a:lstStyle/>
          <a:p>
            <a:endParaRPr dirty="0"/>
          </a:p>
        </p:txBody>
      </p:sp>
      <p:sp>
        <p:nvSpPr>
          <p:cNvPr id="9" name="object 9"/>
          <p:cNvSpPr/>
          <p:nvPr/>
        </p:nvSpPr>
        <p:spPr>
          <a:xfrm>
            <a:off x="1320800" y="4521200"/>
            <a:ext cx="876300" cy="342900"/>
          </a:xfrm>
          <a:custGeom>
            <a:avLst/>
            <a:gdLst/>
            <a:ahLst/>
            <a:cxnLst/>
            <a:rect l="l" t="t" r="r" b="b"/>
            <a:pathLst>
              <a:path w="876300" h="342900">
                <a:moveTo>
                  <a:pt x="876300" y="0"/>
                </a:moveTo>
                <a:lnTo>
                  <a:pt x="0" y="342900"/>
                </a:lnTo>
              </a:path>
            </a:pathLst>
          </a:custGeom>
          <a:ln w="25400">
            <a:solidFill>
              <a:srgbClr val="595959"/>
            </a:solidFill>
          </a:ln>
        </p:spPr>
        <p:txBody>
          <a:bodyPr wrap="square" lIns="0" tIns="0" rIns="0" bIns="0" rtlCol="0"/>
          <a:lstStyle/>
          <a:p>
            <a:endParaRPr dirty="0"/>
          </a:p>
        </p:txBody>
      </p:sp>
      <p:sp>
        <p:nvSpPr>
          <p:cNvPr id="10" name="object 10"/>
          <p:cNvSpPr/>
          <p:nvPr/>
        </p:nvSpPr>
        <p:spPr>
          <a:xfrm>
            <a:off x="2540000" y="4521200"/>
            <a:ext cx="266700" cy="203200"/>
          </a:xfrm>
          <a:custGeom>
            <a:avLst/>
            <a:gdLst/>
            <a:ahLst/>
            <a:cxnLst/>
            <a:rect l="l" t="t" r="r" b="b"/>
            <a:pathLst>
              <a:path w="266700" h="203200">
                <a:moveTo>
                  <a:pt x="0" y="0"/>
                </a:moveTo>
                <a:lnTo>
                  <a:pt x="266700" y="203200"/>
                </a:lnTo>
              </a:path>
            </a:pathLst>
          </a:custGeom>
          <a:ln w="25400">
            <a:solidFill>
              <a:srgbClr val="595959"/>
            </a:solidFill>
          </a:ln>
        </p:spPr>
        <p:txBody>
          <a:bodyPr wrap="square" lIns="0" tIns="0" rIns="0" bIns="0" rtlCol="0"/>
          <a:lstStyle/>
          <a:p>
            <a:endParaRPr dirty="0"/>
          </a:p>
        </p:txBody>
      </p:sp>
      <p:sp>
        <p:nvSpPr>
          <p:cNvPr id="11" name="object 11"/>
          <p:cNvSpPr txBox="1"/>
          <p:nvPr/>
        </p:nvSpPr>
        <p:spPr>
          <a:xfrm>
            <a:off x="537131" y="4827284"/>
            <a:ext cx="835660" cy="23876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595959"/>
                </a:solidFill>
                <a:latin typeface="Times New Roman"/>
                <a:cs typeface="Times New Roman"/>
              </a:rPr>
              <a:t>Determiner</a:t>
            </a:r>
            <a:endParaRPr sz="1400" dirty="0">
              <a:latin typeface="Times New Roman"/>
              <a:cs typeface="Times New Roman"/>
            </a:endParaRPr>
          </a:p>
        </p:txBody>
      </p:sp>
      <p:sp>
        <p:nvSpPr>
          <p:cNvPr id="12" name="object 12"/>
          <p:cNvSpPr txBox="1"/>
          <p:nvPr/>
        </p:nvSpPr>
        <p:spPr>
          <a:xfrm>
            <a:off x="2678112" y="4714900"/>
            <a:ext cx="341630"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N</a:t>
            </a:r>
            <a:r>
              <a:rPr sz="1400" spc="-5" dirty="0">
                <a:solidFill>
                  <a:srgbClr val="595959"/>
                </a:solidFill>
                <a:latin typeface="Times New Roman"/>
                <a:cs typeface="Times New Roman"/>
              </a:rPr>
              <a:t>P</a:t>
            </a:r>
            <a:r>
              <a:rPr sz="1400" dirty="0">
                <a:solidFill>
                  <a:srgbClr val="595959"/>
                </a:solidFill>
                <a:latin typeface="Times New Roman"/>
                <a:cs typeface="Times New Roman"/>
              </a:rPr>
              <a:t>2</a:t>
            </a:r>
            <a:endParaRPr sz="1400" dirty="0">
              <a:latin typeface="Times New Roman"/>
              <a:cs typeface="Times New Roman"/>
            </a:endParaRPr>
          </a:p>
        </p:txBody>
      </p:sp>
      <p:sp>
        <p:nvSpPr>
          <p:cNvPr id="13" name="object 13"/>
          <p:cNvSpPr txBox="1"/>
          <p:nvPr/>
        </p:nvSpPr>
        <p:spPr>
          <a:xfrm>
            <a:off x="4495610" y="4242912"/>
            <a:ext cx="341630"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V</a:t>
            </a:r>
            <a:r>
              <a:rPr sz="1400" spc="-5" dirty="0">
                <a:solidFill>
                  <a:srgbClr val="595959"/>
                </a:solidFill>
                <a:latin typeface="Times New Roman"/>
                <a:cs typeface="Times New Roman"/>
              </a:rPr>
              <a:t>P</a:t>
            </a:r>
            <a:r>
              <a:rPr sz="1400" dirty="0">
                <a:solidFill>
                  <a:srgbClr val="595959"/>
                </a:solidFill>
                <a:latin typeface="Times New Roman"/>
                <a:cs typeface="Times New Roman"/>
              </a:rPr>
              <a:t>2</a:t>
            </a:r>
            <a:endParaRPr sz="1400" dirty="0">
              <a:latin typeface="Times New Roman"/>
              <a:cs typeface="Times New Roman"/>
            </a:endParaRPr>
          </a:p>
        </p:txBody>
      </p:sp>
      <p:sp>
        <p:nvSpPr>
          <p:cNvPr id="14" name="object 14"/>
          <p:cNvSpPr txBox="1"/>
          <p:nvPr/>
        </p:nvSpPr>
        <p:spPr>
          <a:xfrm>
            <a:off x="6180137" y="4203395"/>
            <a:ext cx="351155" cy="23876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595959"/>
                </a:solidFill>
                <a:latin typeface="Times New Roman"/>
                <a:cs typeface="Times New Roman"/>
              </a:rPr>
              <a:t>Pr</a:t>
            </a:r>
            <a:r>
              <a:rPr sz="1400" dirty="0">
                <a:solidFill>
                  <a:srgbClr val="595959"/>
                </a:solidFill>
                <a:latin typeface="Times New Roman"/>
                <a:cs typeface="Times New Roman"/>
              </a:rPr>
              <a:t>ep</a:t>
            </a:r>
            <a:endParaRPr sz="1400" dirty="0">
              <a:latin typeface="Times New Roman"/>
              <a:cs typeface="Times New Roman"/>
            </a:endParaRPr>
          </a:p>
        </p:txBody>
      </p:sp>
      <p:sp>
        <p:nvSpPr>
          <p:cNvPr id="15" name="object 15"/>
          <p:cNvSpPr/>
          <p:nvPr/>
        </p:nvSpPr>
        <p:spPr>
          <a:xfrm>
            <a:off x="4127500" y="4445000"/>
            <a:ext cx="520700" cy="355600"/>
          </a:xfrm>
          <a:custGeom>
            <a:avLst/>
            <a:gdLst/>
            <a:ahLst/>
            <a:cxnLst/>
            <a:rect l="l" t="t" r="r" b="b"/>
            <a:pathLst>
              <a:path w="520700" h="355600">
                <a:moveTo>
                  <a:pt x="520700" y="0"/>
                </a:moveTo>
                <a:lnTo>
                  <a:pt x="76200" y="355600"/>
                </a:lnTo>
              </a:path>
              <a:path w="520700" h="355600">
                <a:moveTo>
                  <a:pt x="520700" y="0"/>
                </a:moveTo>
                <a:lnTo>
                  <a:pt x="0" y="355600"/>
                </a:lnTo>
              </a:path>
            </a:pathLst>
          </a:custGeom>
          <a:ln w="25400">
            <a:solidFill>
              <a:srgbClr val="595959"/>
            </a:solidFill>
          </a:ln>
        </p:spPr>
        <p:txBody>
          <a:bodyPr wrap="square" lIns="0" tIns="0" rIns="0" bIns="0" rtlCol="0"/>
          <a:lstStyle/>
          <a:p>
            <a:endParaRPr dirty="0"/>
          </a:p>
        </p:txBody>
      </p:sp>
      <p:sp>
        <p:nvSpPr>
          <p:cNvPr id="16" name="object 16"/>
          <p:cNvSpPr/>
          <p:nvPr/>
        </p:nvSpPr>
        <p:spPr>
          <a:xfrm>
            <a:off x="6565900" y="4038600"/>
            <a:ext cx="533400" cy="203200"/>
          </a:xfrm>
          <a:custGeom>
            <a:avLst/>
            <a:gdLst/>
            <a:ahLst/>
            <a:cxnLst/>
            <a:rect l="l" t="t" r="r" b="b"/>
            <a:pathLst>
              <a:path w="533400" h="203200">
                <a:moveTo>
                  <a:pt x="533400" y="0"/>
                </a:moveTo>
                <a:lnTo>
                  <a:pt x="101600" y="203200"/>
                </a:lnTo>
              </a:path>
              <a:path w="533400" h="203200">
                <a:moveTo>
                  <a:pt x="533400" y="0"/>
                </a:moveTo>
                <a:lnTo>
                  <a:pt x="0" y="203200"/>
                </a:lnTo>
              </a:path>
            </a:pathLst>
          </a:custGeom>
          <a:ln w="25400">
            <a:solidFill>
              <a:srgbClr val="595959"/>
            </a:solidFill>
          </a:ln>
        </p:spPr>
        <p:txBody>
          <a:bodyPr wrap="square" lIns="0" tIns="0" rIns="0" bIns="0" rtlCol="0"/>
          <a:lstStyle/>
          <a:p>
            <a:endParaRPr dirty="0"/>
          </a:p>
        </p:txBody>
      </p:sp>
      <p:sp>
        <p:nvSpPr>
          <p:cNvPr id="17" name="object 17"/>
          <p:cNvSpPr txBox="1"/>
          <p:nvPr/>
        </p:nvSpPr>
        <p:spPr>
          <a:xfrm>
            <a:off x="3866356" y="4771288"/>
            <a:ext cx="332105"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Aux</a:t>
            </a:r>
            <a:endParaRPr sz="1400" dirty="0">
              <a:latin typeface="Times New Roman"/>
              <a:cs typeface="Times New Roman"/>
            </a:endParaRPr>
          </a:p>
        </p:txBody>
      </p:sp>
      <p:sp>
        <p:nvSpPr>
          <p:cNvPr id="18" name="object 18"/>
          <p:cNvSpPr txBox="1"/>
          <p:nvPr/>
        </p:nvSpPr>
        <p:spPr>
          <a:xfrm>
            <a:off x="4992147" y="4771288"/>
            <a:ext cx="361315" cy="238760"/>
          </a:xfrm>
          <a:prstGeom prst="rect">
            <a:avLst/>
          </a:prstGeom>
        </p:spPr>
        <p:txBody>
          <a:bodyPr vert="horz" wrap="square" lIns="0" tIns="12700" rIns="0" bIns="0" rtlCol="0">
            <a:spAutoFit/>
          </a:bodyPr>
          <a:lstStyle/>
          <a:p>
            <a:pPr marL="12700">
              <a:lnSpc>
                <a:spcPct val="100000"/>
              </a:lnSpc>
              <a:spcBef>
                <a:spcPts val="100"/>
              </a:spcBef>
            </a:pPr>
            <a:r>
              <a:rPr sz="1400" spc="-155" dirty="0">
                <a:solidFill>
                  <a:srgbClr val="595959"/>
                </a:solidFill>
                <a:latin typeface="Times New Roman"/>
                <a:cs typeface="Times New Roman"/>
              </a:rPr>
              <a:t>V</a:t>
            </a:r>
            <a:r>
              <a:rPr sz="1400" dirty="0">
                <a:solidFill>
                  <a:srgbClr val="595959"/>
                </a:solidFill>
                <a:latin typeface="Times New Roman"/>
                <a:cs typeface="Times New Roman"/>
              </a:rPr>
              <a:t>e</a:t>
            </a:r>
            <a:r>
              <a:rPr sz="1400" spc="-5" dirty="0">
                <a:solidFill>
                  <a:srgbClr val="595959"/>
                </a:solidFill>
                <a:latin typeface="Times New Roman"/>
                <a:cs typeface="Times New Roman"/>
              </a:rPr>
              <a:t>r</a:t>
            </a:r>
            <a:r>
              <a:rPr sz="1400" dirty="0">
                <a:solidFill>
                  <a:srgbClr val="595959"/>
                </a:solidFill>
                <a:latin typeface="Times New Roman"/>
                <a:cs typeface="Times New Roman"/>
              </a:rPr>
              <a:t>b</a:t>
            </a:r>
            <a:endParaRPr sz="1400" dirty="0">
              <a:latin typeface="Times New Roman"/>
              <a:cs typeface="Times New Roman"/>
            </a:endParaRPr>
          </a:p>
        </p:txBody>
      </p:sp>
      <p:sp>
        <p:nvSpPr>
          <p:cNvPr id="19" name="object 19"/>
          <p:cNvSpPr/>
          <p:nvPr/>
        </p:nvSpPr>
        <p:spPr>
          <a:xfrm>
            <a:off x="6311900" y="4521200"/>
            <a:ext cx="0" cy="1308100"/>
          </a:xfrm>
          <a:custGeom>
            <a:avLst/>
            <a:gdLst/>
            <a:ahLst/>
            <a:cxnLst/>
            <a:rect l="l" t="t" r="r" b="b"/>
            <a:pathLst>
              <a:path h="1308100">
                <a:moveTo>
                  <a:pt x="0" y="0"/>
                </a:moveTo>
                <a:lnTo>
                  <a:pt x="1" y="1308100"/>
                </a:lnTo>
              </a:path>
            </a:pathLst>
          </a:custGeom>
          <a:ln w="25400">
            <a:solidFill>
              <a:srgbClr val="595959"/>
            </a:solidFill>
          </a:ln>
        </p:spPr>
        <p:txBody>
          <a:bodyPr wrap="square" lIns="0" tIns="0" rIns="0" bIns="0" rtlCol="0"/>
          <a:lstStyle/>
          <a:p>
            <a:endParaRPr dirty="0"/>
          </a:p>
        </p:txBody>
      </p:sp>
      <p:sp>
        <p:nvSpPr>
          <p:cNvPr id="20" name="object 20"/>
          <p:cNvSpPr txBox="1"/>
          <p:nvPr/>
        </p:nvSpPr>
        <p:spPr>
          <a:xfrm>
            <a:off x="6990556" y="4724587"/>
            <a:ext cx="835660" cy="23876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595959"/>
                </a:solidFill>
                <a:latin typeface="Times New Roman"/>
                <a:cs typeface="Times New Roman"/>
              </a:rPr>
              <a:t>Determiner</a:t>
            </a:r>
            <a:endParaRPr sz="1400" dirty="0">
              <a:latin typeface="Times New Roman"/>
              <a:cs typeface="Times New Roman"/>
            </a:endParaRPr>
          </a:p>
        </p:txBody>
      </p:sp>
      <p:sp>
        <p:nvSpPr>
          <p:cNvPr id="21" name="object 21"/>
          <p:cNvSpPr txBox="1"/>
          <p:nvPr/>
        </p:nvSpPr>
        <p:spPr>
          <a:xfrm>
            <a:off x="7683705" y="4213156"/>
            <a:ext cx="253365"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NP</a:t>
            </a:r>
            <a:endParaRPr sz="1400" dirty="0">
              <a:latin typeface="Times New Roman"/>
              <a:cs typeface="Times New Roman"/>
            </a:endParaRPr>
          </a:p>
        </p:txBody>
      </p:sp>
      <p:sp>
        <p:nvSpPr>
          <p:cNvPr id="22" name="object 22"/>
          <p:cNvSpPr/>
          <p:nvPr/>
        </p:nvSpPr>
        <p:spPr>
          <a:xfrm>
            <a:off x="7975600" y="4445000"/>
            <a:ext cx="520700" cy="279400"/>
          </a:xfrm>
          <a:custGeom>
            <a:avLst/>
            <a:gdLst/>
            <a:ahLst/>
            <a:cxnLst/>
            <a:rect l="l" t="t" r="r" b="b"/>
            <a:pathLst>
              <a:path w="520700" h="279400">
                <a:moveTo>
                  <a:pt x="0" y="0"/>
                </a:moveTo>
                <a:lnTo>
                  <a:pt x="444500" y="215900"/>
                </a:lnTo>
              </a:path>
              <a:path w="520700" h="279400">
                <a:moveTo>
                  <a:pt x="0" y="0"/>
                </a:moveTo>
                <a:lnTo>
                  <a:pt x="520700" y="279400"/>
                </a:lnTo>
              </a:path>
            </a:pathLst>
          </a:custGeom>
          <a:ln w="25400">
            <a:solidFill>
              <a:srgbClr val="595959"/>
            </a:solidFill>
          </a:ln>
        </p:spPr>
        <p:txBody>
          <a:bodyPr wrap="square" lIns="0" tIns="0" rIns="0" bIns="0" rtlCol="0"/>
          <a:lstStyle/>
          <a:p>
            <a:endParaRPr dirty="0"/>
          </a:p>
        </p:txBody>
      </p:sp>
      <p:sp>
        <p:nvSpPr>
          <p:cNvPr id="23" name="object 23"/>
          <p:cNvSpPr txBox="1"/>
          <p:nvPr/>
        </p:nvSpPr>
        <p:spPr>
          <a:xfrm>
            <a:off x="8332787" y="4724587"/>
            <a:ext cx="341630"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N</a:t>
            </a:r>
            <a:r>
              <a:rPr sz="1400" spc="-5" dirty="0">
                <a:solidFill>
                  <a:srgbClr val="595959"/>
                </a:solidFill>
                <a:latin typeface="Times New Roman"/>
                <a:cs typeface="Times New Roman"/>
              </a:rPr>
              <a:t>P</a:t>
            </a:r>
            <a:r>
              <a:rPr sz="1400" dirty="0">
                <a:solidFill>
                  <a:srgbClr val="595959"/>
                </a:solidFill>
                <a:latin typeface="Times New Roman"/>
                <a:cs typeface="Times New Roman"/>
              </a:rPr>
              <a:t>2</a:t>
            </a:r>
            <a:endParaRPr sz="1400" dirty="0">
              <a:latin typeface="Times New Roman"/>
              <a:cs typeface="Times New Roman"/>
            </a:endParaRPr>
          </a:p>
        </p:txBody>
      </p:sp>
      <p:sp>
        <p:nvSpPr>
          <p:cNvPr id="24" name="object 24"/>
          <p:cNvSpPr/>
          <p:nvPr/>
        </p:nvSpPr>
        <p:spPr>
          <a:xfrm>
            <a:off x="8509000" y="4927600"/>
            <a:ext cx="0" cy="355600"/>
          </a:xfrm>
          <a:custGeom>
            <a:avLst/>
            <a:gdLst/>
            <a:ahLst/>
            <a:cxnLst/>
            <a:rect l="l" t="t" r="r" b="b"/>
            <a:pathLst>
              <a:path h="355600">
                <a:moveTo>
                  <a:pt x="0" y="0"/>
                </a:moveTo>
                <a:lnTo>
                  <a:pt x="0" y="355600"/>
                </a:lnTo>
              </a:path>
            </a:pathLst>
          </a:custGeom>
          <a:ln w="25400">
            <a:solidFill>
              <a:srgbClr val="595959"/>
            </a:solidFill>
          </a:ln>
        </p:spPr>
        <p:txBody>
          <a:bodyPr wrap="square" lIns="0" tIns="0" rIns="0" bIns="0" rtlCol="0"/>
          <a:lstStyle/>
          <a:p>
            <a:endParaRPr dirty="0"/>
          </a:p>
        </p:txBody>
      </p:sp>
      <p:sp>
        <p:nvSpPr>
          <p:cNvPr id="25" name="object 25"/>
          <p:cNvSpPr txBox="1"/>
          <p:nvPr/>
        </p:nvSpPr>
        <p:spPr>
          <a:xfrm>
            <a:off x="8291974" y="5273982"/>
            <a:ext cx="421005"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Noun</a:t>
            </a:r>
            <a:endParaRPr sz="1400" dirty="0">
              <a:latin typeface="Times New Roman"/>
              <a:cs typeface="Times New Roman"/>
            </a:endParaRPr>
          </a:p>
        </p:txBody>
      </p:sp>
      <p:sp>
        <p:nvSpPr>
          <p:cNvPr id="26" name="object 26"/>
          <p:cNvSpPr/>
          <p:nvPr/>
        </p:nvSpPr>
        <p:spPr>
          <a:xfrm>
            <a:off x="8509000" y="5549900"/>
            <a:ext cx="0" cy="279400"/>
          </a:xfrm>
          <a:custGeom>
            <a:avLst/>
            <a:gdLst/>
            <a:ahLst/>
            <a:cxnLst/>
            <a:rect l="l" t="t" r="r" b="b"/>
            <a:pathLst>
              <a:path h="279400">
                <a:moveTo>
                  <a:pt x="0" y="0"/>
                </a:moveTo>
                <a:lnTo>
                  <a:pt x="0" y="279400"/>
                </a:lnTo>
              </a:path>
            </a:pathLst>
          </a:custGeom>
          <a:ln w="25400">
            <a:solidFill>
              <a:srgbClr val="595959"/>
            </a:solidFill>
          </a:ln>
        </p:spPr>
        <p:txBody>
          <a:bodyPr wrap="square" lIns="0" tIns="0" rIns="0" bIns="0" rtlCol="0"/>
          <a:lstStyle/>
          <a:p>
            <a:endParaRPr dirty="0"/>
          </a:p>
        </p:txBody>
      </p:sp>
      <p:sp>
        <p:nvSpPr>
          <p:cNvPr id="27" name="object 27"/>
          <p:cNvSpPr txBox="1"/>
          <p:nvPr/>
        </p:nvSpPr>
        <p:spPr>
          <a:xfrm>
            <a:off x="8273239" y="5863919"/>
            <a:ext cx="480059"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w</a:t>
            </a:r>
            <a:r>
              <a:rPr sz="1400" spc="-5" dirty="0">
                <a:solidFill>
                  <a:srgbClr val="595959"/>
                </a:solidFill>
                <a:latin typeface="Times New Roman"/>
                <a:cs typeface="Times New Roman"/>
              </a:rPr>
              <a:t>i</a:t>
            </a:r>
            <a:r>
              <a:rPr sz="1400" dirty="0">
                <a:solidFill>
                  <a:srgbClr val="595959"/>
                </a:solidFill>
                <a:latin typeface="Times New Roman"/>
                <a:cs typeface="Times New Roman"/>
              </a:rPr>
              <a:t>n</a:t>
            </a:r>
            <a:r>
              <a:rPr sz="1400" spc="-5" dirty="0">
                <a:solidFill>
                  <a:srgbClr val="595959"/>
                </a:solidFill>
                <a:latin typeface="Times New Roman"/>
                <a:cs typeface="Times New Roman"/>
              </a:rPr>
              <a:t>t</a:t>
            </a:r>
            <a:r>
              <a:rPr sz="1400" dirty="0">
                <a:solidFill>
                  <a:srgbClr val="595959"/>
                </a:solidFill>
                <a:latin typeface="Times New Roman"/>
                <a:cs typeface="Times New Roman"/>
              </a:rPr>
              <a:t>er</a:t>
            </a:r>
            <a:endParaRPr sz="1400" dirty="0">
              <a:latin typeface="Times New Roman"/>
              <a:cs typeface="Times New Roman"/>
            </a:endParaRPr>
          </a:p>
        </p:txBody>
      </p:sp>
      <p:sp>
        <p:nvSpPr>
          <p:cNvPr id="28" name="object 28"/>
          <p:cNvSpPr/>
          <p:nvPr/>
        </p:nvSpPr>
        <p:spPr>
          <a:xfrm>
            <a:off x="7277100" y="5003800"/>
            <a:ext cx="0" cy="825500"/>
          </a:xfrm>
          <a:custGeom>
            <a:avLst/>
            <a:gdLst/>
            <a:ahLst/>
            <a:cxnLst/>
            <a:rect l="l" t="t" r="r" b="b"/>
            <a:pathLst>
              <a:path h="825500">
                <a:moveTo>
                  <a:pt x="0" y="0"/>
                </a:moveTo>
                <a:lnTo>
                  <a:pt x="0" y="825500"/>
                </a:lnTo>
              </a:path>
            </a:pathLst>
          </a:custGeom>
          <a:ln w="25400">
            <a:solidFill>
              <a:srgbClr val="595959"/>
            </a:solidFill>
          </a:ln>
        </p:spPr>
        <p:txBody>
          <a:bodyPr wrap="square" lIns="0" tIns="0" rIns="0" bIns="0" rtlCol="0"/>
          <a:lstStyle/>
          <a:p>
            <a:endParaRPr dirty="0"/>
          </a:p>
        </p:txBody>
      </p:sp>
      <p:sp>
        <p:nvSpPr>
          <p:cNvPr id="29" name="object 29"/>
          <p:cNvSpPr txBox="1"/>
          <p:nvPr/>
        </p:nvSpPr>
        <p:spPr>
          <a:xfrm>
            <a:off x="7150695" y="5863919"/>
            <a:ext cx="242570" cy="23876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595959"/>
                </a:solidFill>
                <a:latin typeface="Times New Roman"/>
                <a:cs typeface="Times New Roman"/>
              </a:rPr>
              <a:t>t</a:t>
            </a:r>
            <a:r>
              <a:rPr sz="1400" dirty="0">
                <a:solidFill>
                  <a:srgbClr val="595959"/>
                </a:solidFill>
                <a:latin typeface="Times New Roman"/>
                <a:cs typeface="Times New Roman"/>
              </a:rPr>
              <a:t>he</a:t>
            </a:r>
            <a:endParaRPr sz="1400" dirty="0">
              <a:latin typeface="Times New Roman"/>
              <a:cs typeface="Times New Roman"/>
            </a:endParaRPr>
          </a:p>
        </p:txBody>
      </p:sp>
      <p:sp>
        <p:nvSpPr>
          <p:cNvPr id="30" name="object 30"/>
          <p:cNvSpPr txBox="1"/>
          <p:nvPr/>
        </p:nvSpPr>
        <p:spPr>
          <a:xfrm>
            <a:off x="6230143" y="5863919"/>
            <a:ext cx="163830" cy="23876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595959"/>
                </a:solidFill>
                <a:latin typeface="Times New Roman"/>
                <a:cs typeface="Times New Roman"/>
              </a:rPr>
              <a:t>in</a:t>
            </a:r>
            <a:endParaRPr sz="1400" dirty="0">
              <a:latin typeface="Times New Roman"/>
              <a:cs typeface="Times New Roman"/>
            </a:endParaRPr>
          </a:p>
        </p:txBody>
      </p:sp>
      <p:sp>
        <p:nvSpPr>
          <p:cNvPr id="31" name="object 31"/>
          <p:cNvSpPr/>
          <p:nvPr/>
        </p:nvSpPr>
        <p:spPr>
          <a:xfrm>
            <a:off x="5168900" y="5003800"/>
            <a:ext cx="0" cy="825500"/>
          </a:xfrm>
          <a:custGeom>
            <a:avLst/>
            <a:gdLst/>
            <a:ahLst/>
            <a:cxnLst/>
            <a:rect l="l" t="t" r="r" b="b"/>
            <a:pathLst>
              <a:path h="825500">
                <a:moveTo>
                  <a:pt x="0" y="0"/>
                </a:moveTo>
                <a:lnTo>
                  <a:pt x="1" y="825500"/>
                </a:lnTo>
              </a:path>
            </a:pathLst>
          </a:custGeom>
          <a:ln w="25400">
            <a:solidFill>
              <a:srgbClr val="595959"/>
            </a:solidFill>
          </a:ln>
        </p:spPr>
        <p:txBody>
          <a:bodyPr wrap="square" lIns="0" tIns="0" rIns="0" bIns="0" rtlCol="0"/>
          <a:lstStyle/>
          <a:p>
            <a:endParaRPr dirty="0"/>
          </a:p>
        </p:txBody>
      </p:sp>
      <p:sp>
        <p:nvSpPr>
          <p:cNvPr id="32" name="object 32"/>
          <p:cNvSpPr txBox="1"/>
          <p:nvPr/>
        </p:nvSpPr>
        <p:spPr>
          <a:xfrm>
            <a:off x="368350" y="866142"/>
            <a:ext cx="7635240" cy="3166110"/>
          </a:xfrm>
          <a:prstGeom prst="rect">
            <a:avLst/>
          </a:prstGeom>
        </p:spPr>
        <p:txBody>
          <a:bodyPr vert="horz" wrap="square" lIns="0" tIns="6985" rIns="0" bIns="0" rtlCol="0">
            <a:spAutoFit/>
          </a:bodyPr>
          <a:lstStyle/>
          <a:p>
            <a:pPr marL="53340" marR="5080">
              <a:lnSpc>
                <a:spcPct val="101899"/>
              </a:lnSpc>
              <a:spcBef>
                <a:spcPts val="55"/>
              </a:spcBef>
            </a:pPr>
            <a:r>
              <a:rPr sz="1800" spc="-5" dirty="0">
                <a:solidFill>
                  <a:srgbClr val="595959"/>
                </a:solidFill>
                <a:latin typeface="Times New Roman"/>
                <a:cs typeface="Times New Roman"/>
              </a:rPr>
              <a:t>Analyzing </a:t>
            </a:r>
            <a:r>
              <a:rPr sz="1800" dirty="0">
                <a:solidFill>
                  <a:srgbClr val="595959"/>
                </a:solidFill>
                <a:latin typeface="Times New Roman"/>
                <a:cs typeface="Times New Roman"/>
              </a:rPr>
              <a:t>of words </a:t>
            </a:r>
            <a:r>
              <a:rPr sz="1800" spc="-5" dirty="0">
                <a:solidFill>
                  <a:srgbClr val="595959"/>
                </a:solidFill>
                <a:latin typeface="Times New Roman"/>
                <a:cs typeface="Times New Roman"/>
              </a:rPr>
              <a:t>in </a:t>
            </a:r>
            <a:r>
              <a:rPr sz="1800" dirty="0">
                <a:solidFill>
                  <a:srgbClr val="595959"/>
                </a:solidFill>
                <a:latin typeface="Times New Roman"/>
                <a:cs typeface="Times New Roman"/>
              </a:rPr>
              <a:t>a </a:t>
            </a:r>
            <a:r>
              <a:rPr sz="1800" spc="-5" dirty="0">
                <a:solidFill>
                  <a:srgbClr val="595959"/>
                </a:solidFill>
                <a:latin typeface="Times New Roman"/>
                <a:cs typeface="Times New Roman"/>
              </a:rPr>
              <a:t>sentence so </a:t>
            </a:r>
            <a:r>
              <a:rPr sz="1800" dirty="0">
                <a:solidFill>
                  <a:srgbClr val="595959"/>
                </a:solidFill>
                <a:latin typeface="Times New Roman"/>
                <a:cs typeface="Times New Roman"/>
              </a:rPr>
              <a:t>as </a:t>
            </a:r>
            <a:r>
              <a:rPr sz="1800" spc="-5" dirty="0">
                <a:solidFill>
                  <a:srgbClr val="595959"/>
                </a:solidFill>
                <a:latin typeface="Times New Roman"/>
                <a:cs typeface="Times New Roman"/>
              </a:rPr>
              <a:t>to </a:t>
            </a:r>
            <a:r>
              <a:rPr sz="1800" dirty="0">
                <a:solidFill>
                  <a:srgbClr val="595959"/>
                </a:solidFill>
                <a:latin typeface="Times New Roman"/>
                <a:cs typeface="Times New Roman"/>
              </a:rPr>
              <a:t>uncover </a:t>
            </a:r>
            <a:r>
              <a:rPr sz="1800" spc="-5" dirty="0">
                <a:solidFill>
                  <a:srgbClr val="595959"/>
                </a:solidFill>
                <a:latin typeface="Times New Roman"/>
                <a:cs typeface="Times New Roman"/>
              </a:rPr>
              <a:t>the grammatical structure </a:t>
            </a:r>
            <a:r>
              <a:rPr sz="1800" dirty="0">
                <a:solidFill>
                  <a:srgbClr val="595959"/>
                </a:solidFill>
                <a:latin typeface="Times New Roman"/>
                <a:cs typeface="Times New Roman"/>
              </a:rPr>
              <a:t>of </a:t>
            </a:r>
            <a:r>
              <a:rPr sz="1800" spc="-5" dirty="0">
                <a:solidFill>
                  <a:srgbClr val="595959"/>
                </a:solidFill>
                <a:latin typeface="Times New Roman"/>
                <a:cs typeface="Times New Roman"/>
              </a:rPr>
              <a:t>the  sentence:</a:t>
            </a:r>
            <a:endParaRPr sz="1800" dirty="0">
              <a:latin typeface="Times New Roman"/>
              <a:cs typeface="Times New Roman"/>
            </a:endParaRPr>
          </a:p>
          <a:p>
            <a:pPr marL="53340" marR="302895" indent="457200">
              <a:lnSpc>
                <a:spcPct val="125000"/>
              </a:lnSpc>
              <a:spcBef>
                <a:spcPts val="100"/>
              </a:spcBef>
            </a:pPr>
            <a:r>
              <a:rPr sz="1800" dirty="0">
                <a:solidFill>
                  <a:srgbClr val="595959"/>
                </a:solidFill>
                <a:latin typeface="Times New Roman"/>
                <a:cs typeface="Times New Roman"/>
              </a:rPr>
              <a:t>How words are grouped </a:t>
            </a:r>
            <a:r>
              <a:rPr sz="1800" spc="-5" dirty="0">
                <a:solidFill>
                  <a:srgbClr val="595959"/>
                </a:solidFill>
                <a:latin typeface="Times New Roman"/>
                <a:cs typeface="Times New Roman"/>
              </a:rPr>
              <a:t>to </a:t>
            </a:r>
            <a:r>
              <a:rPr sz="1800" dirty="0">
                <a:solidFill>
                  <a:srgbClr val="595959"/>
                </a:solidFill>
                <a:latin typeface="Times New Roman"/>
                <a:cs typeface="Times New Roman"/>
              </a:rPr>
              <a:t>form </a:t>
            </a:r>
            <a:r>
              <a:rPr sz="1800" spc="-5" dirty="0">
                <a:solidFill>
                  <a:srgbClr val="595959"/>
                </a:solidFill>
                <a:latin typeface="Times New Roman"/>
                <a:cs typeface="Times New Roman"/>
              </a:rPr>
              <a:t>phrases </a:t>
            </a:r>
            <a:r>
              <a:rPr sz="1800" dirty="0">
                <a:solidFill>
                  <a:srgbClr val="595959"/>
                </a:solidFill>
                <a:latin typeface="Times New Roman"/>
                <a:cs typeface="Times New Roman"/>
              </a:rPr>
              <a:t>and </a:t>
            </a:r>
            <a:r>
              <a:rPr sz="1800" spc="-5" dirty="0">
                <a:solidFill>
                  <a:srgbClr val="595959"/>
                </a:solidFill>
                <a:latin typeface="Times New Roman"/>
                <a:cs typeface="Times New Roman"/>
              </a:rPr>
              <a:t>the </a:t>
            </a:r>
            <a:r>
              <a:rPr sz="1800" dirty="0">
                <a:solidFill>
                  <a:srgbClr val="595959"/>
                </a:solidFill>
                <a:latin typeface="Times New Roman"/>
                <a:cs typeface="Times New Roman"/>
              </a:rPr>
              <a:t>order </a:t>
            </a:r>
            <a:r>
              <a:rPr sz="1800" spc="-5" dirty="0">
                <a:solidFill>
                  <a:srgbClr val="595959"/>
                </a:solidFill>
                <a:latin typeface="Times New Roman"/>
                <a:cs typeface="Times New Roman"/>
              </a:rPr>
              <a:t>in which they </a:t>
            </a:r>
            <a:r>
              <a:rPr sz="1800" dirty="0">
                <a:solidFill>
                  <a:srgbClr val="595959"/>
                </a:solidFill>
                <a:latin typeface="Times New Roman"/>
                <a:cs typeface="Times New Roman"/>
              </a:rPr>
              <a:t>occur  </a:t>
            </a:r>
            <a:r>
              <a:rPr sz="1800" spc="-5" dirty="0">
                <a:solidFill>
                  <a:srgbClr val="595959"/>
                </a:solidFill>
                <a:latin typeface="Times New Roman"/>
                <a:cs typeface="Times New Roman"/>
              </a:rPr>
              <a:t>Requires both </a:t>
            </a:r>
            <a:r>
              <a:rPr sz="1800" dirty="0">
                <a:solidFill>
                  <a:srgbClr val="595959"/>
                </a:solidFill>
                <a:latin typeface="Times New Roman"/>
                <a:cs typeface="Times New Roman"/>
              </a:rPr>
              <a:t>a </a:t>
            </a:r>
            <a:r>
              <a:rPr sz="1800" spc="-5" dirty="0">
                <a:solidFill>
                  <a:srgbClr val="595959"/>
                </a:solidFill>
                <a:latin typeface="Times New Roman"/>
                <a:cs typeface="Times New Roman"/>
              </a:rPr>
              <a:t>grammar </a:t>
            </a:r>
            <a:r>
              <a:rPr sz="1800" dirty="0">
                <a:solidFill>
                  <a:srgbClr val="595959"/>
                </a:solidFill>
                <a:latin typeface="Times New Roman"/>
                <a:cs typeface="Times New Roman"/>
              </a:rPr>
              <a:t>and a</a:t>
            </a:r>
            <a:r>
              <a:rPr sz="1800" spc="5" dirty="0">
                <a:solidFill>
                  <a:srgbClr val="595959"/>
                </a:solidFill>
                <a:latin typeface="Times New Roman"/>
                <a:cs typeface="Times New Roman"/>
              </a:rPr>
              <a:t> </a:t>
            </a:r>
            <a:r>
              <a:rPr sz="1800" spc="-5" dirty="0">
                <a:solidFill>
                  <a:srgbClr val="595959"/>
                </a:solidFill>
                <a:latin typeface="Times New Roman"/>
                <a:cs typeface="Times New Roman"/>
              </a:rPr>
              <a:t>parser</a:t>
            </a:r>
            <a:endParaRPr sz="1800" dirty="0">
              <a:latin typeface="Times New Roman"/>
              <a:cs typeface="Times New Roman"/>
            </a:endParaRPr>
          </a:p>
          <a:p>
            <a:pPr marL="53340" marR="271780">
              <a:lnSpc>
                <a:spcPts val="2100"/>
              </a:lnSpc>
              <a:spcBef>
                <a:spcPts val="760"/>
              </a:spcBef>
            </a:pPr>
            <a:r>
              <a:rPr sz="1800" spc="-5" dirty="0">
                <a:solidFill>
                  <a:srgbClr val="595959"/>
                </a:solidFill>
                <a:latin typeface="Times New Roman"/>
                <a:cs typeface="Times New Roman"/>
              </a:rPr>
              <a:t>Produces </a:t>
            </a:r>
            <a:r>
              <a:rPr sz="1800" dirty="0">
                <a:solidFill>
                  <a:srgbClr val="595959"/>
                </a:solidFill>
                <a:latin typeface="Times New Roman"/>
                <a:cs typeface="Times New Roman"/>
              </a:rPr>
              <a:t>a </a:t>
            </a:r>
            <a:r>
              <a:rPr sz="1800" spc="-5" dirty="0">
                <a:solidFill>
                  <a:srgbClr val="595959"/>
                </a:solidFill>
                <a:latin typeface="Times New Roman"/>
                <a:cs typeface="Times New Roman"/>
              </a:rPr>
              <a:t>delinearized representation </a:t>
            </a:r>
            <a:r>
              <a:rPr sz="1800" dirty="0">
                <a:solidFill>
                  <a:srgbClr val="595959"/>
                </a:solidFill>
                <a:latin typeface="Times New Roman"/>
                <a:cs typeface="Times New Roman"/>
              </a:rPr>
              <a:t>of a </a:t>
            </a:r>
            <a:r>
              <a:rPr sz="1800" spc="-5" dirty="0">
                <a:solidFill>
                  <a:srgbClr val="595959"/>
                </a:solidFill>
                <a:latin typeface="Times New Roman"/>
                <a:cs typeface="Times New Roman"/>
              </a:rPr>
              <a:t>sentence, which reveals </a:t>
            </a:r>
            <a:r>
              <a:rPr sz="1800" dirty="0">
                <a:solidFill>
                  <a:srgbClr val="595959"/>
                </a:solidFill>
                <a:latin typeface="Times New Roman"/>
                <a:cs typeface="Times New Roman"/>
              </a:rPr>
              <a:t>dependency  </a:t>
            </a:r>
            <a:r>
              <a:rPr sz="1800" spc="-5" dirty="0">
                <a:solidFill>
                  <a:srgbClr val="595959"/>
                </a:solidFill>
                <a:latin typeface="Times New Roman"/>
                <a:cs typeface="Times New Roman"/>
              </a:rPr>
              <a:t>relationships between </a:t>
            </a:r>
            <a:r>
              <a:rPr sz="1800" dirty="0">
                <a:solidFill>
                  <a:srgbClr val="595959"/>
                </a:solidFill>
                <a:latin typeface="Times New Roman"/>
                <a:cs typeface="Times New Roman"/>
              </a:rPr>
              <a:t>words</a:t>
            </a:r>
            <a:endParaRPr sz="1800" dirty="0">
              <a:latin typeface="Times New Roman"/>
              <a:cs typeface="Times New Roman"/>
            </a:endParaRPr>
          </a:p>
          <a:p>
            <a:pPr marL="1445260" algn="ctr">
              <a:lnSpc>
                <a:spcPts val="1265"/>
              </a:lnSpc>
            </a:pPr>
            <a:r>
              <a:rPr sz="1400" dirty="0">
                <a:solidFill>
                  <a:srgbClr val="595959"/>
                </a:solidFill>
                <a:latin typeface="Times New Roman"/>
                <a:cs typeface="Times New Roman"/>
              </a:rPr>
              <a:t>S</a:t>
            </a:r>
            <a:endParaRPr sz="1400" dirty="0">
              <a:latin typeface="Times New Roman"/>
              <a:cs typeface="Times New Roman"/>
            </a:endParaRPr>
          </a:p>
          <a:p>
            <a:pPr marL="12700">
              <a:lnSpc>
                <a:spcPct val="100000"/>
              </a:lnSpc>
              <a:spcBef>
                <a:spcPts val="1045"/>
              </a:spcBef>
            </a:pPr>
            <a:r>
              <a:rPr sz="1800" spc="-20" dirty="0">
                <a:solidFill>
                  <a:srgbClr val="595959"/>
                </a:solidFill>
                <a:latin typeface="Times New Roman"/>
                <a:cs typeface="Times New Roman"/>
              </a:rPr>
              <a:t>Tree</a:t>
            </a:r>
            <a:r>
              <a:rPr sz="1800" spc="-5" dirty="0">
                <a:solidFill>
                  <a:srgbClr val="595959"/>
                </a:solidFill>
                <a:latin typeface="Times New Roman"/>
                <a:cs typeface="Times New Roman"/>
              </a:rPr>
              <a:t> Structure</a:t>
            </a:r>
            <a:endParaRPr sz="1800" dirty="0">
              <a:latin typeface="Times New Roman"/>
              <a:cs typeface="Times New Roman"/>
            </a:endParaRPr>
          </a:p>
          <a:p>
            <a:pPr marR="1740535" algn="r">
              <a:lnSpc>
                <a:spcPct val="100000"/>
              </a:lnSpc>
              <a:spcBef>
                <a:spcPts val="815"/>
              </a:spcBef>
            </a:pPr>
            <a:r>
              <a:rPr sz="1400" dirty="0">
                <a:solidFill>
                  <a:srgbClr val="595959"/>
                </a:solidFill>
                <a:latin typeface="Times New Roman"/>
                <a:cs typeface="Times New Roman"/>
              </a:rPr>
              <a:t>VP</a:t>
            </a:r>
            <a:endParaRPr sz="1400" dirty="0">
              <a:latin typeface="Times New Roman"/>
              <a:cs typeface="Times New Roman"/>
            </a:endParaRPr>
          </a:p>
          <a:p>
            <a:pPr marR="929005" algn="r">
              <a:lnSpc>
                <a:spcPct val="100000"/>
              </a:lnSpc>
              <a:spcBef>
                <a:spcPts val="1260"/>
              </a:spcBef>
            </a:pPr>
            <a:r>
              <a:rPr sz="1400" spc="-5" dirty="0">
                <a:solidFill>
                  <a:srgbClr val="595959"/>
                </a:solidFill>
                <a:latin typeface="Times New Roman"/>
                <a:cs typeface="Times New Roman"/>
              </a:rPr>
              <a:t>PP</a:t>
            </a:r>
            <a:endParaRPr sz="1400" dirty="0">
              <a:latin typeface="Times New Roman"/>
              <a:cs typeface="Times New Roman"/>
            </a:endParaRPr>
          </a:p>
        </p:txBody>
      </p:sp>
      <p:sp>
        <p:nvSpPr>
          <p:cNvPr id="33" name="object 33"/>
          <p:cNvSpPr txBox="1"/>
          <p:nvPr/>
        </p:nvSpPr>
        <p:spPr>
          <a:xfrm>
            <a:off x="4979640" y="5863919"/>
            <a:ext cx="401320" cy="23876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595959"/>
                </a:solidFill>
                <a:latin typeface="Times New Roman"/>
                <a:cs typeface="Times New Roman"/>
              </a:rPr>
              <a:t>s</a:t>
            </a:r>
            <a:r>
              <a:rPr sz="1400" dirty="0">
                <a:solidFill>
                  <a:srgbClr val="595959"/>
                </a:solidFill>
                <a:latin typeface="Times New Roman"/>
                <a:cs typeface="Times New Roman"/>
              </a:rPr>
              <a:t>h</a:t>
            </a:r>
            <a:r>
              <a:rPr sz="1400" spc="-5" dirty="0">
                <a:solidFill>
                  <a:srgbClr val="595959"/>
                </a:solidFill>
                <a:latin typeface="Times New Roman"/>
                <a:cs typeface="Times New Roman"/>
              </a:rPr>
              <a:t>i</a:t>
            </a:r>
            <a:r>
              <a:rPr sz="1400" dirty="0">
                <a:solidFill>
                  <a:srgbClr val="595959"/>
                </a:solidFill>
                <a:latin typeface="Times New Roman"/>
                <a:cs typeface="Times New Roman"/>
              </a:rPr>
              <a:t>ne</a:t>
            </a:r>
            <a:endParaRPr sz="1400" dirty="0">
              <a:latin typeface="Times New Roman"/>
              <a:cs typeface="Times New Roman"/>
            </a:endParaRPr>
          </a:p>
        </p:txBody>
      </p:sp>
      <p:sp>
        <p:nvSpPr>
          <p:cNvPr id="34" name="object 34"/>
          <p:cNvSpPr/>
          <p:nvPr/>
        </p:nvSpPr>
        <p:spPr>
          <a:xfrm>
            <a:off x="876300" y="5105400"/>
            <a:ext cx="0" cy="723900"/>
          </a:xfrm>
          <a:custGeom>
            <a:avLst/>
            <a:gdLst/>
            <a:ahLst/>
            <a:cxnLst/>
            <a:rect l="l" t="t" r="r" b="b"/>
            <a:pathLst>
              <a:path h="723900">
                <a:moveTo>
                  <a:pt x="0" y="0"/>
                </a:moveTo>
                <a:lnTo>
                  <a:pt x="0" y="723900"/>
                </a:lnTo>
              </a:path>
            </a:pathLst>
          </a:custGeom>
          <a:ln w="25400">
            <a:solidFill>
              <a:srgbClr val="595959"/>
            </a:solidFill>
          </a:ln>
        </p:spPr>
        <p:txBody>
          <a:bodyPr wrap="square" lIns="0" tIns="0" rIns="0" bIns="0" rtlCol="0"/>
          <a:lstStyle/>
          <a:p>
            <a:endParaRPr dirty="0"/>
          </a:p>
        </p:txBody>
      </p:sp>
      <p:sp>
        <p:nvSpPr>
          <p:cNvPr id="35" name="object 35"/>
          <p:cNvSpPr txBox="1"/>
          <p:nvPr/>
        </p:nvSpPr>
        <p:spPr>
          <a:xfrm>
            <a:off x="716773" y="5863919"/>
            <a:ext cx="301625" cy="238760"/>
          </a:xfrm>
          <a:prstGeom prst="rect">
            <a:avLst/>
          </a:prstGeom>
        </p:spPr>
        <p:txBody>
          <a:bodyPr vert="horz" wrap="square" lIns="0" tIns="12700" rIns="0" bIns="0" rtlCol="0">
            <a:spAutoFit/>
          </a:bodyPr>
          <a:lstStyle/>
          <a:p>
            <a:pPr marL="12700">
              <a:lnSpc>
                <a:spcPct val="100000"/>
              </a:lnSpc>
              <a:spcBef>
                <a:spcPts val="100"/>
              </a:spcBef>
            </a:pPr>
            <a:r>
              <a:rPr sz="1400" spc="-10" dirty="0">
                <a:solidFill>
                  <a:srgbClr val="595959"/>
                </a:solidFill>
                <a:latin typeface="Times New Roman"/>
                <a:cs typeface="Times New Roman"/>
              </a:rPr>
              <a:t>T</a:t>
            </a:r>
            <a:r>
              <a:rPr sz="1400" dirty="0">
                <a:solidFill>
                  <a:srgbClr val="595959"/>
                </a:solidFill>
                <a:latin typeface="Times New Roman"/>
                <a:cs typeface="Times New Roman"/>
              </a:rPr>
              <a:t>he</a:t>
            </a:r>
            <a:endParaRPr sz="1400" dirty="0">
              <a:latin typeface="Times New Roman"/>
              <a:cs typeface="Times New Roman"/>
            </a:endParaRPr>
          </a:p>
        </p:txBody>
      </p:sp>
      <p:sp>
        <p:nvSpPr>
          <p:cNvPr id="36" name="object 36"/>
          <p:cNvSpPr/>
          <p:nvPr/>
        </p:nvSpPr>
        <p:spPr>
          <a:xfrm>
            <a:off x="2286000" y="5003800"/>
            <a:ext cx="520700" cy="279400"/>
          </a:xfrm>
          <a:custGeom>
            <a:avLst/>
            <a:gdLst/>
            <a:ahLst/>
            <a:cxnLst/>
            <a:rect l="l" t="t" r="r" b="b"/>
            <a:pathLst>
              <a:path w="520700" h="279400">
                <a:moveTo>
                  <a:pt x="520700" y="0"/>
                </a:moveTo>
                <a:lnTo>
                  <a:pt x="0" y="279400"/>
                </a:lnTo>
              </a:path>
            </a:pathLst>
          </a:custGeom>
          <a:ln w="25400">
            <a:solidFill>
              <a:srgbClr val="595959"/>
            </a:solidFill>
          </a:ln>
        </p:spPr>
        <p:txBody>
          <a:bodyPr wrap="square" lIns="0" tIns="0" rIns="0" bIns="0" rtlCol="0"/>
          <a:lstStyle/>
          <a:p>
            <a:endParaRPr dirty="0"/>
          </a:p>
        </p:txBody>
      </p:sp>
      <p:sp>
        <p:nvSpPr>
          <p:cNvPr id="37" name="object 37"/>
          <p:cNvSpPr txBox="1"/>
          <p:nvPr/>
        </p:nvSpPr>
        <p:spPr>
          <a:xfrm>
            <a:off x="1701006" y="5273982"/>
            <a:ext cx="717550" cy="23876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595959"/>
                </a:solidFill>
                <a:latin typeface="Times New Roman"/>
                <a:cs typeface="Times New Roman"/>
              </a:rPr>
              <a:t>Adjective</a:t>
            </a:r>
            <a:endParaRPr sz="1400" dirty="0">
              <a:latin typeface="Times New Roman"/>
              <a:cs typeface="Times New Roman"/>
            </a:endParaRPr>
          </a:p>
        </p:txBody>
      </p:sp>
      <p:sp>
        <p:nvSpPr>
          <p:cNvPr id="38" name="object 38"/>
          <p:cNvSpPr/>
          <p:nvPr/>
        </p:nvSpPr>
        <p:spPr>
          <a:xfrm>
            <a:off x="2806700" y="5003800"/>
            <a:ext cx="431800" cy="279400"/>
          </a:xfrm>
          <a:custGeom>
            <a:avLst/>
            <a:gdLst/>
            <a:ahLst/>
            <a:cxnLst/>
            <a:rect l="l" t="t" r="r" b="b"/>
            <a:pathLst>
              <a:path w="431800" h="279400">
                <a:moveTo>
                  <a:pt x="0" y="0"/>
                </a:moveTo>
                <a:lnTo>
                  <a:pt x="431800" y="279400"/>
                </a:lnTo>
              </a:path>
            </a:pathLst>
          </a:custGeom>
          <a:ln w="25400">
            <a:solidFill>
              <a:srgbClr val="595959"/>
            </a:solidFill>
          </a:ln>
        </p:spPr>
        <p:txBody>
          <a:bodyPr wrap="square" lIns="0" tIns="0" rIns="0" bIns="0" rtlCol="0"/>
          <a:lstStyle/>
          <a:p>
            <a:endParaRPr dirty="0"/>
          </a:p>
        </p:txBody>
      </p:sp>
      <p:sp>
        <p:nvSpPr>
          <p:cNvPr id="39" name="object 39"/>
          <p:cNvSpPr txBox="1"/>
          <p:nvPr/>
        </p:nvSpPr>
        <p:spPr>
          <a:xfrm>
            <a:off x="3032918" y="5273982"/>
            <a:ext cx="421005"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Noun</a:t>
            </a:r>
            <a:endParaRPr sz="1400" dirty="0">
              <a:latin typeface="Times New Roman"/>
              <a:cs typeface="Times New Roman"/>
            </a:endParaRPr>
          </a:p>
        </p:txBody>
      </p:sp>
      <p:sp>
        <p:nvSpPr>
          <p:cNvPr id="40" name="object 40"/>
          <p:cNvSpPr/>
          <p:nvPr/>
        </p:nvSpPr>
        <p:spPr>
          <a:xfrm>
            <a:off x="2019300" y="5486400"/>
            <a:ext cx="0" cy="342900"/>
          </a:xfrm>
          <a:custGeom>
            <a:avLst/>
            <a:gdLst/>
            <a:ahLst/>
            <a:cxnLst/>
            <a:rect l="l" t="t" r="r" b="b"/>
            <a:pathLst>
              <a:path h="342900">
                <a:moveTo>
                  <a:pt x="0" y="0"/>
                </a:moveTo>
                <a:lnTo>
                  <a:pt x="0" y="342900"/>
                </a:lnTo>
              </a:path>
            </a:pathLst>
          </a:custGeom>
          <a:ln w="25400">
            <a:solidFill>
              <a:srgbClr val="595959"/>
            </a:solidFill>
          </a:ln>
        </p:spPr>
        <p:txBody>
          <a:bodyPr wrap="square" lIns="0" tIns="0" rIns="0" bIns="0" rtlCol="0"/>
          <a:lstStyle/>
          <a:p>
            <a:endParaRPr dirty="0"/>
          </a:p>
        </p:txBody>
      </p:sp>
      <p:sp>
        <p:nvSpPr>
          <p:cNvPr id="41" name="object 41"/>
          <p:cNvSpPr txBox="1"/>
          <p:nvPr/>
        </p:nvSpPr>
        <p:spPr>
          <a:xfrm>
            <a:off x="1702280" y="5863919"/>
            <a:ext cx="607695"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g</a:t>
            </a:r>
            <a:r>
              <a:rPr sz="1400" spc="-5" dirty="0">
                <a:solidFill>
                  <a:srgbClr val="595959"/>
                </a:solidFill>
                <a:latin typeface="Times New Roman"/>
                <a:cs typeface="Times New Roman"/>
              </a:rPr>
              <a:t>l</a:t>
            </a:r>
            <a:r>
              <a:rPr sz="1400" dirty="0">
                <a:solidFill>
                  <a:srgbClr val="595959"/>
                </a:solidFill>
                <a:latin typeface="Times New Roman"/>
                <a:cs typeface="Times New Roman"/>
              </a:rPr>
              <a:t>o</a:t>
            </a:r>
            <a:r>
              <a:rPr sz="1400" spc="-5" dirty="0">
                <a:solidFill>
                  <a:srgbClr val="595959"/>
                </a:solidFill>
                <a:latin typeface="Times New Roman"/>
                <a:cs typeface="Times New Roman"/>
              </a:rPr>
              <a:t>ri</a:t>
            </a:r>
            <a:r>
              <a:rPr sz="1400" dirty="0">
                <a:solidFill>
                  <a:srgbClr val="595959"/>
                </a:solidFill>
                <a:latin typeface="Times New Roman"/>
                <a:cs typeface="Times New Roman"/>
              </a:rPr>
              <a:t>ous</a:t>
            </a:r>
            <a:endParaRPr sz="1400" dirty="0">
              <a:latin typeface="Times New Roman"/>
              <a:cs typeface="Times New Roman"/>
            </a:endParaRPr>
          </a:p>
        </p:txBody>
      </p:sp>
      <p:sp>
        <p:nvSpPr>
          <p:cNvPr id="42" name="object 42"/>
          <p:cNvSpPr/>
          <p:nvPr/>
        </p:nvSpPr>
        <p:spPr>
          <a:xfrm>
            <a:off x="3238500" y="5549900"/>
            <a:ext cx="0" cy="279400"/>
          </a:xfrm>
          <a:custGeom>
            <a:avLst/>
            <a:gdLst/>
            <a:ahLst/>
            <a:cxnLst/>
            <a:rect l="l" t="t" r="r" b="b"/>
            <a:pathLst>
              <a:path h="279400">
                <a:moveTo>
                  <a:pt x="0" y="0"/>
                </a:moveTo>
                <a:lnTo>
                  <a:pt x="0" y="279400"/>
                </a:lnTo>
              </a:path>
            </a:pathLst>
          </a:custGeom>
          <a:ln w="25400">
            <a:solidFill>
              <a:srgbClr val="595959"/>
            </a:solidFill>
          </a:ln>
        </p:spPr>
        <p:txBody>
          <a:bodyPr wrap="square" lIns="0" tIns="0" rIns="0" bIns="0" rtlCol="0"/>
          <a:lstStyle/>
          <a:p>
            <a:endParaRPr dirty="0"/>
          </a:p>
        </p:txBody>
      </p:sp>
      <p:sp>
        <p:nvSpPr>
          <p:cNvPr id="43" name="object 43"/>
          <p:cNvSpPr txBox="1"/>
          <p:nvPr/>
        </p:nvSpPr>
        <p:spPr>
          <a:xfrm>
            <a:off x="3094979" y="5863919"/>
            <a:ext cx="273685" cy="23876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595959"/>
                </a:solidFill>
                <a:latin typeface="Times New Roman"/>
                <a:cs typeface="Times New Roman"/>
              </a:rPr>
              <a:t>s</a:t>
            </a:r>
            <a:r>
              <a:rPr sz="1400" dirty="0">
                <a:solidFill>
                  <a:srgbClr val="595959"/>
                </a:solidFill>
                <a:latin typeface="Times New Roman"/>
                <a:cs typeface="Times New Roman"/>
              </a:rPr>
              <a:t>un</a:t>
            </a:r>
            <a:endParaRPr sz="1400" dirty="0">
              <a:latin typeface="Times New Roman"/>
              <a:cs typeface="Times New Roman"/>
            </a:endParaRPr>
          </a:p>
        </p:txBody>
      </p:sp>
      <p:sp>
        <p:nvSpPr>
          <p:cNvPr id="44" name="object 44"/>
          <p:cNvSpPr/>
          <p:nvPr/>
        </p:nvSpPr>
        <p:spPr>
          <a:xfrm>
            <a:off x="4038600" y="5067300"/>
            <a:ext cx="0" cy="762000"/>
          </a:xfrm>
          <a:custGeom>
            <a:avLst/>
            <a:gdLst/>
            <a:ahLst/>
            <a:cxnLst/>
            <a:rect l="l" t="t" r="r" b="b"/>
            <a:pathLst>
              <a:path h="762000">
                <a:moveTo>
                  <a:pt x="0" y="0"/>
                </a:moveTo>
                <a:lnTo>
                  <a:pt x="1" y="762000"/>
                </a:lnTo>
              </a:path>
            </a:pathLst>
          </a:custGeom>
          <a:ln w="25400">
            <a:solidFill>
              <a:srgbClr val="595959"/>
            </a:solidFill>
          </a:ln>
        </p:spPr>
        <p:txBody>
          <a:bodyPr wrap="square" lIns="0" tIns="0" rIns="0" bIns="0" rtlCol="0"/>
          <a:lstStyle/>
          <a:p>
            <a:endParaRPr dirty="0"/>
          </a:p>
        </p:txBody>
      </p:sp>
      <p:sp>
        <p:nvSpPr>
          <p:cNvPr id="45" name="object 45"/>
          <p:cNvSpPr txBox="1"/>
          <p:nvPr/>
        </p:nvSpPr>
        <p:spPr>
          <a:xfrm>
            <a:off x="3868555" y="5863919"/>
            <a:ext cx="302260" cy="238760"/>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95959"/>
                </a:solidFill>
                <a:latin typeface="Times New Roman"/>
                <a:cs typeface="Times New Roman"/>
              </a:rPr>
              <a:t>w</a:t>
            </a:r>
            <a:r>
              <a:rPr sz="1400" spc="-5" dirty="0">
                <a:solidFill>
                  <a:srgbClr val="595959"/>
                </a:solidFill>
                <a:latin typeface="Times New Roman"/>
                <a:cs typeface="Times New Roman"/>
              </a:rPr>
              <a:t>il</a:t>
            </a:r>
            <a:r>
              <a:rPr sz="1400" dirty="0">
                <a:solidFill>
                  <a:srgbClr val="595959"/>
                </a:solidFill>
                <a:latin typeface="Times New Roman"/>
                <a:cs typeface="Times New Roman"/>
              </a:rPr>
              <a:t>l</a:t>
            </a:r>
            <a:endParaRPr sz="1400" dirty="0">
              <a:latin typeface="Times New Roman"/>
              <a:cs typeface="Times New Roman"/>
            </a:endParaRPr>
          </a:p>
        </p:txBody>
      </p:sp>
      <p:sp>
        <p:nvSpPr>
          <p:cNvPr id="46" name="object 46"/>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47" name="object 47"/>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8</a:t>
            </a:r>
            <a:endParaRPr sz="800" dirty="0">
              <a:latin typeface="Times New Roman"/>
              <a:cs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048500" y="6454861"/>
            <a:ext cx="1992229" cy="302561"/>
          </a:xfrm>
          <a:prstGeom prst="rect">
            <a:avLst/>
          </a:prstGeom>
          <a:blipFill>
            <a:blip r:embed="rId2" cstate="print"/>
            <a:stretch>
              <a:fillRect/>
            </a:stretch>
          </a:blipFill>
        </p:spPr>
        <p:txBody>
          <a:bodyPr wrap="square" lIns="0" tIns="0" rIns="0" bIns="0" rtlCol="0"/>
          <a:lstStyle/>
          <a:p>
            <a:endParaRPr dirty="0"/>
          </a:p>
        </p:txBody>
      </p:sp>
      <p:sp>
        <p:nvSpPr>
          <p:cNvPr id="3" name="object 3"/>
          <p:cNvSpPr txBox="1"/>
          <p:nvPr/>
        </p:nvSpPr>
        <p:spPr>
          <a:xfrm>
            <a:off x="3304540" y="3888740"/>
            <a:ext cx="1327150" cy="762000"/>
          </a:xfrm>
          <a:prstGeom prst="rect">
            <a:avLst/>
          </a:prstGeom>
        </p:spPr>
        <p:txBody>
          <a:bodyPr vert="horz" wrap="square" lIns="0" tIns="12700" rIns="0" bIns="0" rtlCol="0">
            <a:spAutoFit/>
          </a:bodyPr>
          <a:lstStyle/>
          <a:p>
            <a:pPr marL="273050" marR="5080" indent="-260350">
              <a:lnSpc>
                <a:spcPct val="134300"/>
              </a:lnSpc>
              <a:spcBef>
                <a:spcPts val="100"/>
              </a:spcBef>
            </a:pPr>
            <a:r>
              <a:rPr sz="1800" dirty="0">
                <a:solidFill>
                  <a:srgbClr val="595959"/>
                </a:solidFill>
                <a:latin typeface="Times New Roman"/>
                <a:cs typeface="Times New Roman"/>
              </a:rPr>
              <a:t>Noun </a:t>
            </a:r>
            <a:r>
              <a:rPr sz="1800" spc="-5" dirty="0">
                <a:solidFill>
                  <a:srgbClr val="595959"/>
                </a:solidFill>
                <a:latin typeface="Times New Roman"/>
                <a:cs typeface="Times New Roman"/>
              </a:rPr>
              <a:t>phrase  </a:t>
            </a:r>
            <a:r>
              <a:rPr sz="1800" dirty="0">
                <a:solidFill>
                  <a:srgbClr val="595959"/>
                </a:solidFill>
                <a:latin typeface="Times New Roman"/>
                <a:cs typeface="Times New Roman"/>
              </a:rPr>
              <a:t>De</a:t>
            </a:r>
            <a:r>
              <a:rPr sz="1800" spc="-5" dirty="0">
                <a:solidFill>
                  <a:srgbClr val="595959"/>
                </a:solidFill>
                <a:latin typeface="Times New Roman"/>
                <a:cs typeface="Times New Roman"/>
              </a:rPr>
              <a:t>t</a:t>
            </a:r>
            <a:r>
              <a:rPr sz="1800" dirty="0">
                <a:solidFill>
                  <a:srgbClr val="595959"/>
                </a:solidFill>
                <a:latin typeface="Times New Roman"/>
                <a:cs typeface="Times New Roman"/>
              </a:rPr>
              <a:t>er</a:t>
            </a:r>
            <a:r>
              <a:rPr sz="1800" spc="-5" dirty="0">
                <a:solidFill>
                  <a:srgbClr val="595959"/>
                </a:solidFill>
                <a:latin typeface="Times New Roman"/>
                <a:cs typeface="Times New Roman"/>
              </a:rPr>
              <a:t>mi</a:t>
            </a:r>
            <a:r>
              <a:rPr sz="1800" dirty="0">
                <a:solidFill>
                  <a:srgbClr val="595959"/>
                </a:solidFill>
                <a:latin typeface="Times New Roman"/>
                <a:cs typeface="Times New Roman"/>
              </a:rPr>
              <a:t>ner</a:t>
            </a:r>
            <a:endParaRPr sz="1800" dirty="0">
              <a:latin typeface="Times New Roman"/>
              <a:cs typeface="Times New Roman"/>
            </a:endParaRPr>
          </a:p>
        </p:txBody>
      </p:sp>
      <p:sp>
        <p:nvSpPr>
          <p:cNvPr id="4" name="object 4"/>
          <p:cNvSpPr txBox="1"/>
          <p:nvPr/>
        </p:nvSpPr>
        <p:spPr>
          <a:xfrm>
            <a:off x="4818062" y="3888740"/>
            <a:ext cx="1111885" cy="762000"/>
          </a:xfrm>
          <a:prstGeom prst="rect">
            <a:avLst/>
          </a:prstGeom>
        </p:spPr>
        <p:txBody>
          <a:bodyPr vert="horz" wrap="square" lIns="0" tIns="12700" rIns="0" bIns="0" rtlCol="0">
            <a:spAutoFit/>
          </a:bodyPr>
          <a:lstStyle/>
          <a:p>
            <a:pPr marL="359410" marR="5080" indent="-347345">
              <a:lnSpc>
                <a:spcPct val="134300"/>
              </a:lnSpc>
              <a:spcBef>
                <a:spcPts val="100"/>
              </a:spcBef>
            </a:pPr>
            <a:r>
              <a:rPr sz="1800" spc="-50" dirty="0">
                <a:solidFill>
                  <a:srgbClr val="595959"/>
                </a:solidFill>
                <a:latin typeface="Times New Roman"/>
                <a:cs typeface="Times New Roman"/>
              </a:rPr>
              <a:t>Verb</a:t>
            </a:r>
            <a:r>
              <a:rPr sz="1800" spc="-75" dirty="0">
                <a:solidFill>
                  <a:srgbClr val="595959"/>
                </a:solidFill>
                <a:latin typeface="Times New Roman"/>
                <a:cs typeface="Times New Roman"/>
              </a:rPr>
              <a:t> </a:t>
            </a:r>
            <a:r>
              <a:rPr sz="1800" spc="-5" dirty="0">
                <a:solidFill>
                  <a:srgbClr val="595959"/>
                </a:solidFill>
                <a:latin typeface="Times New Roman"/>
                <a:cs typeface="Times New Roman"/>
              </a:rPr>
              <a:t>phrase  </a:t>
            </a:r>
            <a:r>
              <a:rPr sz="1800" dirty="0">
                <a:solidFill>
                  <a:srgbClr val="595959"/>
                </a:solidFill>
                <a:latin typeface="Times New Roman"/>
                <a:cs typeface="Times New Roman"/>
              </a:rPr>
              <a:t>Noun</a:t>
            </a:r>
            <a:endParaRPr sz="1800" dirty="0">
              <a:latin typeface="Times New Roman"/>
              <a:cs typeface="Times New Roman"/>
            </a:endParaRPr>
          </a:p>
        </p:txBody>
      </p:sp>
      <p:sp>
        <p:nvSpPr>
          <p:cNvPr id="5" name="object 5"/>
          <p:cNvSpPr txBox="1"/>
          <p:nvPr/>
        </p:nvSpPr>
        <p:spPr>
          <a:xfrm>
            <a:off x="535940" y="3888740"/>
            <a:ext cx="1661160" cy="2616200"/>
          </a:xfrm>
          <a:prstGeom prst="rect">
            <a:avLst/>
          </a:prstGeom>
        </p:spPr>
        <p:txBody>
          <a:bodyPr vert="horz" wrap="square" lIns="0" tIns="12700" rIns="0" bIns="0" rtlCol="0">
            <a:spAutoFit/>
          </a:bodyPr>
          <a:lstStyle/>
          <a:p>
            <a:pPr marL="12700" marR="478155">
              <a:lnSpc>
                <a:spcPct val="134300"/>
              </a:lnSpc>
              <a:spcBef>
                <a:spcPts val="100"/>
              </a:spcBef>
            </a:pPr>
            <a:r>
              <a:rPr sz="1800" spc="-5" dirty="0">
                <a:solidFill>
                  <a:srgbClr val="595959"/>
                </a:solidFill>
                <a:latin typeface="Times New Roman"/>
                <a:cs typeface="Times New Roman"/>
              </a:rPr>
              <a:t>Sentence  </a:t>
            </a:r>
            <a:r>
              <a:rPr sz="1800" dirty="0">
                <a:solidFill>
                  <a:srgbClr val="595959"/>
                </a:solidFill>
                <a:latin typeface="Times New Roman"/>
                <a:cs typeface="Times New Roman"/>
              </a:rPr>
              <a:t>Noun</a:t>
            </a:r>
            <a:r>
              <a:rPr sz="1800" spc="-75" dirty="0">
                <a:solidFill>
                  <a:srgbClr val="595959"/>
                </a:solidFill>
                <a:latin typeface="Times New Roman"/>
                <a:cs typeface="Times New Roman"/>
              </a:rPr>
              <a:t> </a:t>
            </a:r>
            <a:r>
              <a:rPr sz="1800" spc="-5" dirty="0">
                <a:solidFill>
                  <a:srgbClr val="595959"/>
                </a:solidFill>
                <a:latin typeface="Times New Roman"/>
                <a:cs typeface="Times New Roman"/>
              </a:rPr>
              <a:t>phrase  </a:t>
            </a:r>
            <a:r>
              <a:rPr sz="1800" spc="-50" dirty="0">
                <a:solidFill>
                  <a:srgbClr val="595959"/>
                </a:solidFill>
                <a:latin typeface="Times New Roman"/>
                <a:cs typeface="Times New Roman"/>
              </a:rPr>
              <a:t>Verb</a:t>
            </a:r>
            <a:r>
              <a:rPr sz="1800" spc="-35" dirty="0">
                <a:solidFill>
                  <a:srgbClr val="595959"/>
                </a:solidFill>
                <a:latin typeface="Times New Roman"/>
                <a:cs typeface="Times New Roman"/>
              </a:rPr>
              <a:t> </a:t>
            </a:r>
            <a:r>
              <a:rPr sz="1800" spc="-5" dirty="0">
                <a:solidFill>
                  <a:srgbClr val="595959"/>
                </a:solidFill>
                <a:latin typeface="Times New Roman"/>
                <a:cs typeface="Times New Roman"/>
              </a:rPr>
              <a:t>phrase</a:t>
            </a:r>
            <a:endParaRPr sz="1800" dirty="0">
              <a:latin typeface="Times New Roman"/>
              <a:cs typeface="Times New Roman"/>
            </a:endParaRPr>
          </a:p>
          <a:p>
            <a:pPr marL="12700" marR="5080">
              <a:lnSpc>
                <a:spcPct val="134300"/>
              </a:lnSpc>
            </a:pPr>
            <a:r>
              <a:rPr sz="1800" spc="-5" dirty="0">
                <a:solidFill>
                  <a:srgbClr val="595959"/>
                </a:solidFill>
                <a:latin typeface="Times New Roman"/>
                <a:cs typeface="Times New Roman"/>
              </a:rPr>
              <a:t>Determiner </a:t>
            </a:r>
            <a:r>
              <a:rPr sz="1800" dirty="0">
                <a:solidFill>
                  <a:srgbClr val="595959"/>
                </a:solidFill>
                <a:latin typeface="Times New Roman"/>
                <a:cs typeface="Times New Roman"/>
              </a:rPr>
              <a:t>=</a:t>
            </a:r>
            <a:r>
              <a:rPr sz="1800" spc="-100" dirty="0">
                <a:solidFill>
                  <a:srgbClr val="595959"/>
                </a:solidFill>
                <a:latin typeface="Times New Roman"/>
                <a:cs typeface="Times New Roman"/>
              </a:rPr>
              <a:t> </a:t>
            </a:r>
            <a:r>
              <a:rPr sz="1800" dirty="0">
                <a:solidFill>
                  <a:srgbClr val="595959"/>
                </a:solidFill>
                <a:latin typeface="Times New Roman"/>
                <a:cs typeface="Times New Roman"/>
              </a:rPr>
              <a:t>The  Noun =</a:t>
            </a:r>
            <a:r>
              <a:rPr sz="1800" spc="-25" dirty="0">
                <a:solidFill>
                  <a:srgbClr val="595959"/>
                </a:solidFill>
                <a:latin typeface="Times New Roman"/>
                <a:cs typeface="Times New Roman"/>
              </a:rPr>
              <a:t> </a:t>
            </a:r>
            <a:r>
              <a:rPr sz="1800" dirty="0">
                <a:solidFill>
                  <a:srgbClr val="595959"/>
                </a:solidFill>
                <a:latin typeface="Times New Roman"/>
                <a:cs typeface="Times New Roman"/>
              </a:rPr>
              <a:t>cat</a:t>
            </a:r>
            <a:endParaRPr sz="1800" dirty="0">
              <a:latin typeface="Times New Roman"/>
              <a:cs typeface="Times New Roman"/>
            </a:endParaRPr>
          </a:p>
          <a:p>
            <a:pPr marL="12700" marR="292735">
              <a:lnSpc>
                <a:spcPts val="3000"/>
              </a:lnSpc>
              <a:spcBef>
                <a:spcPts val="135"/>
              </a:spcBef>
            </a:pPr>
            <a:r>
              <a:rPr sz="1800" dirty="0">
                <a:solidFill>
                  <a:srgbClr val="595959"/>
                </a:solidFill>
                <a:latin typeface="Times New Roman"/>
                <a:cs typeface="Times New Roman"/>
              </a:rPr>
              <a:t>Noun =</a:t>
            </a:r>
            <a:r>
              <a:rPr sz="1800" spc="-90" dirty="0">
                <a:solidFill>
                  <a:srgbClr val="595959"/>
                </a:solidFill>
                <a:latin typeface="Times New Roman"/>
                <a:cs typeface="Times New Roman"/>
              </a:rPr>
              <a:t> </a:t>
            </a:r>
            <a:r>
              <a:rPr sz="1800" spc="-5" dirty="0">
                <a:solidFill>
                  <a:srgbClr val="595959"/>
                </a:solidFill>
                <a:latin typeface="Times New Roman"/>
                <a:cs typeface="Times New Roman"/>
              </a:rPr>
              <a:t>mouse  </a:t>
            </a:r>
            <a:r>
              <a:rPr sz="1800" spc="-50" dirty="0">
                <a:solidFill>
                  <a:srgbClr val="595959"/>
                </a:solidFill>
                <a:latin typeface="Times New Roman"/>
                <a:cs typeface="Times New Roman"/>
              </a:rPr>
              <a:t>Verb </a:t>
            </a:r>
            <a:r>
              <a:rPr sz="1800" dirty="0">
                <a:solidFill>
                  <a:srgbClr val="595959"/>
                </a:solidFill>
                <a:latin typeface="Times New Roman"/>
                <a:cs typeface="Times New Roman"/>
              </a:rPr>
              <a:t>=</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ate</a:t>
            </a:r>
            <a:endParaRPr sz="1800" dirty="0">
              <a:latin typeface="Times New Roman"/>
              <a:cs typeface="Times New Roman"/>
            </a:endParaRPr>
          </a:p>
        </p:txBody>
      </p:sp>
      <p:sp>
        <p:nvSpPr>
          <p:cNvPr id="6" name="object 6"/>
          <p:cNvSpPr txBox="1"/>
          <p:nvPr/>
        </p:nvSpPr>
        <p:spPr>
          <a:xfrm>
            <a:off x="535940" y="2963040"/>
            <a:ext cx="6926580" cy="938530"/>
          </a:xfrm>
          <a:prstGeom prst="rect">
            <a:avLst/>
          </a:prstGeom>
        </p:spPr>
        <p:txBody>
          <a:bodyPr vert="horz" wrap="square" lIns="0" tIns="12700" rIns="0" bIns="0" rtlCol="0">
            <a:spAutoFit/>
          </a:bodyPr>
          <a:lstStyle/>
          <a:p>
            <a:pPr marL="1343660">
              <a:lnSpc>
                <a:spcPct val="100000"/>
              </a:lnSpc>
              <a:spcBef>
                <a:spcPts val="100"/>
              </a:spcBef>
              <a:tabLst>
                <a:tab pos="2601595" algn="l"/>
                <a:tab pos="3876675" algn="l"/>
                <a:tab pos="5352415" algn="l"/>
                <a:tab pos="6316345" algn="l"/>
              </a:tabLst>
            </a:pPr>
            <a:r>
              <a:rPr sz="1800" dirty="0">
                <a:solidFill>
                  <a:srgbClr val="595959"/>
                </a:solidFill>
                <a:latin typeface="Times New Roman"/>
                <a:cs typeface="Times New Roman"/>
              </a:rPr>
              <a:t>The	cat	a</a:t>
            </a:r>
            <a:r>
              <a:rPr sz="1800" spc="-5" dirty="0">
                <a:solidFill>
                  <a:srgbClr val="595959"/>
                </a:solidFill>
                <a:latin typeface="Times New Roman"/>
                <a:cs typeface="Times New Roman"/>
              </a:rPr>
              <a:t>t</a:t>
            </a:r>
            <a:r>
              <a:rPr sz="1800" dirty="0">
                <a:solidFill>
                  <a:srgbClr val="595959"/>
                </a:solidFill>
                <a:latin typeface="Times New Roman"/>
                <a:cs typeface="Times New Roman"/>
              </a:rPr>
              <a:t>e	</a:t>
            </a:r>
            <a:r>
              <a:rPr sz="1800" spc="-5" dirty="0">
                <a:solidFill>
                  <a:srgbClr val="595959"/>
                </a:solidFill>
                <a:latin typeface="Times New Roman"/>
                <a:cs typeface="Times New Roman"/>
              </a:rPr>
              <a:t>t</a:t>
            </a:r>
            <a:r>
              <a:rPr sz="1800" dirty="0">
                <a:solidFill>
                  <a:srgbClr val="595959"/>
                </a:solidFill>
                <a:latin typeface="Times New Roman"/>
                <a:cs typeface="Times New Roman"/>
              </a:rPr>
              <a:t>he	</a:t>
            </a:r>
            <a:r>
              <a:rPr sz="1800" spc="-5" dirty="0">
                <a:solidFill>
                  <a:srgbClr val="595959"/>
                </a:solidFill>
                <a:latin typeface="Times New Roman"/>
                <a:cs typeface="Times New Roman"/>
              </a:rPr>
              <a:t>m</a:t>
            </a:r>
            <a:r>
              <a:rPr sz="1800" dirty="0">
                <a:solidFill>
                  <a:srgbClr val="595959"/>
                </a:solidFill>
                <a:latin typeface="Times New Roman"/>
                <a:cs typeface="Times New Roman"/>
              </a:rPr>
              <a:t>ou</a:t>
            </a:r>
            <a:r>
              <a:rPr sz="1800" spc="-5" dirty="0">
                <a:solidFill>
                  <a:srgbClr val="595959"/>
                </a:solidFill>
                <a:latin typeface="Times New Roman"/>
                <a:cs typeface="Times New Roman"/>
              </a:rPr>
              <a:t>s</a:t>
            </a:r>
            <a:r>
              <a:rPr sz="1800" dirty="0">
                <a:solidFill>
                  <a:srgbClr val="595959"/>
                </a:solidFill>
                <a:latin typeface="Times New Roman"/>
                <a:cs typeface="Times New Roman"/>
              </a:rPr>
              <a:t>e</a:t>
            </a:r>
            <a:endParaRPr sz="1800" dirty="0">
              <a:latin typeface="Times New Roman"/>
              <a:cs typeface="Times New Roman"/>
            </a:endParaRPr>
          </a:p>
          <a:p>
            <a:pPr>
              <a:lnSpc>
                <a:spcPct val="100000"/>
              </a:lnSpc>
              <a:spcBef>
                <a:spcPts val="50"/>
              </a:spcBef>
            </a:pPr>
            <a:endParaRPr sz="2450" dirty="0">
              <a:latin typeface="Times New Roman"/>
              <a:cs typeface="Times New Roman"/>
            </a:endParaRPr>
          </a:p>
          <a:p>
            <a:pPr marL="12700">
              <a:lnSpc>
                <a:spcPct val="100000"/>
              </a:lnSpc>
            </a:pPr>
            <a:r>
              <a:rPr sz="1800" dirty="0">
                <a:solidFill>
                  <a:srgbClr val="595959"/>
                </a:solidFill>
                <a:latin typeface="Times New Roman"/>
                <a:cs typeface="Times New Roman"/>
              </a:rPr>
              <a:t>The </a:t>
            </a:r>
            <a:r>
              <a:rPr sz="1800" spc="-5" dirty="0">
                <a:solidFill>
                  <a:srgbClr val="595959"/>
                </a:solidFill>
                <a:latin typeface="Times New Roman"/>
                <a:cs typeface="Times New Roman"/>
              </a:rPr>
              <a:t>phase structure rules underlying this analysis </a:t>
            </a:r>
            <a:r>
              <a:rPr sz="1800" dirty="0">
                <a:solidFill>
                  <a:srgbClr val="595959"/>
                </a:solidFill>
                <a:latin typeface="Times New Roman"/>
                <a:cs typeface="Times New Roman"/>
              </a:rPr>
              <a:t>are as</a:t>
            </a:r>
            <a:r>
              <a:rPr sz="1800" spc="30" dirty="0">
                <a:solidFill>
                  <a:srgbClr val="595959"/>
                </a:solidFill>
                <a:latin typeface="Times New Roman"/>
                <a:cs typeface="Times New Roman"/>
              </a:rPr>
              <a:t> </a:t>
            </a:r>
            <a:r>
              <a:rPr sz="1800" spc="-5" dirty="0">
                <a:solidFill>
                  <a:srgbClr val="595959"/>
                </a:solidFill>
                <a:latin typeface="Times New Roman"/>
                <a:cs typeface="Times New Roman"/>
              </a:rPr>
              <a:t>follows:</a:t>
            </a:r>
            <a:endParaRPr sz="1800" dirty="0">
              <a:latin typeface="Times New Roman"/>
              <a:cs typeface="Times New Roman"/>
            </a:endParaRPr>
          </a:p>
        </p:txBody>
      </p:sp>
      <p:sp>
        <p:nvSpPr>
          <p:cNvPr id="7" name="object 7"/>
          <p:cNvSpPr txBox="1"/>
          <p:nvPr/>
        </p:nvSpPr>
        <p:spPr>
          <a:xfrm>
            <a:off x="3736340" y="4719320"/>
            <a:ext cx="1644650" cy="299720"/>
          </a:xfrm>
          <a:prstGeom prst="rect">
            <a:avLst/>
          </a:prstGeom>
        </p:spPr>
        <p:txBody>
          <a:bodyPr vert="horz" wrap="square" lIns="0" tIns="12700" rIns="0" bIns="0" rtlCol="0">
            <a:spAutoFit/>
          </a:bodyPr>
          <a:lstStyle/>
          <a:p>
            <a:pPr marL="12700">
              <a:lnSpc>
                <a:spcPct val="100000"/>
              </a:lnSpc>
              <a:spcBef>
                <a:spcPts val="100"/>
              </a:spcBef>
            </a:pPr>
            <a:r>
              <a:rPr sz="1800" spc="-50" dirty="0">
                <a:solidFill>
                  <a:srgbClr val="595959"/>
                </a:solidFill>
                <a:latin typeface="Times New Roman"/>
                <a:cs typeface="Times New Roman"/>
              </a:rPr>
              <a:t>Verb </a:t>
            </a:r>
            <a:r>
              <a:rPr sz="1800" dirty="0">
                <a:solidFill>
                  <a:srgbClr val="595959"/>
                </a:solidFill>
                <a:latin typeface="Times New Roman"/>
                <a:cs typeface="Times New Roman"/>
              </a:rPr>
              <a:t>Noun</a:t>
            </a:r>
            <a:r>
              <a:rPr sz="1800" spc="-270" dirty="0">
                <a:solidFill>
                  <a:srgbClr val="595959"/>
                </a:solidFill>
                <a:latin typeface="Times New Roman"/>
                <a:cs typeface="Times New Roman"/>
              </a:rPr>
              <a:t> </a:t>
            </a:r>
            <a:r>
              <a:rPr sz="1800" spc="-5" dirty="0">
                <a:solidFill>
                  <a:srgbClr val="595959"/>
                </a:solidFill>
                <a:latin typeface="Times New Roman"/>
                <a:cs typeface="Times New Roman"/>
              </a:rPr>
              <a:t>phrase</a:t>
            </a:r>
            <a:endParaRPr sz="1800" dirty="0">
              <a:latin typeface="Times New Roman"/>
              <a:cs typeface="Times New Roman"/>
            </a:endParaRPr>
          </a:p>
        </p:txBody>
      </p:sp>
      <p:sp>
        <p:nvSpPr>
          <p:cNvPr id="8" name="object 8"/>
          <p:cNvSpPr/>
          <p:nvPr/>
        </p:nvSpPr>
        <p:spPr>
          <a:xfrm>
            <a:off x="762000" y="2514600"/>
            <a:ext cx="0" cy="0"/>
          </a:xfrm>
          <a:custGeom>
            <a:avLst/>
            <a:gdLst/>
            <a:ahLst/>
            <a:cxnLst/>
            <a:rect l="l" t="t" r="r" b="b"/>
            <a:pathLst>
              <a:path>
                <a:moveTo>
                  <a:pt x="0" y="0"/>
                </a:moveTo>
                <a:lnTo>
                  <a:pt x="1" y="1"/>
                </a:lnTo>
              </a:path>
            </a:pathLst>
          </a:custGeom>
          <a:ln w="25400">
            <a:solidFill>
              <a:srgbClr val="595959"/>
            </a:solidFill>
          </a:ln>
        </p:spPr>
        <p:txBody>
          <a:bodyPr wrap="square" lIns="0" tIns="0" rIns="0" bIns="0" rtlCol="0"/>
          <a:lstStyle/>
          <a:p>
            <a:endParaRPr dirty="0"/>
          </a:p>
        </p:txBody>
      </p:sp>
      <p:sp>
        <p:nvSpPr>
          <p:cNvPr id="9" name="object 9"/>
          <p:cNvSpPr txBox="1"/>
          <p:nvPr/>
        </p:nvSpPr>
        <p:spPr>
          <a:xfrm>
            <a:off x="3492500" y="248920"/>
            <a:ext cx="8509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95959"/>
                </a:solidFill>
                <a:latin typeface="Times New Roman"/>
                <a:cs typeface="Times New Roman"/>
              </a:rPr>
              <a:t>Sentence</a:t>
            </a:r>
            <a:endParaRPr sz="1800" dirty="0">
              <a:latin typeface="Times New Roman"/>
              <a:cs typeface="Times New Roman"/>
            </a:endParaRPr>
          </a:p>
        </p:txBody>
      </p:sp>
      <p:sp>
        <p:nvSpPr>
          <p:cNvPr id="10" name="object 10"/>
          <p:cNvSpPr txBox="1"/>
          <p:nvPr/>
        </p:nvSpPr>
        <p:spPr>
          <a:xfrm>
            <a:off x="2360797" y="837389"/>
            <a:ext cx="118745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Noun</a:t>
            </a:r>
            <a:r>
              <a:rPr sz="1800" spc="-65" dirty="0">
                <a:solidFill>
                  <a:srgbClr val="595959"/>
                </a:solidFill>
                <a:latin typeface="Times New Roman"/>
                <a:cs typeface="Times New Roman"/>
              </a:rPr>
              <a:t> </a:t>
            </a:r>
            <a:r>
              <a:rPr sz="1800" spc="-5" dirty="0">
                <a:solidFill>
                  <a:srgbClr val="595959"/>
                </a:solidFill>
                <a:latin typeface="Times New Roman"/>
                <a:cs typeface="Times New Roman"/>
              </a:rPr>
              <a:t>phrase</a:t>
            </a:r>
            <a:endParaRPr sz="1800" dirty="0">
              <a:latin typeface="Times New Roman"/>
              <a:cs typeface="Times New Roman"/>
            </a:endParaRPr>
          </a:p>
        </p:txBody>
      </p:sp>
      <p:sp>
        <p:nvSpPr>
          <p:cNvPr id="11" name="object 11"/>
          <p:cNvSpPr txBox="1"/>
          <p:nvPr/>
        </p:nvSpPr>
        <p:spPr>
          <a:xfrm>
            <a:off x="4765597" y="837389"/>
            <a:ext cx="1111885" cy="299720"/>
          </a:xfrm>
          <a:prstGeom prst="rect">
            <a:avLst/>
          </a:prstGeom>
        </p:spPr>
        <p:txBody>
          <a:bodyPr vert="horz" wrap="square" lIns="0" tIns="12700" rIns="0" bIns="0" rtlCol="0">
            <a:spAutoFit/>
          </a:bodyPr>
          <a:lstStyle/>
          <a:p>
            <a:pPr marL="12700">
              <a:lnSpc>
                <a:spcPct val="100000"/>
              </a:lnSpc>
              <a:spcBef>
                <a:spcPts val="100"/>
              </a:spcBef>
            </a:pPr>
            <a:r>
              <a:rPr sz="1800" spc="-50" dirty="0">
                <a:solidFill>
                  <a:srgbClr val="595959"/>
                </a:solidFill>
                <a:latin typeface="Times New Roman"/>
                <a:cs typeface="Times New Roman"/>
              </a:rPr>
              <a:t>Verb</a:t>
            </a:r>
            <a:r>
              <a:rPr sz="1800" spc="-60" dirty="0">
                <a:solidFill>
                  <a:srgbClr val="595959"/>
                </a:solidFill>
                <a:latin typeface="Times New Roman"/>
                <a:cs typeface="Times New Roman"/>
              </a:rPr>
              <a:t> </a:t>
            </a:r>
            <a:r>
              <a:rPr sz="1800" spc="-5" dirty="0">
                <a:solidFill>
                  <a:srgbClr val="595959"/>
                </a:solidFill>
                <a:latin typeface="Times New Roman"/>
                <a:cs typeface="Times New Roman"/>
              </a:rPr>
              <a:t>phrase</a:t>
            </a:r>
            <a:endParaRPr sz="1800" dirty="0">
              <a:latin typeface="Times New Roman"/>
              <a:cs typeface="Times New Roman"/>
            </a:endParaRPr>
          </a:p>
        </p:txBody>
      </p:sp>
      <p:sp>
        <p:nvSpPr>
          <p:cNvPr id="12" name="object 12"/>
          <p:cNvSpPr txBox="1"/>
          <p:nvPr/>
        </p:nvSpPr>
        <p:spPr>
          <a:xfrm>
            <a:off x="1567656" y="1769745"/>
            <a:ext cx="10668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95959"/>
                </a:solidFill>
                <a:latin typeface="Times New Roman"/>
                <a:cs typeface="Times New Roman"/>
              </a:rPr>
              <a:t>Determiner</a:t>
            </a:r>
            <a:endParaRPr sz="1800" dirty="0">
              <a:latin typeface="Times New Roman"/>
              <a:cs typeface="Times New Roman"/>
            </a:endParaRPr>
          </a:p>
        </p:txBody>
      </p:sp>
      <p:sp>
        <p:nvSpPr>
          <p:cNvPr id="13" name="object 13"/>
          <p:cNvSpPr txBox="1"/>
          <p:nvPr/>
        </p:nvSpPr>
        <p:spPr>
          <a:xfrm>
            <a:off x="3017043" y="1769745"/>
            <a:ext cx="5334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Noun</a:t>
            </a:r>
            <a:endParaRPr sz="1800" dirty="0">
              <a:latin typeface="Times New Roman"/>
              <a:cs typeface="Times New Roman"/>
            </a:endParaRPr>
          </a:p>
        </p:txBody>
      </p:sp>
      <p:sp>
        <p:nvSpPr>
          <p:cNvPr id="14" name="object 14"/>
          <p:cNvSpPr txBox="1"/>
          <p:nvPr/>
        </p:nvSpPr>
        <p:spPr>
          <a:xfrm>
            <a:off x="4305172" y="1769745"/>
            <a:ext cx="457834" cy="299720"/>
          </a:xfrm>
          <a:prstGeom prst="rect">
            <a:avLst/>
          </a:prstGeom>
        </p:spPr>
        <p:txBody>
          <a:bodyPr vert="horz" wrap="square" lIns="0" tIns="12700" rIns="0" bIns="0" rtlCol="0">
            <a:spAutoFit/>
          </a:bodyPr>
          <a:lstStyle/>
          <a:p>
            <a:pPr marL="12700">
              <a:lnSpc>
                <a:spcPct val="100000"/>
              </a:lnSpc>
              <a:spcBef>
                <a:spcPts val="100"/>
              </a:spcBef>
            </a:pPr>
            <a:r>
              <a:rPr sz="1800" spc="-200" dirty="0">
                <a:solidFill>
                  <a:srgbClr val="595959"/>
                </a:solidFill>
                <a:latin typeface="Times New Roman"/>
                <a:cs typeface="Times New Roman"/>
              </a:rPr>
              <a:t>V</a:t>
            </a:r>
            <a:r>
              <a:rPr sz="1800" dirty="0">
                <a:solidFill>
                  <a:srgbClr val="595959"/>
                </a:solidFill>
                <a:latin typeface="Times New Roman"/>
                <a:cs typeface="Times New Roman"/>
              </a:rPr>
              <a:t>erb</a:t>
            </a:r>
            <a:endParaRPr sz="1800" dirty="0">
              <a:latin typeface="Times New Roman"/>
              <a:cs typeface="Times New Roman"/>
            </a:endParaRPr>
          </a:p>
        </p:txBody>
      </p:sp>
      <p:sp>
        <p:nvSpPr>
          <p:cNvPr id="15" name="object 15"/>
          <p:cNvSpPr txBox="1"/>
          <p:nvPr/>
        </p:nvSpPr>
        <p:spPr>
          <a:xfrm>
            <a:off x="5494337" y="1742034"/>
            <a:ext cx="2017395" cy="847090"/>
          </a:xfrm>
          <a:prstGeom prst="rect">
            <a:avLst/>
          </a:prstGeom>
        </p:spPr>
        <p:txBody>
          <a:bodyPr vert="horz" wrap="square" lIns="0" tIns="12700" rIns="0" bIns="0" rtlCol="0">
            <a:spAutoFit/>
          </a:bodyPr>
          <a:lstStyle/>
          <a:p>
            <a:pPr marL="508634">
              <a:lnSpc>
                <a:spcPct val="100000"/>
              </a:lnSpc>
              <a:spcBef>
                <a:spcPts val="100"/>
              </a:spcBef>
            </a:pPr>
            <a:r>
              <a:rPr sz="1800" dirty="0">
                <a:solidFill>
                  <a:srgbClr val="595959"/>
                </a:solidFill>
                <a:latin typeface="Times New Roman"/>
                <a:cs typeface="Times New Roman"/>
              </a:rPr>
              <a:t>Noun</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phrase</a:t>
            </a:r>
            <a:endParaRPr sz="1800" dirty="0">
              <a:latin typeface="Times New Roman"/>
              <a:cs typeface="Times New Roman"/>
            </a:endParaRPr>
          </a:p>
          <a:p>
            <a:pPr>
              <a:lnSpc>
                <a:spcPct val="100000"/>
              </a:lnSpc>
              <a:spcBef>
                <a:spcPts val="15"/>
              </a:spcBef>
            </a:pPr>
            <a:endParaRPr sz="1850" dirty="0">
              <a:latin typeface="Times New Roman"/>
              <a:cs typeface="Times New Roman"/>
            </a:endParaRPr>
          </a:p>
          <a:p>
            <a:pPr marL="12700">
              <a:lnSpc>
                <a:spcPct val="100000"/>
              </a:lnSpc>
              <a:tabLst>
                <a:tab pos="1496060" algn="l"/>
              </a:tabLst>
            </a:pPr>
            <a:r>
              <a:rPr sz="1800" dirty="0">
                <a:solidFill>
                  <a:srgbClr val="595959"/>
                </a:solidFill>
                <a:latin typeface="Times New Roman"/>
                <a:cs typeface="Times New Roman"/>
              </a:rPr>
              <a:t>De</a:t>
            </a:r>
            <a:r>
              <a:rPr sz="1800" spc="-5" dirty="0">
                <a:solidFill>
                  <a:srgbClr val="595959"/>
                </a:solidFill>
                <a:latin typeface="Times New Roman"/>
                <a:cs typeface="Times New Roman"/>
              </a:rPr>
              <a:t>t</a:t>
            </a:r>
            <a:r>
              <a:rPr sz="1800" dirty="0">
                <a:solidFill>
                  <a:srgbClr val="595959"/>
                </a:solidFill>
                <a:latin typeface="Times New Roman"/>
                <a:cs typeface="Times New Roman"/>
              </a:rPr>
              <a:t>er</a:t>
            </a:r>
            <a:r>
              <a:rPr sz="1800" spc="-5" dirty="0">
                <a:solidFill>
                  <a:srgbClr val="595959"/>
                </a:solidFill>
                <a:latin typeface="Times New Roman"/>
                <a:cs typeface="Times New Roman"/>
              </a:rPr>
              <a:t>mi</a:t>
            </a:r>
            <a:r>
              <a:rPr sz="1800" dirty="0">
                <a:solidFill>
                  <a:srgbClr val="595959"/>
                </a:solidFill>
                <a:latin typeface="Times New Roman"/>
                <a:cs typeface="Times New Roman"/>
              </a:rPr>
              <a:t>ner	Noun</a:t>
            </a:r>
            <a:endParaRPr sz="1800" dirty="0">
              <a:latin typeface="Times New Roman"/>
              <a:cs typeface="Times New Roman"/>
            </a:endParaRPr>
          </a:p>
        </p:txBody>
      </p:sp>
      <p:sp>
        <p:nvSpPr>
          <p:cNvPr id="16" name="object 16"/>
          <p:cNvSpPr/>
          <p:nvPr/>
        </p:nvSpPr>
        <p:spPr>
          <a:xfrm>
            <a:off x="4089400" y="1117600"/>
            <a:ext cx="1181100" cy="635000"/>
          </a:xfrm>
          <a:custGeom>
            <a:avLst/>
            <a:gdLst/>
            <a:ahLst/>
            <a:cxnLst/>
            <a:rect l="l" t="t" r="r" b="b"/>
            <a:pathLst>
              <a:path w="1181100" h="635000">
                <a:moveTo>
                  <a:pt x="1181100" y="0"/>
                </a:moveTo>
                <a:lnTo>
                  <a:pt x="546100" y="571500"/>
                </a:lnTo>
              </a:path>
              <a:path w="1181100" h="635000">
                <a:moveTo>
                  <a:pt x="1181100" y="0"/>
                </a:moveTo>
                <a:lnTo>
                  <a:pt x="0" y="635000"/>
                </a:lnTo>
              </a:path>
            </a:pathLst>
          </a:custGeom>
          <a:ln w="25400">
            <a:solidFill>
              <a:srgbClr val="595959"/>
            </a:solidFill>
          </a:ln>
        </p:spPr>
        <p:txBody>
          <a:bodyPr wrap="square" lIns="0" tIns="0" rIns="0" bIns="0" rtlCol="0"/>
          <a:lstStyle/>
          <a:p>
            <a:endParaRPr dirty="0"/>
          </a:p>
        </p:txBody>
      </p:sp>
      <p:sp>
        <p:nvSpPr>
          <p:cNvPr id="17" name="object 17"/>
          <p:cNvSpPr/>
          <p:nvPr/>
        </p:nvSpPr>
        <p:spPr>
          <a:xfrm>
            <a:off x="6591300" y="2044700"/>
            <a:ext cx="558800" cy="279400"/>
          </a:xfrm>
          <a:custGeom>
            <a:avLst/>
            <a:gdLst/>
            <a:ahLst/>
            <a:cxnLst/>
            <a:rect l="l" t="t" r="r" b="b"/>
            <a:pathLst>
              <a:path w="558800" h="279400">
                <a:moveTo>
                  <a:pt x="0" y="0"/>
                </a:moveTo>
                <a:lnTo>
                  <a:pt x="482600" y="279400"/>
                </a:lnTo>
              </a:path>
              <a:path w="558800" h="279400">
                <a:moveTo>
                  <a:pt x="0" y="0"/>
                </a:moveTo>
                <a:lnTo>
                  <a:pt x="558800" y="279400"/>
                </a:lnTo>
              </a:path>
            </a:pathLst>
          </a:custGeom>
          <a:ln w="25400">
            <a:solidFill>
              <a:srgbClr val="595959"/>
            </a:solidFill>
          </a:ln>
        </p:spPr>
        <p:txBody>
          <a:bodyPr wrap="square" lIns="0" tIns="0" rIns="0" bIns="0" rtlCol="0"/>
          <a:lstStyle/>
          <a:p>
            <a:endParaRPr dirty="0"/>
          </a:p>
        </p:txBody>
      </p:sp>
      <p:sp>
        <p:nvSpPr>
          <p:cNvPr id="18" name="object 18"/>
          <p:cNvSpPr/>
          <p:nvPr/>
        </p:nvSpPr>
        <p:spPr>
          <a:xfrm>
            <a:off x="7239000" y="2667000"/>
            <a:ext cx="0" cy="292100"/>
          </a:xfrm>
          <a:custGeom>
            <a:avLst/>
            <a:gdLst/>
            <a:ahLst/>
            <a:cxnLst/>
            <a:rect l="l" t="t" r="r" b="b"/>
            <a:pathLst>
              <a:path h="292100">
                <a:moveTo>
                  <a:pt x="0" y="0"/>
                </a:moveTo>
                <a:lnTo>
                  <a:pt x="0" y="292100"/>
                </a:lnTo>
              </a:path>
            </a:pathLst>
          </a:custGeom>
          <a:ln w="25400">
            <a:solidFill>
              <a:srgbClr val="595959"/>
            </a:solidFill>
          </a:ln>
        </p:spPr>
        <p:txBody>
          <a:bodyPr wrap="square" lIns="0" tIns="0" rIns="0" bIns="0" rtlCol="0"/>
          <a:lstStyle/>
          <a:p>
            <a:endParaRPr dirty="0"/>
          </a:p>
        </p:txBody>
      </p:sp>
      <p:sp>
        <p:nvSpPr>
          <p:cNvPr id="19" name="object 19"/>
          <p:cNvSpPr/>
          <p:nvPr/>
        </p:nvSpPr>
        <p:spPr>
          <a:xfrm>
            <a:off x="6019800" y="2667000"/>
            <a:ext cx="0" cy="292100"/>
          </a:xfrm>
          <a:custGeom>
            <a:avLst/>
            <a:gdLst/>
            <a:ahLst/>
            <a:cxnLst/>
            <a:rect l="l" t="t" r="r" b="b"/>
            <a:pathLst>
              <a:path h="292100">
                <a:moveTo>
                  <a:pt x="0" y="0"/>
                </a:moveTo>
                <a:lnTo>
                  <a:pt x="1" y="292100"/>
                </a:lnTo>
              </a:path>
            </a:pathLst>
          </a:custGeom>
          <a:ln w="25400">
            <a:solidFill>
              <a:srgbClr val="595959"/>
            </a:solidFill>
          </a:ln>
        </p:spPr>
        <p:txBody>
          <a:bodyPr wrap="square" lIns="0" tIns="0" rIns="0" bIns="0" rtlCol="0"/>
          <a:lstStyle/>
          <a:p>
            <a:endParaRPr dirty="0"/>
          </a:p>
        </p:txBody>
      </p:sp>
      <p:sp>
        <p:nvSpPr>
          <p:cNvPr id="20" name="object 20"/>
          <p:cNvSpPr/>
          <p:nvPr/>
        </p:nvSpPr>
        <p:spPr>
          <a:xfrm>
            <a:off x="4495800" y="2133600"/>
            <a:ext cx="0" cy="850900"/>
          </a:xfrm>
          <a:custGeom>
            <a:avLst/>
            <a:gdLst/>
            <a:ahLst/>
            <a:cxnLst/>
            <a:rect l="l" t="t" r="r" b="b"/>
            <a:pathLst>
              <a:path h="850900">
                <a:moveTo>
                  <a:pt x="0" y="0"/>
                </a:moveTo>
                <a:lnTo>
                  <a:pt x="1" y="850900"/>
                </a:lnTo>
              </a:path>
            </a:pathLst>
          </a:custGeom>
          <a:ln w="25400">
            <a:solidFill>
              <a:srgbClr val="595959"/>
            </a:solidFill>
          </a:ln>
        </p:spPr>
        <p:txBody>
          <a:bodyPr wrap="square" lIns="0" tIns="0" rIns="0" bIns="0" rtlCol="0"/>
          <a:lstStyle/>
          <a:p>
            <a:endParaRPr dirty="0"/>
          </a:p>
        </p:txBody>
      </p:sp>
      <p:grpSp>
        <p:nvGrpSpPr>
          <p:cNvPr id="21" name="object 21"/>
          <p:cNvGrpSpPr/>
          <p:nvPr/>
        </p:nvGrpSpPr>
        <p:grpSpPr>
          <a:xfrm>
            <a:off x="3098800" y="520700"/>
            <a:ext cx="1485900" cy="381000"/>
            <a:chOff x="3098800" y="520700"/>
            <a:chExt cx="1485900" cy="381000"/>
          </a:xfrm>
        </p:grpSpPr>
        <p:sp>
          <p:nvSpPr>
            <p:cNvPr id="22" name="object 22"/>
            <p:cNvSpPr/>
            <p:nvPr/>
          </p:nvSpPr>
          <p:spPr>
            <a:xfrm>
              <a:off x="3111500" y="533400"/>
              <a:ext cx="762000" cy="355600"/>
            </a:xfrm>
            <a:custGeom>
              <a:avLst/>
              <a:gdLst/>
              <a:ahLst/>
              <a:cxnLst/>
              <a:rect l="l" t="t" r="r" b="b"/>
              <a:pathLst>
                <a:path w="762000" h="355600">
                  <a:moveTo>
                    <a:pt x="0" y="355600"/>
                  </a:moveTo>
                  <a:lnTo>
                    <a:pt x="762000" y="0"/>
                  </a:lnTo>
                </a:path>
              </a:pathLst>
            </a:custGeom>
            <a:ln w="25400">
              <a:solidFill>
                <a:srgbClr val="595959"/>
              </a:solidFill>
            </a:ln>
          </p:spPr>
          <p:txBody>
            <a:bodyPr wrap="square" lIns="0" tIns="0" rIns="0" bIns="0" rtlCol="0"/>
            <a:lstStyle/>
            <a:p>
              <a:endParaRPr dirty="0"/>
            </a:p>
          </p:txBody>
        </p:sp>
        <p:sp>
          <p:nvSpPr>
            <p:cNvPr id="23" name="object 23"/>
            <p:cNvSpPr/>
            <p:nvPr/>
          </p:nvSpPr>
          <p:spPr>
            <a:xfrm>
              <a:off x="3873500" y="533400"/>
              <a:ext cx="698500" cy="292100"/>
            </a:xfrm>
            <a:custGeom>
              <a:avLst/>
              <a:gdLst/>
              <a:ahLst/>
              <a:cxnLst/>
              <a:rect l="l" t="t" r="r" b="b"/>
              <a:pathLst>
                <a:path w="698500" h="292100">
                  <a:moveTo>
                    <a:pt x="0" y="0"/>
                  </a:moveTo>
                  <a:lnTo>
                    <a:pt x="698500" y="292100"/>
                  </a:lnTo>
                </a:path>
              </a:pathLst>
            </a:custGeom>
            <a:ln w="25400">
              <a:solidFill>
                <a:srgbClr val="595959"/>
              </a:solidFill>
            </a:ln>
          </p:spPr>
          <p:txBody>
            <a:bodyPr wrap="square" lIns="0" tIns="0" rIns="0" bIns="0" rtlCol="0"/>
            <a:lstStyle/>
            <a:p>
              <a:endParaRPr dirty="0"/>
            </a:p>
          </p:txBody>
        </p:sp>
      </p:grpSp>
      <p:sp>
        <p:nvSpPr>
          <p:cNvPr id="24" name="object 24"/>
          <p:cNvSpPr/>
          <p:nvPr/>
        </p:nvSpPr>
        <p:spPr>
          <a:xfrm>
            <a:off x="2349500" y="1168400"/>
            <a:ext cx="482600" cy="635000"/>
          </a:xfrm>
          <a:custGeom>
            <a:avLst/>
            <a:gdLst/>
            <a:ahLst/>
            <a:cxnLst/>
            <a:rect l="l" t="t" r="r" b="b"/>
            <a:pathLst>
              <a:path w="482600" h="635000">
                <a:moveTo>
                  <a:pt x="482600" y="0"/>
                </a:moveTo>
                <a:lnTo>
                  <a:pt x="0" y="584200"/>
                </a:lnTo>
              </a:path>
              <a:path w="482600" h="635000">
                <a:moveTo>
                  <a:pt x="482600" y="0"/>
                </a:moveTo>
                <a:lnTo>
                  <a:pt x="0" y="635000"/>
                </a:lnTo>
              </a:path>
            </a:pathLst>
          </a:custGeom>
          <a:ln w="25400">
            <a:solidFill>
              <a:srgbClr val="595959"/>
            </a:solidFill>
          </a:ln>
        </p:spPr>
        <p:txBody>
          <a:bodyPr wrap="square" lIns="0" tIns="0" rIns="0" bIns="0" rtlCol="0"/>
          <a:lstStyle/>
          <a:p>
            <a:endParaRPr dirty="0"/>
          </a:p>
        </p:txBody>
      </p:sp>
      <p:sp>
        <p:nvSpPr>
          <p:cNvPr id="25" name="object 25"/>
          <p:cNvSpPr txBox="1"/>
          <p:nvPr/>
        </p:nvSpPr>
        <p:spPr>
          <a:xfrm>
            <a:off x="3945897" y="5825828"/>
            <a:ext cx="3816350" cy="579120"/>
          </a:xfrm>
          <a:prstGeom prst="rect">
            <a:avLst/>
          </a:prstGeom>
        </p:spPr>
        <p:txBody>
          <a:bodyPr vert="horz" wrap="square" lIns="0" tIns="6985" rIns="0" bIns="0" rtlCol="0">
            <a:spAutoFit/>
          </a:bodyPr>
          <a:lstStyle/>
          <a:p>
            <a:pPr marL="1189355" marR="5080" indent="-1177290">
              <a:lnSpc>
                <a:spcPct val="101899"/>
              </a:lnSpc>
              <a:spcBef>
                <a:spcPts val="55"/>
              </a:spcBef>
            </a:pPr>
            <a:r>
              <a:rPr sz="1800" b="1" spc="-5" dirty="0">
                <a:solidFill>
                  <a:srgbClr val="595959"/>
                </a:solidFill>
                <a:latin typeface="Times New Roman"/>
                <a:cs typeface="Times New Roman"/>
              </a:rPr>
              <a:t>Parsing </a:t>
            </a:r>
            <a:r>
              <a:rPr sz="1800" b="1" dirty="0">
                <a:solidFill>
                  <a:srgbClr val="595959"/>
                </a:solidFill>
                <a:latin typeface="Times New Roman"/>
                <a:cs typeface="Times New Roman"/>
              </a:rPr>
              <a:t>a </a:t>
            </a:r>
            <a:r>
              <a:rPr sz="1800" b="1" spc="-5" dirty="0">
                <a:solidFill>
                  <a:srgbClr val="595959"/>
                </a:solidFill>
                <a:latin typeface="Times New Roman"/>
                <a:cs typeface="Times New Roman"/>
              </a:rPr>
              <a:t>sentence using simple phrase  </a:t>
            </a:r>
            <a:r>
              <a:rPr sz="1800" b="1" spc="-10" dirty="0">
                <a:solidFill>
                  <a:srgbClr val="595959"/>
                </a:solidFill>
                <a:latin typeface="Times New Roman"/>
                <a:cs typeface="Times New Roman"/>
              </a:rPr>
              <a:t>structure</a:t>
            </a:r>
            <a:r>
              <a:rPr sz="1800" b="1" spc="-5" dirty="0">
                <a:solidFill>
                  <a:srgbClr val="595959"/>
                </a:solidFill>
                <a:latin typeface="Times New Roman"/>
                <a:cs typeface="Times New Roman"/>
              </a:rPr>
              <a:t> rules</a:t>
            </a:r>
            <a:endParaRPr sz="1800" dirty="0">
              <a:latin typeface="Times New Roman"/>
              <a:cs typeface="Times New Roman"/>
            </a:endParaRPr>
          </a:p>
        </p:txBody>
      </p:sp>
      <p:sp>
        <p:nvSpPr>
          <p:cNvPr id="26" name="object 26"/>
          <p:cNvSpPr/>
          <p:nvPr/>
        </p:nvSpPr>
        <p:spPr>
          <a:xfrm>
            <a:off x="1701800" y="4114801"/>
            <a:ext cx="1143000" cy="76200"/>
          </a:xfrm>
          <a:custGeom>
            <a:avLst/>
            <a:gdLst/>
            <a:ahLst/>
            <a:cxnLst/>
            <a:rect l="l" t="t" r="r" b="b"/>
            <a:pathLst>
              <a:path w="1143000" h="76200">
                <a:moveTo>
                  <a:pt x="1066800" y="0"/>
                </a:moveTo>
                <a:lnTo>
                  <a:pt x="1066800" y="25400"/>
                </a:lnTo>
                <a:lnTo>
                  <a:pt x="0" y="25398"/>
                </a:lnTo>
                <a:lnTo>
                  <a:pt x="0" y="50798"/>
                </a:lnTo>
                <a:lnTo>
                  <a:pt x="1066800" y="50800"/>
                </a:lnTo>
                <a:lnTo>
                  <a:pt x="1066800" y="76200"/>
                </a:lnTo>
                <a:lnTo>
                  <a:pt x="1143000" y="38100"/>
                </a:lnTo>
                <a:lnTo>
                  <a:pt x="1066800" y="0"/>
                </a:lnTo>
                <a:close/>
              </a:path>
            </a:pathLst>
          </a:custGeom>
          <a:solidFill>
            <a:srgbClr val="595959"/>
          </a:solidFill>
        </p:spPr>
        <p:txBody>
          <a:bodyPr wrap="square" lIns="0" tIns="0" rIns="0" bIns="0" rtlCol="0"/>
          <a:lstStyle/>
          <a:p>
            <a:endParaRPr dirty="0"/>
          </a:p>
        </p:txBody>
      </p:sp>
      <p:sp>
        <p:nvSpPr>
          <p:cNvPr id="27" name="object 27"/>
          <p:cNvSpPr/>
          <p:nvPr/>
        </p:nvSpPr>
        <p:spPr>
          <a:xfrm>
            <a:off x="2019300" y="4495801"/>
            <a:ext cx="1143000" cy="76200"/>
          </a:xfrm>
          <a:custGeom>
            <a:avLst/>
            <a:gdLst/>
            <a:ahLst/>
            <a:cxnLst/>
            <a:rect l="l" t="t" r="r" b="b"/>
            <a:pathLst>
              <a:path w="1143000" h="76200">
                <a:moveTo>
                  <a:pt x="1066800" y="0"/>
                </a:moveTo>
                <a:lnTo>
                  <a:pt x="1066800" y="25400"/>
                </a:lnTo>
                <a:lnTo>
                  <a:pt x="0" y="25398"/>
                </a:lnTo>
                <a:lnTo>
                  <a:pt x="0" y="50798"/>
                </a:lnTo>
                <a:lnTo>
                  <a:pt x="1066800" y="50800"/>
                </a:lnTo>
                <a:lnTo>
                  <a:pt x="1066800" y="76200"/>
                </a:lnTo>
                <a:lnTo>
                  <a:pt x="1143000" y="38100"/>
                </a:lnTo>
                <a:lnTo>
                  <a:pt x="1066800" y="0"/>
                </a:lnTo>
                <a:close/>
              </a:path>
            </a:pathLst>
          </a:custGeom>
          <a:solidFill>
            <a:srgbClr val="595959"/>
          </a:solidFill>
        </p:spPr>
        <p:txBody>
          <a:bodyPr wrap="square" lIns="0" tIns="0" rIns="0" bIns="0" rtlCol="0"/>
          <a:lstStyle/>
          <a:p>
            <a:endParaRPr dirty="0"/>
          </a:p>
        </p:txBody>
      </p:sp>
      <p:sp>
        <p:nvSpPr>
          <p:cNvPr id="28" name="object 28"/>
          <p:cNvSpPr/>
          <p:nvPr/>
        </p:nvSpPr>
        <p:spPr>
          <a:xfrm>
            <a:off x="1981200" y="4851401"/>
            <a:ext cx="1143000" cy="76200"/>
          </a:xfrm>
          <a:custGeom>
            <a:avLst/>
            <a:gdLst/>
            <a:ahLst/>
            <a:cxnLst/>
            <a:rect l="l" t="t" r="r" b="b"/>
            <a:pathLst>
              <a:path w="1143000" h="76200">
                <a:moveTo>
                  <a:pt x="1066800" y="0"/>
                </a:moveTo>
                <a:lnTo>
                  <a:pt x="1066800" y="25400"/>
                </a:lnTo>
                <a:lnTo>
                  <a:pt x="0" y="25398"/>
                </a:lnTo>
                <a:lnTo>
                  <a:pt x="0" y="50798"/>
                </a:lnTo>
                <a:lnTo>
                  <a:pt x="1066800" y="50800"/>
                </a:lnTo>
                <a:lnTo>
                  <a:pt x="1066800" y="76200"/>
                </a:lnTo>
                <a:lnTo>
                  <a:pt x="1143000" y="38100"/>
                </a:lnTo>
                <a:lnTo>
                  <a:pt x="1066800" y="0"/>
                </a:lnTo>
                <a:close/>
              </a:path>
            </a:pathLst>
          </a:custGeom>
          <a:solidFill>
            <a:srgbClr val="595959"/>
          </a:solidFill>
        </p:spPr>
        <p:txBody>
          <a:bodyPr wrap="square" lIns="0" tIns="0" rIns="0" bIns="0" rtlCol="0"/>
          <a:lstStyle/>
          <a:p>
            <a:endParaRPr dirty="0"/>
          </a:p>
        </p:txBody>
      </p:sp>
      <p:sp>
        <p:nvSpPr>
          <p:cNvPr id="29" name="object 29"/>
          <p:cNvSpPr/>
          <p:nvPr/>
        </p:nvSpPr>
        <p:spPr>
          <a:xfrm>
            <a:off x="3302000" y="2120900"/>
            <a:ext cx="12700" cy="850900"/>
          </a:xfrm>
          <a:custGeom>
            <a:avLst/>
            <a:gdLst/>
            <a:ahLst/>
            <a:cxnLst/>
            <a:rect l="l" t="t" r="r" b="b"/>
            <a:pathLst>
              <a:path w="12700" h="850900">
                <a:moveTo>
                  <a:pt x="0" y="0"/>
                </a:moveTo>
                <a:lnTo>
                  <a:pt x="12700" y="850900"/>
                </a:lnTo>
              </a:path>
            </a:pathLst>
          </a:custGeom>
          <a:ln w="25400">
            <a:solidFill>
              <a:srgbClr val="595959"/>
            </a:solidFill>
          </a:ln>
        </p:spPr>
        <p:txBody>
          <a:bodyPr wrap="square" lIns="0" tIns="0" rIns="0" bIns="0" rtlCol="0"/>
          <a:lstStyle/>
          <a:p>
            <a:endParaRPr dirty="0"/>
          </a:p>
        </p:txBody>
      </p:sp>
      <p:sp>
        <p:nvSpPr>
          <p:cNvPr id="30" name="object 30"/>
          <p:cNvSpPr/>
          <p:nvPr/>
        </p:nvSpPr>
        <p:spPr>
          <a:xfrm>
            <a:off x="2070100" y="2082800"/>
            <a:ext cx="0" cy="850900"/>
          </a:xfrm>
          <a:custGeom>
            <a:avLst/>
            <a:gdLst/>
            <a:ahLst/>
            <a:cxnLst/>
            <a:rect l="l" t="t" r="r" b="b"/>
            <a:pathLst>
              <a:path h="850900">
                <a:moveTo>
                  <a:pt x="0" y="0"/>
                </a:moveTo>
                <a:lnTo>
                  <a:pt x="0" y="850900"/>
                </a:lnTo>
              </a:path>
            </a:pathLst>
          </a:custGeom>
          <a:ln w="25400">
            <a:solidFill>
              <a:srgbClr val="595959"/>
            </a:solidFill>
          </a:ln>
        </p:spPr>
        <p:txBody>
          <a:bodyPr wrap="square" lIns="0" tIns="0" rIns="0" bIns="0" rtlCol="0"/>
          <a:lstStyle/>
          <a:p>
            <a:endParaRPr dirty="0"/>
          </a:p>
        </p:txBody>
      </p:sp>
      <p:sp>
        <p:nvSpPr>
          <p:cNvPr id="31" name="object 31"/>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32" name="object 32"/>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9</a:t>
            </a:r>
            <a:endParaRPr sz="800" dirty="0">
              <a:latin typeface="Times New Roman"/>
              <a:cs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669544"/>
            <a:ext cx="5501640" cy="1300480"/>
          </a:xfrm>
          <a:prstGeom prst="rect">
            <a:avLst/>
          </a:prstGeom>
        </p:spPr>
        <p:txBody>
          <a:bodyPr vert="horz" wrap="square" lIns="0" tIns="38100" rIns="0" bIns="0" rtlCol="0">
            <a:spAutoFit/>
          </a:bodyPr>
          <a:lstStyle/>
          <a:p>
            <a:pPr marL="12700" marR="5080">
              <a:lnSpc>
                <a:spcPts val="5000"/>
              </a:lnSpc>
              <a:spcBef>
                <a:spcPts val="300"/>
              </a:spcBef>
            </a:pPr>
            <a:r>
              <a:rPr spc="80" dirty="0"/>
              <a:t>Natural </a:t>
            </a:r>
            <a:r>
              <a:rPr spc="85" dirty="0"/>
              <a:t>Language </a:t>
            </a:r>
            <a:r>
              <a:rPr spc="45" dirty="0"/>
              <a:t>as </a:t>
            </a:r>
            <a:r>
              <a:rPr spc="65" dirty="0"/>
              <a:t>the  </a:t>
            </a:r>
            <a:r>
              <a:rPr spc="70" dirty="0"/>
              <a:t>User</a:t>
            </a:r>
            <a:r>
              <a:rPr spc="195" dirty="0"/>
              <a:t> </a:t>
            </a:r>
            <a:r>
              <a:rPr spc="85" dirty="0"/>
              <a:t>Interface</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3</a:t>
            </a:fld>
            <a:endParaRPr sz="800" dirty="0">
              <a:latin typeface="Times New Roman"/>
              <a:cs typeface="Times New Roman"/>
            </a:endParaRPr>
          </a:p>
        </p:txBody>
      </p:sp>
      <p:sp>
        <p:nvSpPr>
          <p:cNvPr id="3" name="object 3"/>
          <p:cNvSpPr txBox="1"/>
          <p:nvPr/>
        </p:nvSpPr>
        <p:spPr>
          <a:xfrm>
            <a:off x="892555" y="2203873"/>
            <a:ext cx="6767830" cy="3374390"/>
          </a:xfrm>
          <a:prstGeom prst="rect">
            <a:avLst/>
          </a:prstGeom>
        </p:spPr>
        <p:txBody>
          <a:bodyPr vert="horz" wrap="square" lIns="0" tIns="114935" rIns="0" bIns="0" rtlCol="0">
            <a:spAutoFit/>
          </a:bodyPr>
          <a:lstStyle/>
          <a:p>
            <a:pPr marL="12700">
              <a:lnSpc>
                <a:spcPct val="100000"/>
              </a:lnSpc>
              <a:spcBef>
                <a:spcPts val="905"/>
              </a:spcBef>
            </a:pPr>
            <a:r>
              <a:rPr sz="2200" spc="-5" dirty="0">
                <a:solidFill>
                  <a:srgbClr val="595959"/>
                </a:solidFill>
                <a:latin typeface="Times New Roman"/>
                <a:cs typeface="Times New Roman"/>
              </a:rPr>
              <a:t>Goal </a:t>
            </a:r>
            <a:r>
              <a:rPr sz="2200" dirty="0">
                <a:solidFill>
                  <a:srgbClr val="595959"/>
                </a:solidFill>
                <a:latin typeface="Times New Roman"/>
                <a:cs typeface="Times New Roman"/>
              </a:rPr>
              <a:t>is </a:t>
            </a:r>
            <a:r>
              <a:rPr sz="2200" spc="-5" dirty="0">
                <a:solidFill>
                  <a:srgbClr val="595959"/>
                </a:solidFill>
                <a:latin typeface="Times New Roman"/>
                <a:cs typeface="Times New Roman"/>
              </a:rPr>
              <a:t>complete natural language</a:t>
            </a:r>
            <a:r>
              <a:rPr sz="2200" dirty="0">
                <a:solidFill>
                  <a:srgbClr val="595959"/>
                </a:solidFill>
                <a:latin typeface="Times New Roman"/>
                <a:cs typeface="Times New Roman"/>
              </a:rPr>
              <a:t> </a:t>
            </a:r>
            <a:r>
              <a:rPr sz="2200" spc="-5" dirty="0">
                <a:solidFill>
                  <a:srgbClr val="595959"/>
                </a:solidFill>
                <a:latin typeface="Times New Roman"/>
                <a:cs typeface="Times New Roman"/>
              </a:rPr>
              <a:t>understanding</a:t>
            </a:r>
            <a:endParaRPr sz="2200" dirty="0">
              <a:latin typeface="Times New Roman"/>
              <a:cs typeface="Times New Roman"/>
            </a:endParaRPr>
          </a:p>
          <a:p>
            <a:pPr marL="186690" indent="-137160">
              <a:lnSpc>
                <a:spcPct val="100000"/>
              </a:lnSpc>
              <a:spcBef>
                <a:spcPts val="660"/>
              </a:spcBef>
              <a:buClr>
                <a:srgbClr val="002060"/>
              </a:buClr>
              <a:buFont typeface="Microsoft Sans Serif"/>
              <a:buChar char="▪"/>
              <a:tabLst>
                <a:tab pos="186690" algn="l"/>
              </a:tabLst>
            </a:pPr>
            <a:r>
              <a:rPr sz="1800" spc="-5" dirty="0">
                <a:solidFill>
                  <a:srgbClr val="595959"/>
                </a:solidFill>
                <a:latin typeface="Times New Roman"/>
                <a:cs typeface="Times New Roman"/>
              </a:rPr>
              <a:t>Enables computers to interact with humans with natural</a:t>
            </a:r>
            <a:r>
              <a:rPr sz="1800" spc="55" dirty="0">
                <a:solidFill>
                  <a:srgbClr val="595959"/>
                </a:solidFill>
                <a:latin typeface="Times New Roman"/>
                <a:cs typeface="Times New Roman"/>
              </a:rPr>
              <a:t> </a:t>
            </a:r>
            <a:r>
              <a:rPr sz="1800" spc="-5" dirty="0">
                <a:solidFill>
                  <a:srgbClr val="595959"/>
                </a:solidFill>
                <a:latin typeface="Times New Roman"/>
                <a:cs typeface="Times New Roman"/>
              </a:rPr>
              <a:t>language</a:t>
            </a:r>
            <a:endParaRPr sz="1800" dirty="0">
              <a:latin typeface="Times New Roman"/>
              <a:cs typeface="Times New Roman"/>
            </a:endParaRPr>
          </a:p>
          <a:p>
            <a:pPr marL="186690" indent="-137160">
              <a:lnSpc>
                <a:spcPct val="100000"/>
              </a:lnSpc>
              <a:spcBef>
                <a:spcPts val="540"/>
              </a:spcBef>
              <a:buClr>
                <a:srgbClr val="002060"/>
              </a:buClr>
              <a:buFont typeface="Microsoft Sans Serif"/>
              <a:buChar char="▪"/>
              <a:tabLst>
                <a:tab pos="186690" algn="l"/>
              </a:tabLst>
            </a:pPr>
            <a:r>
              <a:rPr sz="1800" spc="-25" dirty="0">
                <a:solidFill>
                  <a:srgbClr val="595959"/>
                </a:solidFill>
                <a:latin typeface="Times New Roman"/>
                <a:cs typeface="Times New Roman"/>
              </a:rPr>
              <a:t>Vision </a:t>
            </a:r>
            <a:r>
              <a:rPr sz="1800" dirty="0">
                <a:solidFill>
                  <a:srgbClr val="595959"/>
                </a:solidFill>
                <a:latin typeface="Times New Roman"/>
                <a:cs typeface="Times New Roman"/>
              </a:rPr>
              <a:t>of a </a:t>
            </a:r>
            <a:r>
              <a:rPr sz="1800" spc="-5" dirty="0">
                <a:solidFill>
                  <a:srgbClr val="595959"/>
                </a:solidFill>
                <a:latin typeface="Times New Roman"/>
                <a:cs typeface="Times New Roman"/>
              </a:rPr>
              <a:t>future with </a:t>
            </a:r>
            <a:r>
              <a:rPr sz="1800" dirty="0">
                <a:solidFill>
                  <a:srgbClr val="595959"/>
                </a:solidFill>
                <a:latin typeface="Times New Roman"/>
                <a:cs typeface="Times New Roman"/>
              </a:rPr>
              <a:t>HAL </a:t>
            </a:r>
            <a:r>
              <a:rPr sz="1800" spc="-5" dirty="0">
                <a:solidFill>
                  <a:srgbClr val="595959"/>
                </a:solidFill>
                <a:latin typeface="Times New Roman"/>
                <a:cs typeface="Times New Roman"/>
              </a:rPr>
              <a:t>in </a:t>
            </a:r>
            <a:r>
              <a:rPr sz="1800" i="1" dirty="0">
                <a:solidFill>
                  <a:srgbClr val="595959"/>
                </a:solidFill>
                <a:latin typeface="Times New Roman"/>
                <a:cs typeface="Times New Roman"/>
              </a:rPr>
              <a:t>2001: A Space</a:t>
            </a:r>
            <a:r>
              <a:rPr sz="1800" i="1" spc="-110" dirty="0">
                <a:solidFill>
                  <a:srgbClr val="595959"/>
                </a:solidFill>
                <a:latin typeface="Times New Roman"/>
                <a:cs typeface="Times New Roman"/>
              </a:rPr>
              <a:t> </a:t>
            </a:r>
            <a:r>
              <a:rPr sz="1800" i="1" spc="-5" dirty="0">
                <a:solidFill>
                  <a:srgbClr val="595959"/>
                </a:solidFill>
                <a:latin typeface="Times New Roman"/>
                <a:cs typeface="Times New Roman"/>
              </a:rPr>
              <a:t>Odyssey</a:t>
            </a:r>
            <a:endParaRPr sz="1800" dirty="0">
              <a:latin typeface="Times New Roman"/>
              <a:cs typeface="Times New Roman"/>
            </a:endParaRPr>
          </a:p>
          <a:p>
            <a:pPr marL="12700" marR="5080">
              <a:lnSpc>
                <a:spcPts val="2600"/>
              </a:lnSpc>
              <a:spcBef>
                <a:spcPts val="760"/>
              </a:spcBef>
            </a:pPr>
            <a:r>
              <a:rPr sz="2200" spc="-5" dirty="0">
                <a:solidFill>
                  <a:srgbClr val="595959"/>
                </a:solidFill>
                <a:latin typeface="Times New Roman"/>
                <a:cs typeface="Times New Roman"/>
              </a:rPr>
              <a:t>Most common current approach </a:t>
            </a:r>
            <a:r>
              <a:rPr sz="2200" dirty="0">
                <a:solidFill>
                  <a:srgbClr val="595959"/>
                </a:solidFill>
                <a:latin typeface="Times New Roman"/>
                <a:cs typeface="Times New Roman"/>
              </a:rPr>
              <a:t>is to </a:t>
            </a:r>
            <a:r>
              <a:rPr sz="2200" spc="-5" dirty="0">
                <a:solidFill>
                  <a:srgbClr val="595959"/>
                </a:solidFill>
                <a:latin typeface="Times New Roman"/>
                <a:cs typeface="Times New Roman"/>
              </a:rPr>
              <a:t>craft human/computer  interfaces that are </a:t>
            </a:r>
            <a:r>
              <a:rPr sz="2200" dirty="0">
                <a:solidFill>
                  <a:srgbClr val="595959"/>
                </a:solidFill>
                <a:latin typeface="Times New Roman"/>
                <a:cs typeface="Times New Roman"/>
              </a:rPr>
              <a:t>in </a:t>
            </a:r>
            <a:r>
              <a:rPr sz="2200" spc="-5" dirty="0">
                <a:solidFill>
                  <a:srgbClr val="595959"/>
                </a:solidFill>
                <a:latin typeface="Times New Roman"/>
                <a:cs typeface="Times New Roman"/>
              </a:rPr>
              <a:t>terms that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computer can</a:t>
            </a:r>
            <a:r>
              <a:rPr sz="2200" spc="50" dirty="0">
                <a:solidFill>
                  <a:srgbClr val="595959"/>
                </a:solidFill>
                <a:latin typeface="Times New Roman"/>
                <a:cs typeface="Times New Roman"/>
              </a:rPr>
              <a:t> </a:t>
            </a:r>
            <a:r>
              <a:rPr sz="2200" spc="-5" dirty="0">
                <a:solidFill>
                  <a:srgbClr val="595959"/>
                </a:solidFill>
                <a:latin typeface="Times New Roman"/>
                <a:cs typeface="Times New Roman"/>
              </a:rPr>
              <a:t>understand</a:t>
            </a:r>
            <a:endParaRPr sz="2200" dirty="0">
              <a:latin typeface="Times New Roman"/>
              <a:cs typeface="Times New Roman"/>
            </a:endParaRPr>
          </a:p>
          <a:p>
            <a:pPr marL="186690" indent="-137160">
              <a:lnSpc>
                <a:spcPct val="100000"/>
              </a:lnSpc>
              <a:spcBef>
                <a:spcPts val="580"/>
              </a:spcBef>
              <a:buClr>
                <a:srgbClr val="002060"/>
              </a:buClr>
              <a:buFont typeface="Microsoft Sans Serif"/>
              <a:buChar char="▪"/>
              <a:tabLst>
                <a:tab pos="186690" algn="l"/>
              </a:tabLst>
            </a:pPr>
            <a:r>
              <a:rPr sz="1800" spc="-5" dirty="0">
                <a:solidFill>
                  <a:srgbClr val="595959"/>
                </a:solidFill>
                <a:latin typeface="Times New Roman"/>
                <a:cs typeface="Times New Roman"/>
              </a:rPr>
              <a:t>XML, </a:t>
            </a:r>
            <a:r>
              <a:rPr sz="1800" dirty="0">
                <a:solidFill>
                  <a:srgbClr val="595959"/>
                </a:solidFill>
                <a:latin typeface="Times New Roman"/>
                <a:cs typeface="Times New Roman"/>
              </a:rPr>
              <a:t>drop-down </a:t>
            </a:r>
            <a:r>
              <a:rPr sz="1800" spc="-5" dirty="0">
                <a:solidFill>
                  <a:srgbClr val="595959"/>
                </a:solidFill>
                <a:latin typeface="Times New Roman"/>
                <a:cs typeface="Times New Roman"/>
              </a:rPr>
              <a:t>boxes, other forms </a:t>
            </a:r>
            <a:r>
              <a:rPr sz="1800" dirty="0">
                <a:solidFill>
                  <a:srgbClr val="595959"/>
                </a:solidFill>
                <a:latin typeface="Times New Roman"/>
                <a:cs typeface="Times New Roman"/>
              </a:rPr>
              <a:t>of </a:t>
            </a:r>
            <a:r>
              <a:rPr sz="1800" spc="-5" dirty="0">
                <a:solidFill>
                  <a:srgbClr val="595959"/>
                </a:solidFill>
                <a:latin typeface="Times New Roman"/>
                <a:cs typeface="Times New Roman"/>
              </a:rPr>
              <a:t>knowledge</a:t>
            </a:r>
            <a:r>
              <a:rPr sz="1800" spc="40" dirty="0">
                <a:solidFill>
                  <a:srgbClr val="595959"/>
                </a:solidFill>
                <a:latin typeface="Times New Roman"/>
                <a:cs typeface="Times New Roman"/>
              </a:rPr>
              <a:t> </a:t>
            </a:r>
            <a:r>
              <a:rPr sz="1800" spc="-5" dirty="0">
                <a:solidFill>
                  <a:srgbClr val="595959"/>
                </a:solidFill>
                <a:latin typeface="Times New Roman"/>
                <a:cs typeface="Times New Roman"/>
              </a:rPr>
              <a:t>representation</a:t>
            </a:r>
            <a:endParaRPr sz="1800" dirty="0">
              <a:latin typeface="Times New Roman"/>
              <a:cs typeface="Times New Roman"/>
            </a:endParaRPr>
          </a:p>
          <a:p>
            <a:pPr marL="186690" indent="-137160">
              <a:lnSpc>
                <a:spcPct val="100000"/>
              </a:lnSpc>
              <a:spcBef>
                <a:spcPts val="540"/>
              </a:spcBef>
              <a:buClr>
                <a:srgbClr val="002060"/>
              </a:buClr>
              <a:buFont typeface="Microsoft Sans Serif"/>
              <a:buChar char="▪"/>
              <a:tabLst>
                <a:tab pos="186690" algn="l"/>
              </a:tabLst>
            </a:pPr>
            <a:r>
              <a:rPr sz="1800" spc="-5" dirty="0">
                <a:solidFill>
                  <a:srgbClr val="595959"/>
                </a:solidFill>
                <a:latin typeface="Times New Roman"/>
                <a:cs typeface="Times New Roman"/>
              </a:rPr>
              <a:t>Cleverness is supplied </a:t>
            </a:r>
            <a:r>
              <a:rPr sz="1800" dirty="0">
                <a:solidFill>
                  <a:srgbClr val="595959"/>
                </a:solidFill>
                <a:latin typeface="Times New Roman"/>
                <a:cs typeface="Times New Roman"/>
              </a:rPr>
              <a:t>by </a:t>
            </a:r>
            <a:r>
              <a:rPr sz="1800" spc="-5" dirty="0">
                <a:solidFill>
                  <a:srgbClr val="595959"/>
                </a:solidFill>
                <a:latin typeface="Times New Roman"/>
                <a:cs typeface="Times New Roman"/>
              </a:rPr>
              <a:t>the</a:t>
            </a:r>
            <a:r>
              <a:rPr sz="1800" dirty="0">
                <a:solidFill>
                  <a:srgbClr val="595959"/>
                </a:solidFill>
                <a:latin typeface="Times New Roman"/>
                <a:cs typeface="Times New Roman"/>
              </a:rPr>
              <a:t> </a:t>
            </a:r>
            <a:r>
              <a:rPr sz="1800" spc="-5" dirty="0">
                <a:solidFill>
                  <a:srgbClr val="595959"/>
                </a:solidFill>
                <a:latin typeface="Times New Roman"/>
                <a:cs typeface="Times New Roman"/>
              </a:rPr>
              <a:t>human</a:t>
            </a:r>
            <a:endParaRPr sz="1800" dirty="0">
              <a:latin typeface="Times New Roman"/>
              <a:cs typeface="Times New Roman"/>
            </a:endParaRPr>
          </a:p>
          <a:p>
            <a:pPr marL="12700">
              <a:lnSpc>
                <a:spcPct val="100000"/>
              </a:lnSpc>
              <a:spcBef>
                <a:spcPts val="640"/>
              </a:spcBef>
            </a:pPr>
            <a:r>
              <a:rPr sz="2200" spc="-5" dirty="0">
                <a:solidFill>
                  <a:srgbClr val="595959"/>
                </a:solidFill>
                <a:latin typeface="Times New Roman"/>
                <a:cs typeface="Times New Roman"/>
              </a:rPr>
              <a:t>Nascent natural language interfaces are being</a:t>
            </a:r>
            <a:r>
              <a:rPr sz="2200" spc="25" dirty="0">
                <a:solidFill>
                  <a:srgbClr val="595959"/>
                </a:solidFill>
                <a:latin typeface="Times New Roman"/>
                <a:cs typeface="Times New Roman"/>
              </a:rPr>
              <a:t> </a:t>
            </a:r>
            <a:r>
              <a:rPr sz="2200" spc="-5" dirty="0">
                <a:solidFill>
                  <a:srgbClr val="595959"/>
                </a:solidFill>
                <a:latin typeface="Times New Roman"/>
                <a:cs typeface="Times New Roman"/>
              </a:rPr>
              <a:t>deployed</a:t>
            </a:r>
            <a:endParaRPr sz="2200" dirty="0">
              <a:latin typeface="Times New Roman"/>
              <a:cs typeface="Times New Roman"/>
            </a:endParaRPr>
          </a:p>
          <a:p>
            <a:pPr marL="186690" indent="-137160">
              <a:lnSpc>
                <a:spcPct val="100000"/>
              </a:lnSpc>
              <a:spcBef>
                <a:spcPts val="560"/>
              </a:spcBef>
              <a:buClr>
                <a:srgbClr val="002060"/>
              </a:buClr>
              <a:buFont typeface="Microsoft Sans Serif"/>
              <a:buChar char="▪"/>
              <a:tabLst>
                <a:tab pos="186690" algn="l"/>
              </a:tabLst>
            </a:pPr>
            <a:r>
              <a:rPr sz="1800" spc="-15" dirty="0">
                <a:solidFill>
                  <a:srgbClr val="595959"/>
                </a:solidFill>
                <a:latin typeface="Times New Roman"/>
                <a:cs typeface="Times New Roman"/>
              </a:rPr>
              <a:t>Apple’s </a:t>
            </a:r>
            <a:r>
              <a:rPr sz="1800" spc="-5" dirty="0">
                <a:solidFill>
                  <a:srgbClr val="595959"/>
                </a:solidFill>
                <a:latin typeface="Times New Roman"/>
                <a:cs typeface="Times New Roman"/>
              </a:rPr>
              <a:t>Siri, the Google Assistant, </a:t>
            </a:r>
            <a:r>
              <a:rPr sz="1800" spc="-15" dirty="0">
                <a:solidFill>
                  <a:srgbClr val="595959"/>
                </a:solidFill>
                <a:latin typeface="Times New Roman"/>
                <a:cs typeface="Times New Roman"/>
              </a:rPr>
              <a:t>Amazon’s</a:t>
            </a:r>
            <a:r>
              <a:rPr sz="1800" spc="-270" dirty="0">
                <a:solidFill>
                  <a:srgbClr val="595959"/>
                </a:solidFill>
                <a:latin typeface="Times New Roman"/>
                <a:cs typeface="Times New Roman"/>
              </a:rPr>
              <a:t> </a:t>
            </a:r>
            <a:r>
              <a:rPr sz="1800" spc="-5" dirty="0">
                <a:solidFill>
                  <a:srgbClr val="595959"/>
                </a:solidFill>
                <a:latin typeface="Times New Roman"/>
                <a:cs typeface="Times New Roman"/>
              </a:rPr>
              <a:t>Alexa</a:t>
            </a:r>
            <a:endParaRPr sz="1800" dirty="0">
              <a:latin typeface="Times New Roman"/>
              <a:cs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048500" y="6454861"/>
            <a:ext cx="1992229" cy="302561"/>
          </a:xfrm>
          <a:prstGeom prst="rect">
            <a:avLst/>
          </a:prstGeom>
          <a:blipFill>
            <a:blip r:embed="rId2" cstate="print"/>
            <a:stretch>
              <a:fillRect/>
            </a:stretch>
          </a:blipFill>
        </p:spPr>
        <p:txBody>
          <a:bodyPr wrap="square" lIns="0" tIns="0" rIns="0" bIns="0" rtlCol="0"/>
          <a:lstStyle/>
          <a:p>
            <a:endParaRPr dirty="0"/>
          </a:p>
        </p:txBody>
      </p:sp>
      <p:sp>
        <p:nvSpPr>
          <p:cNvPr id="3" name="object 3"/>
          <p:cNvSpPr txBox="1">
            <a:spLocks noGrp="1"/>
          </p:cNvSpPr>
          <p:nvPr>
            <p:ph type="title"/>
          </p:nvPr>
        </p:nvSpPr>
        <p:spPr>
          <a:xfrm>
            <a:off x="1774317" y="325120"/>
            <a:ext cx="5594985" cy="391160"/>
          </a:xfrm>
          <a:prstGeom prst="rect">
            <a:avLst/>
          </a:prstGeom>
        </p:spPr>
        <p:txBody>
          <a:bodyPr vert="horz" wrap="square" lIns="0" tIns="12700" rIns="0" bIns="0" rtlCol="0">
            <a:spAutoFit/>
          </a:bodyPr>
          <a:lstStyle/>
          <a:p>
            <a:pPr marL="12700">
              <a:lnSpc>
                <a:spcPct val="100000"/>
              </a:lnSpc>
              <a:spcBef>
                <a:spcPts val="100"/>
              </a:spcBef>
            </a:pPr>
            <a:r>
              <a:rPr sz="2400" spc="-5" dirty="0">
                <a:solidFill>
                  <a:srgbClr val="595959"/>
                </a:solidFill>
              </a:rPr>
              <a:t>Syntactic Ambiguity: </a:t>
            </a:r>
            <a:r>
              <a:rPr sz="2400" spc="-100" dirty="0">
                <a:solidFill>
                  <a:srgbClr val="595959"/>
                </a:solidFill>
              </a:rPr>
              <a:t>We </a:t>
            </a:r>
            <a:r>
              <a:rPr sz="2400" spc="-5" dirty="0">
                <a:solidFill>
                  <a:srgbClr val="595959"/>
                </a:solidFill>
              </a:rPr>
              <a:t>Fed Her </a:t>
            </a:r>
            <a:r>
              <a:rPr sz="2400" dirty="0">
                <a:solidFill>
                  <a:srgbClr val="595959"/>
                </a:solidFill>
              </a:rPr>
              <a:t>Dog</a:t>
            </a:r>
            <a:r>
              <a:rPr sz="2400" spc="-80" dirty="0">
                <a:solidFill>
                  <a:srgbClr val="595959"/>
                </a:solidFill>
              </a:rPr>
              <a:t> </a:t>
            </a:r>
            <a:r>
              <a:rPr sz="2400" spc="-5" dirty="0">
                <a:solidFill>
                  <a:srgbClr val="595959"/>
                </a:solidFill>
              </a:rPr>
              <a:t>Bones</a:t>
            </a:r>
            <a:endParaRPr sz="2400" dirty="0"/>
          </a:p>
        </p:txBody>
      </p:sp>
      <p:sp>
        <p:nvSpPr>
          <p:cNvPr id="4" name="object 4"/>
          <p:cNvSpPr txBox="1"/>
          <p:nvPr/>
        </p:nvSpPr>
        <p:spPr>
          <a:xfrm>
            <a:off x="1300990" y="822007"/>
            <a:ext cx="2280920" cy="946150"/>
          </a:xfrm>
          <a:prstGeom prst="rect">
            <a:avLst/>
          </a:prstGeom>
        </p:spPr>
        <p:txBody>
          <a:bodyPr vert="horz" wrap="square" lIns="0" tIns="12700" rIns="0" bIns="0" rtlCol="0">
            <a:spAutoFit/>
          </a:bodyPr>
          <a:lstStyle/>
          <a:p>
            <a:pPr marL="373380">
              <a:lnSpc>
                <a:spcPts val="2125"/>
              </a:lnSpc>
              <a:spcBef>
                <a:spcPts val="100"/>
              </a:spcBef>
            </a:pPr>
            <a:r>
              <a:rPr sz="1800" dirty="0">
                <a:solidFill>
                  <a:srgbClr val="595959"/>
                </a:solidFill>
                <a:latin typeface="Times New Roman"/>
                <a:cs typeface="Times New Roman"/>
              </a:rPr>
              <a:t>S</a:t>
            </a:r>
            <a:endParaRPr sz="1800" dirty="0">
              <a:latin typeface="Times New Roman"/>
              <a:cs typeface="Times New Roman"/>
            </a:endParaRPr>
          </a:p>
          <a:p>
            <a:pPr marL="1975485">
              <a:lnSpc>
                <a:spcPts val="2125"/>
              </a:lnSpc>
            </a:pPr>
            <a:r>
              <a:rPr sz="1800" dirty="0">
                <a:solidFill>
                  <a:srgbClr val="595959"/>
                </a:solidFill>
                <a:latin typeface="Times New Roman"/>
                <a:cs typeface="Times New Roman"/>
              </a:rPr>
              <a:t>VP</a:t>
            </a:r>
            <a:endParaRPr sz="1800" dirty="0">
              <a:latin typeface="Times New Roman"/>
              <a:cs typeface="Times New Roman"/>
            </a:endParaRPr>
          </a:p>
          <a:p>
            <a:pPr marL="12700">
              <a:lnSpc>
                <a:spcPct val="100000"/>
              </a:lnSpc>
              <a:spcBef>
                <a:spcPts val="840"/>
              </a:spcBef>
            </a:pPr>
            <a:r>
              <a:rPr sz="1800" dirty="0">
                <a:solidFill>
                  <a:srgbClr val="595959"/>
                </a:solidFill>
                <a:latin typeface="Times New Roman"/>
                <a:cs typeface="Times New Roman"/>
              </a:rPr>
              <a:t>NP</a:t>
            </a:r>
            <a:endParaRPr sz="1800" dirty="0">
              <a:latin typeface="Times New Roman"/>
              <a:cs typeface="Times New Roman"/>
            </a:endParaRPr>
          </a:p>
        </p:txBody>
      </p:sp>
      <p:sp>
        <p:nvSpPr>
          <p:cNvPr id="5" name="object 5"/>
          <p:cNvSpPr txBox="1"/>
          <p:nvPr/>
        </p:nvSpPr>
        <p:spPr>
          <a:xfrm>
            <a:off x="1245685" y="3288982"/>
            <a:ext cx="311785" cy="299720"/>
          </a:xfrm>
          <a:prstGeom prst="rect">
            <a:avLst/>
          </a:prstGeom>
        </p:spPr>
        <p:txBody>
          <a:bodyPr vert="horz" wrap="square" lIns="0" tIns="12700" rIns="0" bIns="0" rtlCol="0">
            <a:spAutoFit/>
          </a:bodyPr>
          <a:lstStyle/>
          <a:p>
            <a:pPr marL="12700">
              <a:lnSpc>
                <a:spcPct val="100000"/>
              </a:lnSpc>
              <a:spcBef>
                <a:spcPts val="100"/>
              </a:spcBef>
            </a:pPr>
            <a:r>
              <a:rPr sz="1800" spc="-145" dirty="0">
                <a:solidFill>
                  <a:srgbClr val="595959"/>
                </a:solidFill>
                <a:latin typeface="Times New Roman"/>
                <a:cs typeface="Times New Roman"/>
              </a:rPr>
              <a:t>We</a:t>
            </a:r>
            <a:endParaRPr sz="1800" dirty="0">
              <a:latin typeface="Times New Roman"/>
              <a:cs typeface="Times New Roman"/>
            </a:endParaRPr>
          </a:p>
        </p:txBody>
      </p:sp>
      <p:sp>
        <p:nvSpPr>
          <p:cNvPr id="6" name="object 6"/>
          <p:cNvSpPr txBox="1"/>
          <p:nvPr/>
        </p:nvSpPr>
        <p:spPr>
          <a:xfrm>
            <a:off x="2847545" y="1712595"/>
            <a:ext cx="1905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V</a:t>
            </a:r>
            <a:endParaRPr sz="1800" dirty="0">
              <a:latin typeface="Times New Roman"/>
              <a:cs typeface="Times New Roman"/>
            </a:endParaRPr>
          </a:p>
        </p:txBody>
      </p:sp>
      <p:sp>
        <p:nvSpPr>
          <p:cNvPr id="7" name="object 7"/>
          <p:cNvSpPr txBox="1"/>
          <p:nvPr/>
        </p:nvSpPr>
        <p:spPr>
          <a:xfrm>
            <a:off x="2784045" y="3288982"/>
            <a:ext cx="3175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fed</a:t>
            </a:r>
            <a:endParaRPr sz="1800" dirty="0">
              <a:latin typeface="Times New Roman"/>
              <a:cs typeface="Times New Roman"/>
            </a:endParaRPr>
          </a:p>
        </p:txBody>
      </p:sp>
      <p:sp>
        <p:nvSpPr>
          <p:cNvPr id="8" name="object 8"/>
          <p:cNvSpPr txBox="1"/>
          <p:nvPr/>
        </p:nvSpPr>
        <p:spPr>
          <a:xfrm>
            <a:off x="4219695" y="1696720"/>
            <a:ext cx="3181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NP</a:t>
            </a:r>
            <a:endParaRPr sz="1800" dirty="0">
              <a:latin typeface="Times New Roman"/>
              <a:cs typeface="Times New Roman"/>
            </a:endParaRPr>
          </a:p>
        </p:txBody>
      </p:sp>
      <p:sp>
        <p:nvSpPr>
          <p:cNvPr id="9" name="object 9"/>
          <p:cNvSpPr txBox="1"/>
          <p:nvPr/>
        </p:nvSpPr>
        <p:spPr>
          <a:xfrm>
            <a:off x="3799339" y="2222182"/>
            <a:ext cx="3689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Adj</a:t>
            </a:r>
            <a:endParaRPr sz="1800" dirty="0">
              <a:latin typeface="Times New Roman"/>
              <a:cs typeface="Times New Roman"/>
            </a:endParaRPr>
          </a:p>
        </p:txBody>
      </p:sp>
      <p:sp>
        <p:nvSpPr>
          <p:cNvPr id="10" name="object 10"/>
          <p:cNvSpPr txBox="1"/>
          <p:nvPr/>
        </p:nvSpPr>
        <p:spPr>
          <a:xfrm>
            <a:off x="4878508" y="2264304"/>
            <a:ext cx="5334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Noun</a:t>
            </a:r>
            <a:endParaRPr sz="1800" dirty="0">
              <a:latin typeface="Times New Roman"/>
              <a:cs typeface="Times New Roman"/>
            </a:endParaRPr>
          </a:p>
        </p:txBody>
      </p:sp>
      <p:sp>
        <p:nvSpPr>
          <p:cNvPr id="11" name="object 11"/>
          <p:cNvSpPr txBox="1"/>
          <p:nvPr/>
        </p:nvSpPr>
        <p:spPr>
          <a:xfrm>
            <a:off x="3824739" y="3288982"/>
            <a:ext cx="3175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her</a:t>
            </a:r>
            <a:endParaRPr sz="1800" dirty="0">
              <a:latin typeface="Times New Roman"/>
              <a:cs typeface="Times New Roman"/>
            </a:endParaRPr>
          </a:p>
        </p:txBody>
      </p:sp>
      <p:sp>
        <p:nvSpPr>
          <p:cNvPr id="12" name="object 12"/>
          <p:cNvSpPr txBox="1"/>
          <p:nvPr/>
        </p:nvSpPr>
        <p:spPr>
          <a:xfrm>
            <a:off x="4966746" y="3288982"/>
            <a:ext cx="3683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dog</a:t>
            </a:r>
            <a:endParaRPr sz="1800" dirty="0">
              <a:latin typeface="Times New Roman"/>
              <a:cs typeface="Times New Roman"/>
            </a:endParaRPr>
          </a:p>
        </p:txBody>
      </p:sp>
      <p:sp>
        <p:nvSpPr>
          <p:cNvPr id="13" name="object 13"/>
          <p:cNvSpPr txBox="1"/>
          <p:nvPr/>
        </p:nvSpPr>
        <p:spPr>
          <a:xfrm>
            <a:off x="6696195" y="1841182"/>
            <a:ext cx="3181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NP</a:t>
            </a:r>
            <a:endParaRPr sz="1800" dirty="0">
              <a:latin typeface="Times New Roman"/>
              <a:cs typeface="Times New Roman"/>
            </a:endParaRPr>
          </a:p>
        </p:txBody>
      </p:sp>
      <p:sp>
        <p:nvSpPr>
          <p:cNvPr id="14" name="object 14"/>
          <p:cNvSpPr txBox="1"/>
          <p:nvPr/>
        </p:nvSpPr>
        <p:spPr>
          <a:xfrm>
            <a:off x="6553320" y="2450782"/>
            <a:ext cx="5334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Noun</a:t>
            </a:r>
            <a:endParaRPr sz="1800" dirty="0">
              <a:latin typeface="Times New Roman"/>
              <a:cs typeface="Times New Roman"/>
            </a:endParaRPr>
          </a:p>
        </p:txBody>
      </p:sp>
      <p:sp>
        <p:nvSpPr>
          <p:cNvPr id="15" name="object 15"/>
          <p:cNvSpPr txBox="1"/>
          <p:nvPr/>
        </p:nvSpPr>
        <p:spPr>
          <a:xfrm>
            <a:off x="6555284" y="3288982"/>
            <a:ext cx="5594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bones</a:t>
            </a:r>
            <a:endParaRPr sz="1800" dirty="0">
              <a:latin typeface="Times New Roman"/>
              <a:cs typeface="Times New Roman"/>
            </a:endParaRPr>
          </a:p>
        </p:txBody>
      </p:sp>
      <p:sp>
        <p:nvSpPr>
          <p:cNvPr id="16" name="object 16"/>
          <p:cNvSpPr/>
          <p:nvPr/>
        </p:nvSpPr>
        <p:spPr>
          <a:xfrm>
            <a:off x="1460500" y="1130300"/>
            <a:ext cx="190500" cy="330200"/>
          </a:xfrm>
          <a:custGeom>
            <a:avLst/>
            <a:gdLst/>
            <a:ahLst/>
            <a:cxnLst/>
            <a:rect l="l" t="t" r="r" b="b"/>
            <a:pathLst>
              <a:path w="190500" h="330200">
                <a:moveTo>
                  <a:pt x="190500" y="0"/>
                </a:moveTo>
                <a:lnTo>
                  <a:pt x="0" y="330200"/>
                </a:lnTo>
              </a:path>
            </a:pathLst>
          </a:custGeom>
          <a:ln w="25400">
            <a:solidFill>
              <a:srgbClr val="595959"/>
            </a:solidFill>
          </a:ln>
        </p:spPr>
        <p:txBody>
          <a:bodyPr wrap="square" lIns="0" tIns="0" rIns="0" bIns="0" rtlCol="0"/>
          <a:lstStyle/>
          <a:p>
            <a:endParaRPr dirty="0"/>
          </a:p>
        </p:txBody>
      </p:sp>
      <p:sp>
        <p:nvSpPr>
          <p:cNvPr id="17" name="object 17"/>
          <p:cNvSpPr/>
          <p:nvPr/>
        </p:nvSpPr>
        <p:spPr>
          <a:xfrm>
            <a:off x="1409700" y="1752600"/>
            <a:ext cx="0" cy="1447800"/>
          </a:xfrm>
          <a:custGeom>
            <a:avLst/>
            <a:gdLst/>
            <a:ahLst/>
            <a:cxnLst/>
            <a:rect l="l" t="t" r="r" b="b"/>
            <a:pathLst>
              <a:path h="1447800">
                <a:moveTo>
                  <a:pt x="0" y="0"/>
                </a:moveTo>
                <a:lnTo>
                  <a:pt x="0" y="1447800"/>
                </a:lnTo>
              </a:path>
            </a:pathLst>
          </a:custGeom>
          <a:ln w="25400">
            <a:solidFill>
              <a:srgbClr val="595959"/>
            </a:solidFill>
          </a:ln>
        </p:spPr>
        <p:txBody>
          <a:bodyPr wrap="square" lIns="0" tIns="0" rIns="0" bIns="0" rtlCol="0"/>
          <a:lstStyle/>
          <a:p>
            <a:endParaRPr dirty="0"/>
          </a:p>
        </p:txBody>
      </p:sp>
      <p:sp>
        <p:nvSpPr>
          <p:cNvPr id="18" name="object 18"/>
          <p:cNvSpPr/>
          <p:nvPr/>
        </p:nvSpPr>
        <p:spPr>
          <a:xfrm>
            <a:off x="1866900" y="990600"/>
            <a:ext cx="1333500" cy="228600"/>
          </a:xfrm>
          <a:custGeom>
            <a:avLst/>
            <a:gdLst/>
            <a:ahLst/>
            <a:cxnLst/>
            <a:rect l="l" t="t" r="r" b="b"/>
            <a:pathLst>
              <a:path w="1333500" h="228600">
                <a:moveTo>
                  <a:pt x="0" y="0"/>
                </a:moveTo>
                <a:lnTo>
                  <a:pt x="1333500" y="228600"/>
                </a:lnTo>
              </a:path>
            </a:pathLst>
          </a:custGeom>
          <a:ln w="25400">
            <a:solidFill>
              <a:srgbClr val="595959"/>
            </a:solidFill>
          </a:ln>
        </p:spPr>
        <p:txBody>
          <a:bodyPr wrap="square" lIns="0" tIns="0" rIns="0" bIns="0" rtlCol="0"/>
          <a:lstStyle/>
          <a:p>
            <a:endParaRPr dirty="0"/>
          </a:p>
        </p:txBody>
      </p:sp>
      <p:sp>
        <p:nvSpPr>
          <p:cNvPr id="19" name="object 19"/>
          <p:cNvSpPr/>
          <p:nvPr/>
        </p:nvSpPr>
        <p:spPr>
          <a:xfrm>
            <a:off x="3073400" y="1409700"/>
            <a:ext cx="254000" cy="279400"/>
          </a:xfrm>
          <a:custGeom>
            <a:avLst/>
            <a:gdLst/>
            <a:ahLst/>
            <a:cxnLst/>
            <a:rect l="l" t="t" r="r" b="b"/>
            <a:pathLst>
              <a:path w="254000" h="279400">
                <a:moveTo>
                  <a:pt x="254000" y="0"/>
                </a:moveTo>
                <a:lnTo>
                  <a:pt x="0" y="279400"/>
                </a:lnTo>
              </a:path>
            </a:pathLst>
          </a:custGeom>
          <a:ln w="25400">
            <a:solidFill>
              <a:srgbClr val="595959"/>
            </a:solidFill>
          </a:ln>
        </p:spPr>
        <p:txBody>
          <a:bodyPr wrap="square" lIns="0" tIns="0" rIns="0" bIns="0" rtlCol="0"/>
          <a:lstStyle/>
          <a:p>
            <a:endParaRPr dirty="0"/>
          </a:p>
        </p:txBody>
      </p:sp>
      <p:sp>
        <p:nvSpPr>
          <p:cNvPr id="20" name="object 20"/>
          <p:cNvSpPr/>
          <p:nvPr/>
        </p:nvSpPr>
        <p:spPr>
          <a:xfrm>
            <a:off x="2946400" y="2057400"/>
            <a:ext cx="0" cy="1143000"/>
          </a:xfrm>
          <a:custGeom>
            <a:avLst/>
            <a:gdLst/>
            <a:ahLst/>
            <a:cxnLst/>
            <a:rect l="l" t="t" r="r" b="b"/>
            <a:pathLst>
              <a:path h="1143000">
                <a:moveTo>
                  <a:pt x="0" y="0"/>
                </a:moveTo>
                <a:lnTo>
                  <a:pt x="0" y="1143000"/>
                </a:lnTo>
              </a:path>
            </a:pathLst>
          </a:custGeom>
          <a:ln w="25400">
            <a:solidFill>
              <a:srgbClr val="595959"/>
            </a:solidFill>
          </a:ln>
        </p:spPr>
        <p:txBody>
          <a:bodyPr wrap="square" lIns="0" tIns="0" rIns="0" bIns="0" rtlCol="0"/>
          <a:lstStyle/>
          <a:p>
            <a:endParaRPr dirty="0"/>
          </a:p>
        </p:txBody>
      </p:sp>
      <p:sp>
        <p:nvSpPr>
          <p:cNvPr id="21" name="object 21"/>
          <p:cNvSpPr/>
          <p:nvPr/>
        </p:nvSpPr>
        <p:spPr>
          <a:xfrm>
            <a:off x="3987800" y="2514600"/>
            <a:ext cx="0" cy="749300"/>
          </a:xfrm>
          <a:custGeom>
            <a:avLst/>
            <a:gdLst/>
            <a:ahLst/>
            <a:cxnLst/>
            <a:rect l="l" t="t" r="r" b="b"/>
            <a:pathLst>
              <a:path h="749300">
                <a:moveTo>
                  <a:pt x="0" y="0"/>
                </a:moveTo>
                <a:lnTo>
                  <a:pt x="1" y="749300"/>
                </a:lnTo>
              </a:path>
            </a:pathLst>
          </a:custGeom>
          <a:ln w="25400">
            <a:solidFill>
              <a:srgbClr val="595959"/>
            </a:solidFill>
          </a:ln>
        </p:spPr>
        <p:txBody>
          <a:bodyPr wrap="square" lIns="0" tIns="0" rIns="0" bIns="0" rtlCol="0"/>
          <a:lstStyle/>
          <a:p>
            <a:endParaRPr dirty="0"/>
          </a:p>
        </p:txBody>
      </p:sp>
      <p:grpSp>
        <p:nvGrpSpPr>
          <p:cNvPr id="22" name="object 22"/>
          <p:cNvGrpSpPr/>
          <p:nvPr/>
        </p:nvGrpSpPr>
        <p:grpSpPr>
          <a:xfrm>
            <a:off x="3517900" y="1282700"/>
            <a:ext cx="3162300" cy="977900"/>
            <a:chOff x="3517900" y="1282700"/>
            <a:chExt cx="3162300" cy="977900"/>
          </a:xfrm>
        </p:grpSpPr>
        <p:sp>
          <p:nvSpPr>
            <p:cNvPr id="23" name="object 23"/>
            <p:cNvSpPr/>
            <p:nvPr/>
          </p:nvSpPr>
          <p:spPr>
            <a:xfrm>
              <a:off x="3530600" y="1422400"/>
              <a:ext cx="685800" cy="304800"/>
            </a:xfrm>
            <a:custGeom>
              <a:avLst/>
              <a:gdLst/>
              <a:ahLst/>
              <a:cxnLst/>
              <a:rect l="l" t="t" r="r" b="b"/>
              <a:pathLst>
                <a:path w="685800" h="304800">
                  <a:moveTo>
                    <a:pt x="0" y="0"/>
                  </a:moveTo>
                  <a:lnTo>
                    <a:pt x="685800" y="304800"/>
                  </a:lnTo>
                </a:path>
              </a:pathLst>
            </a:custGeom>
            <a:ln w="25400">
              <a:solidFill>
                <a:srgbClr val="595959"/>
              </a:solidFill>
            </a:ln>
          </p:spPr>
          <p:txBody>
            <a:bodyPr wrap="square" lIns="0" tIns="0" rIns="0" bIns="0" rtlCol="0"/>
            <a:lstStyle/>
            <a:p>
              <a:endParaRPr dirty="0"/>
            </a:p>
          </p:txBody>
        </p:sp>
        <p:sp>
          <p:nvSpPr>
            <p:cNvPr id="24" name="object 24"/>
            <p:cNvSpPr/>
            <p:nvPr/>
          </p:nvSpPr>
          <p:spPr>
            <a:xfrm>
              <a:off x="4508500" y="1955800"/>
              <a:ext cx="457200" cy="292100"/>
            </a:xfrm>
            <a:custGeom>
              <a:avLst/>
              <a:gdLst/>
              <a:ahLst/>
              <a:cxnLst/>
              <a:rect l="l" t="t" r="r" b="b"/>
              <a:pathLst>
                <a:path w="457200" h="292100">
                  <a:moveTo>
                    <a:pt x="0" y="0"/>
                  </a:moveTo>
                  <a:lnTo>
                    <a:pt x="457200" y="292100"/>
                  </a:lnTo>
                </a:path>
              </a:pathLst>
            </a:custGeom>
            <a:ln w="25400">
              <a:solidFill>
                <a:srgbClr val="595959"/>
              </a:solidFill>
            </a:ln>
          </p:spPr>
          <p:txBody>
            <a:bodyPr wrap="square" lIns="0" tIns="0" rIns="0" bIns="0" rtlCol="0"/>
            <a:lstStyle/>
            <a:p>
              <a:endParaRPr dirty="0"/>
            </a:p>
          </p:txBody>
        </p:sp>
        <p:sp>
          <p:nvSpPr>
            <p:cNvPr id="25" name="object 25"/>
            <p:cNvSpPr/>
            <p:nvPr/>
          </p:nvSpPr>
          <p:spPr>
            <a:xfrm>
              <a:off x="4051300" y="1981200"/>
              <a:ext cx="177800" cy="241300"/>
            </a:xfrm>
            <a:custGeom>
              <a:avLst/>
              <a:gdLst/>
              <a:ahLst/>
              <a:cxnLst/>
              <a:rect l="l" t="t" r="r" b="b"/>
              <a:pathLst>
                <a:path w="177800" h="241300">
                  <a:moveTo>
                    <a:pt x="177800" y="0"/>
                  </a:moveTo>
                  <a:lnTo>
                    <a:pt x="0" y="241300"/>
                  </a:lnTo>
                </a:path>
              </a:pathLst>
            </a:custGeom>
            <a:ln w="25400">
              <a:solidFill>
                <a:srgbClr val="595959"/>
              </a:solidFill>
            </a:ln>
          </p:spPr>
          <p:txBody>
            <a:bodyPr wrap="square" lIns="0" tIns="0" rIns="0" bIns="0" rtlCol="0"/>
            <a:lstStyle/>
            <a:p>
              <a:endParaRPr dirty="0"/>
            </a:p>
          </p:txBody>
        </p:sp>
        <p:sp>
          <p:nvSpPr>
            <p:cNvPr id="26" name="object 26"/>
            <p:cNvSpPr/>
            <p:nvPr/>
          </p:nvSpPr>
          <p:spPr>
            <a:xfrm>
              <a:off x="3543300" y="1295400"/>
              <a:ext cx="3124200" cy="685800"/>
            </a:xfrm>
            <a:custGeom>
              <a:avLst/>
              <a:gdLst/>
              <a:ahLst/>
              <a:cxnLst/>
              <a:rect l="l" t="t" r="r" b="b"/>
              <a:pathLst>
                <a:path w="3124200" h="685800">
                  <a:moveTo>
                    <a:pt x="0" y="0"/>
                  </a:moveTo>
                  <a:lnTo>
                    <a:pt x="3124200" y="685800"/>
                  </a:lnTo>
                </a:path>
              </a:pathLst>
            </a:custGeom>
            <a:ln w="25400">
              <a:solidFill>
                <a:srgbClr val="595959"/>
              </a:solidFill>
            </a:ln>
          </p:spPr>
          <p:txBody>
            <a:bodyPr wrap="square" lIns="0" tIns="0" rIns="0" bIns="0" rtlCol="0"/>
            <a:lstStyle/>
            <a:p>
              <a:endParaRPr dirty="0"/>
            </a:p>
          </p:txBody>
        </p:sp>
      </p:grpSp>
      <p:sp>
        <p:nvSpPr>
          <p:cNvPr id="27" name="object 27"/>
          <p:cNvSpPr/>
          <p:nvPr/>
        </p:nvSpPr>
        <p:spPr>
          <a:xfrm>
            <a:off x="5143500" y="2514600"/>
            <a:ext cx="0" cy="736600"/>
          </a:xfrm>
          <a:custGeom>
            <a:avLst/>
            <a:gdLst/>
            <a:ahLst/>
            <a:cxnLst/>
            <a:rect l="l" t="t" r="r" b="b"/>
            <a:pathLst>
              <a:path h="736600">
                <a:moveTo>
                  <a:pt x="0" y="0"/>
                </a:moveTo>
                <a:lnTo>
                  <a:pt x="1" y="736600"/>
                </a:lnTo>
              </a:path>
            </a:pathLst>
          </a:custGeom>
          <a:ln w="25400">
            <a:solidFill>
              <a:srgbClr val="595959"/>
            </a:solidFill>
          </a:ln>
        </p:spPr>
        <p:txBody>
          <a:bodyPr wrap="square" lIns="0" tIns="0" rIns="0" bIns="0" rtlCol="0"/>
          <a:lstStyle/>
          <a:p>
            <a:endParaRPr dirty="0"/>
          </a:p>
        </p:txBody>
      </p:sp>
      <p:sp>
        <p:nvSpPr>
          <p:cNvPr id="28" name="object 28"/>
          <p:cNvSpPr/>
          <p:nvPr/>
        </p:nvSpPr>
        <p:spPr>
          <a:xfrm>
            <a:off x="6819900" y="2133600"/>
            <a:ext cx="0" cy="342900"/>
          </a:xfrm>
          <a:custGeom>
            <a:avLst/>
            <a:gdLst/>
            <a:ahLst/>
            <a:cxnLst/>
            <a:rect l="l" t="t" r="r" b="b"/>
            <a:pathLst>
              <a:path h="342900">
                <a:moveTo>
                  <a:pt x="0" y="0"/>
                </a:moveTo>
                <a:lnTo>
                  <a:pt x="0" y="342900"/>
                </a:lnTo>
              </a:path>
            </a:pathLst>
          </a:custGeom>
          <a:ln w="25400">
            <a:solidFill>
              <a:srgbClr val="595959"/>
            </a:solidFill>
          </a:ln>
        </p:spPr>
        <p:txBody>
          <a:bodyPr wrap="square" lIns="0" tIns="0" rIns="0" bIns="0" rtlCol="0"/>
          <a:lstStyle/>
          <a:p>
            <a:endParaRPr dirty="0"/>
          </a:p>
        </p:txBody>
      </p:sp>
      <p:sp>
        <p:nvSpPr>
          <p:cNvPr id="29" name="object 29"/>
          <p:cNvSpPr/>
          <p:nvPr/>
        </p:nvSpPr>
        <p:spPr>
          <a:xfrm>
            <a:off x="6819900" y="2743200"/>
            <a:ext cx="0" cy="533400"/>
          </a:xfrm>
          <a:custGeom>
            <a:avLst/>
            <a:gdLst/>
            <a:ahLst/>
            <a:cxnLst/>
            <a:rect l="l" t="t" r="r" b="b"/>
            <a:pathLst>
              <a:path h="533400">
                <a:moveTo>
                  <a:pt x="0" y="0"/>
                </a:moveTo>
                <a:lnTo>
                  <a:pt x="0" y="533400"/>
                </a:lnTo>
              </a:path>
            </a:pathLst>
          </a:custGeom>
          <a:ln w="25400">
            <a:solidFill>
              <a:srgbClr val="595959"/>
            </a:solidFill>
          </a:ln>
        </p:spPr>
        <p:txBody>
          <a:bodyPr wrap="square" lIns="0" tIns="0" rIns="0" bIns="0" rtlCol="0"/>
          <a:lstStyle/>
          <a:p>
            <a:endParaRPr dirty="0"/>
          </a:p>
        </p:txBody>
      </p:sp>
      <p:sp>
        <p:nvSpPr>
          <p:cNvPr id="30" name="object 30"/>
          <p:cNvSpPr txBox="1"/>
          <p:nvPr/>
        </p:nvSpPr>
        <p:spPr>
          <a:xfrm>
            <a:off x="1607023" y="3830320"/>
            <a:ext cx="1530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S</a:t>
            </a:r>
            <a:endParaRPr sz="1800" dirty="0">
              <a:latin typeface="Times New Roman"/>
              <a:cs typeface="Times New Roman"/>
            </a:endParaRPr>
          </a:p>
        </p:txBody>
      </p:sp>
      <p:sp>
        <p:nvSpPr>
          <p:cNvPr id="31" name="object 31"/>
          <p:cNvSpPr txBox="1"/>
          <p:nvPr/>
        </p:nvSpPr>
        <p:spPr>
          <a:xfrm>
            <a:off x="1328858" y="4439920"/>
            <a:ext cx="3181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NP</a:t>
            </a:r>
            <a:endParaRPr sz="1800" dirty="0">
              <a:latin typeface="Times New Roman"/>
              <a:cs typeface="Times New Roman"/>
            </a:endParaRPr>
          </a:p>
        </p:txBody>
      </p:sp>
      <p:sp>
        <p:nvSpPr>
          <p:cNvPr id="32" name="object 32"/>
          <p:cNvSpPr txBox="1"/>
          <p:nvPr/>
        </p:nvSpPr>
        <p:spPr>
          <a:xfrm>
            <a:off x="3195758" y="3898582"/>
            <a:ext cx="3181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VP</a:t>
            </a:r>
            <a:endParaRPr sz="1800" dirty="0">
              <a:latin typeface="Times New Roman"/>
              <a:cs typeface="Times New Roman"/>
            </a:endParaRPr>
          </a:p>
        </p:txBody>
      </p:sp>
      <p:sp>
        <p:nvSpPr>
          <p:cNvPr id="33" name="object 33"/>
          <p:cNvSpPr txBox="1"/>
          <p:nvPr/>
        </p:nvSpPr>
        <p:spPr>
          <a:xfrm>
            <a:off x="6896573" y="4529768"/>
            <a:ext cx="3181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NP</a:t>
            </a:r>
            <a:endParaRPr sz="1800" dirty="0">
              <a:latin typeface="Times New Roman"/>
              <a:cs typeface="Times New Roman"/>
            </a:endParaRPr>
          </a:p>
        </p:txBody>
      </p:sp>
      <p:sp>
        <p:nvSpPr>
          <p:cNvPr id="34" name="object 34"/>
          <p:cNvSpPr txBox="1"/>
          <p:nvPr/>
        </p:nvSpPr>
        <p:spPr>
          <a:xfrm>
            <a:off x="2992558" y="4439920"/>
            <a:ext cx="1905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V</a:t>
            </a:r>
            <a:endParaRPr sz="1800" dirty="0">
              <a:latin typeface="Times New Roman"/>
              <a:cs typeface="Times New Roman"/>
            </a:endParaRPr>
          </a:p>
        </p:txBody>
      </p:sp>
      <p:sp>
        <p:nvSpPr>
          <p:cNvPr id="35" name="object 35"/>
          <p:cNvSpPr txBox="1"/>
          <p:nvPr/>
        </p:nvSpPr>
        <p:spPr>
          <a:xfrm>
            <a:off x="3838633" y="4439920"/>
            <a:ext cx="3181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NP</a:t>
            </a:r>
            <a:endParaRPr sz="1800" dirty="0">
              <a:latin typeface="Times New Roman"/>
              <a:cs typeface="Times New Roman"/>
            </a:endParaRPr>
          </a:p>
        </p:txBody>
      </p:sp>
      <p:sp>
        <p:nvSpPr>
          <p:cNvPr id="36" name="object 36"/>
          <p:cNvSpPr txBox="1"/>
          <p:nvPr/>
        </p:nvSpPr>
        <p:spPr>
          <a:xfrm>
            <a:off x="2947822" y="5989120"/>
            <a:ext cx="3175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fed</a:t>
            </a:r>
            <a:endParaRPr sz="1800" dirty="0">
              <a:latin typeface="Times New Roman"/>
              <a:cs typeface="Times New Roman"/>
            </a:endParaRPr>
          </a:p>
        </p:txBody>
      </p:sp>
      <p:sp>
        <p:nvSpPr>
          <p:cNvPr id="37" name="object 37"/>
          <p:cNvSpPr txBox="1"/>
          <p:nvPr/>
        </p:nvSpPr>
        <p:spPr>
          <a:xfrm>
            <a:off x="3838633" y="5989120"/>
            <a:ext cx="3175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her</a:t>
            </a:r>
            <a:endParaRPr sz="1800" dirty="0">
              <a:latin typeface="Times New Roman"/>
              <a:cs typeface="Times New Roman"/>
            </a:endParaRPr>
          </a:p>
        </p:txBody>
      </p:sp>
      <p:sp>
        <p:nvSpPr>
          <p:cNvPr id="38" name="object 38"/>
          <p:cNvSpPr txBox="1"/>
          <p:nvPr/>
        </p:nvSpPr>
        <p:spPr>
          <a:xfrm>
            <a:off x="6304329" y="5083742"/>
            <a:ext cx="3689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Adj</a:t>
            </a:r>
            <a:endParaRPr sz="1800" dirty="0">
              <a:latin typeface="Times New Roman"/>
              <a:cs typeface="Times New Roman"/>
            </a:endParaRPr>
          </a:p>
        </p:txBody>
      </p:sp>
      <p:sp>
        <p:nvSpPr>
          <p:cNvPr id="39" name="object 39"/>
          <p:cNvSpPr txBox="1"/>
          <p:nvPr/>
        </p:nvSpPr>
        <p:spPr>
          <a:xfrm>
            <a:off x="7507408" y="5083742"/>
            <a:ext cx="5334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Noun</a:t>
            </a:r>
            <a:endParaRPr sz="1800" dirty="0">
              <a:latin typeface="Times New Roman"/>
              <a:cs typeface="Times New Roman"/>
            </a:endParaRPr>
          </a:p>
        </p:txBody>
      </p:sp>
      <p:sp>
        <p:nvSpPr>
          <p:cNvPr id="40" name="object 40"/>
          <p:cNvSpPr txBox="1"/>
          <p:nvPr/>
        </p:nvSpPr>
        <p:spPr>
          <a:xfrm>
            <a:off x="6304329" y="5989120"/>
            <a:ext cx="3683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dog</a:t>
            </a:r>
            <a:endParaRPr sz="1800" dirty="0">
              <a:latin typeface="Times New Roman"/>
              <a:cs typeface="Times New Roman"/>
            </a:endParaRPr>
          </a:p>
        </p:txBody>
      </p:sp>
      <p:sp>
        <p:nvSpPr>
          <p:cNvPr id="41" name="object 41"/>
          <p:cNvSpPr txBox="1"/>
          <p:nvPr/>
        </p:nvSpPr>
        <p:spPr>
          <a:xfrm>
            <a:off x="7494708" y="5989120"/>
            <a:ext cx="559435"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bones</a:t>
            </a:r>
            <a:endParaRPr sz="1800" dirty="0">
              <a:latin typeface="Times New Roman"/>
              <a:cs typeface="Times New Roman"/>
            </a:endParaRPr>
          </a:p>
        </p:txBody>
      </p:sp>
      <p:sp>
        <p:nvSpPr>
          <p:cNvPr id="42" name="object 42"/>
          <p:cNvSpPr txBox="1"/>
          <p:nvPr/>
        </p:nvSpPr>
        <p:spPr>
          <a:xfrm>
            <a:off x="1248529" y="5989120"/>
            <a:ext cx="311785" cy="299720"/>
          </a:xfrm>
          <a:prstGeom prst="rect">
            <a:avLst/>
          </a:prstGeom>
        </p:spPr>
        <p:txBody>
          <a:bodyPr vert="horz" wrap="square" lIns="0" tIns="12700" rIns="0" bIns="0" rtlCol="0">
            <a:spAutoFit/>
          </a:bodyPr>
          <a:lstStyle/>
          <a:p>
            <a:pPr marL="12700">
              <a:lnSpc>
                <a:spcPct val="100000"/>
              </a:lnSpc>
              <a:spcBef>
                <a:spcPts val="100"/>
              </a:spcBef>
            </a:pPr>
            <a:r>
              <a:rPr sz="1800" spc="-145" dirty="0">
                <a:solidFill>
                  <a:srgbClr val="595959"/>
                </a:solidFill>
                <a:latin typeface="Times New Roman"/>
                <a:cs typeface="Times New Roman"/>
              </a:rPr>
              <a:t>We</a:t>
            </a:r>
            <a:endParaRPr sz="1800" dirty="0">
              <a:latin typeface="Times New Roman"/>
              <a:cs typeface="Times New Roman"/>
            </a:endParaRPr>
          </a:p>
        </p:txBody>
      </p:sp>
      <p:sp>
        <p:nvSpPr>
          <p:cNvPr id="43" name="object 43"/>
          <p:cNvSpPr txBox="1"/>
          <p:nvPr/>
        </p:nvSpPr>
        <p:spPr>
          <a:xfrm>
            <a:off x="3730683" y="5049520"/>
            <a:ext cx="5334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Noun</a:t>
            </a:r>
            <a:endParaRPr sz="1800" dirty="0">
              <a:latin typeface="Times New Roman"/>
              <a:cs typeface="Times New Roman"/>
            </a:endParaRPr>
          </a:p>
        </p:txBody>
      </p:sp>
      <p:sp>
        <p:nvSpPr>
          <p:cNvPr id="44" name="object 44"/>
          <p:cNvSpPr/>
          <p:nvPr/>
        </p:nvSpPr>
        <p:spPr>
          <a:xfrm>
            <a:off x="1498600" y="4114800"/>
            <a:ext cx="139700" cy="304800"/>
          </a:xfrm>
          <a:custGeom>
            <a:avLst/>
            <a:gdLst/>
            <a:ahLst/>
            <a:cxnLst/>
            <a:rect l="l" t="t" r="r" b="b"/>
            <a:pathLst>
              <a:path w="139700" h="304800">
                <a:moveTo>
                  <a:pt x="139700" y="0"/>
                </a:moveTo>
                <a:lnTo>
                  <a:pt x="0" y="304800"/>
                </a:lnTo>
              </a:path>
            </a:pathLst>
          </a:custGeom>
          <a:ln w="25400">
            <a:solidFill>
              <a:srgbClr val="595959"/>
            </a:solidFill>
          </a:ln>
        </p:spPr>
        <p:txBody>
          <a:bodyPr wrap="square" lIns="0" tIns="0" rIns="0" bIns="0" rtlCol="0"/>
          <a:lstStyle/>
          <a:p>
            <a:endParaRPr dirty="0"/>
          </a:p>
        </p:txBody>
      </p:sp>
      <p:sp>
        <p:nvSpPr>
          <p:cNvPr id="45" name="object 45"/>
          <p:cNvSpPr/>
          <p:nvPr/>
        </p:nvSpPr>
        <p:spPr>
          <a:xfrm>
            <a:off x="1409700" y="4800600"/>
            <a:ext cx="0" cy="1143000"/>
          </a:xfrm>
          <a:custGeom>
            <a:avLst/>
            <a:gdLst/>
            <a:ahLst/>
            <a:cxnLst/>
            <a:rect l="l" t="t" r="r" b="b"/>
            <a:pathLst>
              <a:path h="1143000">
                <a:moveTo>
                  <a:pt x="0" y="0"/>
                </a:moveTo>
                <a:lnTo>
                  <a:pt x="0" y="1143000"/>
                </a:lnTo>
              </a:path>
            </a:pathLst>
          </a:custGeom>
          <a:ln w="25400">
            <a:solidFill>
              <a:srgbClr val="595959"/>
            </a:solidFill>
          </a:ln>
        </p:spPr>
        <p:txBody>
          <a:bodyPr wrap="square" lIns="0" tIns="0" rIns="0" bIns="0" rtlCol="0"/>
          <a:lstStyle/>
          <a:p>
            <a:endParaRPr dirty="0"/>
          </a:p>
        </p:txBody>
      </p:sp>
      <p:sp>
        <p:nvSpPr>
          <p:cNvPr id="46" name="object 46"/>
          <p:cNvSpPr/>
          <p:nvPr/>
        </p:nvSpPr>
        <p:spPr>
          <a:xfrm>
            <a:off x="3086100" y="4191000"/>
            <a:ext cx="152400" cy="228600"/>
          </a:xfrm>
          <a:custGeom>
            <a:avLst/>
            <a:gdLst/>
            <a:ahLst/>
            <a:cxnLst/>
            <a:rect l="l" t="t" r="r" b="b"/>
            <a:pathLst>
              <a:path w="152400" h="228600">
                <a:moveTo>
                  <a:pt x="152400" y="0"/>
                </a:moveTo>
                <a:lnTo>
                  <a:pt x="0" y="228600"/>
                </a:lnTo>
              </a:path>
            </a:pathLst>
          </a:custGeom>
          <a:ln w="25400">
            <a:solidFill>
              <a:srgbClr val="595959"/>
            </a:solidFill>
          </a:ln>
        </p:spPr>
        <p:txBody>
          <a:bodyPr wrap="square" lIns="0" tIns="0" rIns="0" bIns="0" rtlCol="0"/>
          <a:lstStyle/>
          <a:p>
            <a:endParaRPr dirty="0"/>
          </a:p>
        </p:txBody>
      </p:sp>
      <p:sp>
        <p:nvSpPr>
          <p:cNvPr id="47" name="object 47"/>
          <p:cNvSpPr/>
          <p:nvPr/>
        </p:nvSpPr>
        <p:spPr>
          <a:xfrm>
            <a:off x="3086100" y="4800600"/>
            <a:ext cx="0" cy="1155700"/>
          </a:xfrm>
          <a:custGeom>
            <a:avLst/>
            <a:gdLst/>
            <a:ahLst/>
            <a:cxnLst/>
            <a:rect l="l" t="t" r="r" b="b"/>
            <a:pathLst>
              <a:path h="1155700">
                <a:moveTo>
                  <a:pt x="0" y="0"/>
                </a:moveTo>
                <a:lnTo>
                  <a:pt x="0" y="1155700"/>
                </a:lnTo>
              </a:path>
            </a:pathLst>
          </a:custGeom>
          <a:ln w="25400">
            <a:solidFill>
              <a:srgbClr val="595959"/>
            </a:solidFill>
          </a:ln>
        </p:spPr>
        <p:txBody>
          <a:bodyPr wrap="square" lIns="0" tIns="0" rIns="0" bIns="0" rtlCol="0"/>
          <a:lstStyle/>
          <a:p>
            <a:endParaRPr dirty="0"/>
          </a:p>
        </p:txBody>
      </p:sp>
      <p:sp>
        <p:nvSpPr>
          <p:cNvPr id="48" name="object 48"/>
          <p:cNvSpPr/>
          <p:nvPr/>
        </p:nvSpPr>
        <p:spPr>
          <a:xfrm>
            <a:off x="4000500" y="4724400"/>
            <a:ext cx="0" cy="355600"/>
          </a:xfrm>
          <a:custGeom>
            <a:avLst/>
            <a:gdLst/>
            <a:ahLst/>
            <a:cxnLst/>
            <a:rect l="l" t="t" r="r" b="b"/>
            <a:pathLst>
              <a:path h="355600">
                <a:moveTo>
                  <a:pt x="0" y="0"/>
                </a:moveTo>
                <a:lnTo>
                  <a:pt x="1" y="355600"/>
                </a:lnTo>
              </a:path>
            </a:pathLst>
          </a:custGeom>
          <a:ln w="25400">
            <a:solidFill>
              <a:srgbClr val="595959"/>
            </a:solidFill>
          </a:ln>
        </p:spPr>
        <p:txBody>
          <a:bodyPr wrap="square" lIns="0" tIns="0" rIns="0" bIns="0" rtlCol="0"/>
          <a:lstStyle/>
          <a:p>
            <a:endParaRPr dirty="0"/>
          </a:p>
        </p:txBody>
      </p:sp>
      <p:sp>
        <p:nvSpPr>
          <p:cNvPr id="49" name="object 49"/>
          <p:cNvSpPr/>
          <p:nvPr/>
        </p:nvSpPr>
        <p:spPr>
          <a:xfrm>
            <a:off x="4000500" y="5334000"/>
            <a:ext cx="0" cy="647700"/>
          </a:xfrm>
          <a:custGeom>
            <a:avLst/>
            <a:gdLst/>
            <a:ahLst/>
            <a:cxnLst/>
            <a:rect l="l" t="t" r="r" b="b"/>
            <a:pathLst>
              <a:path h="647700">
                <a:moveTo>
                  <a:pt x="0" y="0"/>
                </a:moveTo>
                <a:lnTo>
                  <a:pt x="1" y="647700"/>
                </a:lnTo>
              </a:path>
            </a:pathLst>
          </a:custGeom>
          <a:ln w="25400">
            <a:solidFill>
              <a:srgbClr val="595959"/>
            </a:solidFill>
          </a:ln>
        </p:spPr>
        <p:txBody>
          <a:bodyPr wrap="square" lIns="0" tIns="0" rIns="0" bIns="0" rtlCol="0"/>
          <a:lstStyle/>
          <a:p>
            <a:endParaRPr dirty="0"/>
          </a:p>
        </p:txBody>
      </p:sp>
      <p:grpSp>
        <p:nvGrpSpPr>
          <p:cNvPr id="50" name="object 50"/>
          <p:cNvGrpSpPr/>
          <p:nvPr/>
        </p:nvGrpSpPr>
        <p:grpSpPr>
          <a:xfrm>
            <a:off x="3530600" y="4102100"/>
            <a:ext cx="3340100" cy="571500"/>
            <a:chOff x="3530600" y="4102100"/>
            <a:chExt cx="3340100" cy="571500"/>
          </a:xfrm>
        </p:grpSpPr>
        <p:sp>
          <p:nvSpPr>
            <p:cNvPr id="51" name="object 51"/>
            <p:cNvSpPr/>
            <p:nvPr/>
          </p:nvSpPr>
          <p:spPr>
            <a:xfrm>
              <a:off x="3543300" y="4114800"/>
              <a:ext cx="330200" cy="304800"/>
            </a:xfrm>
            <a:custGeom>
              <a:avLst/>
              <a:gdLst/>
              <a:ahLst/>
              <a:cxnLst/>
              <a:rect l="l" t="t" r="r" b="b"/>
              <a:pathLst>
                <a:path w="330200" h="304800">
                  <a:moveTo>
                    <a:pt x="0" y="0"/>
                  </a:moveTo>
                  <a:lnTo>
                    <a:pt x="330200" y="304800"/>
                  </a:lnTo>
                </a:path>
              </a:pathLst>
            </a:custGeom>
            <a:ln w="25400">
              <a:solidFill>
                <a:srgbClr val="595959"/>
              </a:solidFill>
            </a:ln>
          </p:spPr>
          <p:txBody>
            <a:bodyPr wrap="square" lIns="0" tIns="0" rIns="0" bIns="0" rtlCol="0"/>
            <a:lstStyle/>
            <a:p>
              <a:endParaRPr dirty="0"/>
            </a:p>
          </p:txBody>
        </p:sp>
        <p:sp>
          <p:nvSpPr>
            <p:cNvPr id="52" name="object 52"/>
            <p:cNvSpPr/>
            <p:nvPr/>
          </p:nvSpPr>
          <p:spPr>
            <a:xfrm>
              <a:off x="3644900" y="4114800"/>
              <a:ext cx="3213100" cy="546100"/>
            </a:xfrm>
            <a:custGeom>
              <a:avLst/>
              <a:gdLst/>
              <a:ahLst/>
              <a:cxnLst/>
              <a:rect l="l" t="t" r="r" b="b"/>
              <a:pathLst>
                <a:path w="3213100" h="546100">
                  <a:moveTo>
                    <a:pt x="0" y="0"/>
                  </a:moveTo>
                  <a:lnTo>
                    <a:pt x="3213100" y="546100"/>
                  </a:lnTo>
                </a:path>
              </a:pathLst>
            </a:custGeom>
            <a:ln w="25400">
              <a:solidFill>
                <a:srgbClr val="595959"/>
              </a:solidFill>
            </a:ln>
          </p:spPr>
          <p:txBody>
            <a:bodyPr wrap="square" lIns="0" tIns="0" rIns="0" bIns="0" rtlCol="0"/>
            <a:lstStyle/>
            <a:p>
              <a:endParaRPr dirty="0"/>
            </a:p>
          </p:txBody>
        </p:sp>
      </p:grpSp>
      <p:sp>
        <p:nvSpPr>
          <p:cNvPr id="53" name="object 53"/>
          <p:cNvSpPr/>
          <p:nvPr/>
        </p:nvSpPr>
        <p:spPr>
          <a:xfrm>
            <a:off x="6591300" y="4800600"/>
            <a:ext cx="228600" cy="304800"/>
          </a:xfrm>
          <a:custGeom>
            <a:avLst/>
            <a:gdLst/>
            <a:ahLst/>
            <a:cxnLst/>
            <a:rect l="l" t="t" r="r" b="b"/>
            <a:pathLst>
              <a:path w="228600" h="304800">
                <a:moveTo>
                  <a:pt x="228600" y="0"/>
                </a:moveTo>
                <a:lnTo>
                  <a:pt x="0" y="304800"/>
                </a:lnTo>
              </a:path>
            </a:pathLst>
          </a:custGeom>
          <a:ln w="25400">
            <a:solidFill>
              <a:srgbClr val="595959"/>
            </a:solidFill>
          </a:ln>
        </p:spPr>
        <p:txBody>
          <a:bodyPr wrap="square" lIns="0" tIns="0" rIns="0" bIns="0" rtlCol="0"/>
          <a:lstStyle/>
          <a:p>
            <a:endParaRPr dirty="0"/>
          </a:p>
        </p:txBody>
      </p:sp>
      <p:sp>
        <p:nvSpPr>
          <p:cNvPr id="54" name="object 54"/>
          <p:cNvSpPr/>
          <p:nvPr/>
        </p:nvSpPr>
        <p:spPr>
          <a:xfrm>
            <a:off x="7124700" y="4800600"/>
            <a:ext cx="533400" cy="304800"/>
          </a:xfrm>
          <a:custGeom>
            <a:avLst/>
            <a:gdLst/>
            <a:ahLst/>
            <a:cxnLst/>
            <a:rect l="l" t="t" r="r" b="b"/>
            <a:pathLst>
              <a:path w="533400" h="304800">
                <a:moveTo>
                  <a:pt x="0" y="0"/>
                </a:moveTo>
                <a:lnTo>
                  <a:pt x="533400" y="304800"/>
                </a:lnTo>
              </a:path>
            </a:pathLst>
          </a:custGeom>
          <a:ln w="25400">
            <a:solidFill>
              <a:srgbClr val="595959"/>
            </a:solidFill>
          </a:ln>
        </p:spPr>
        <p:txBody>
          <a:bodyPr wrap="square" lIns="0" tIns="0" rIns="0" bIns="0" rtlCol="0"/>
          <a:lstStyle/>
          <a:p>
            <a:endParaRPr dirty="0"/>
          </a:p>
        </p:txBody>
      </p:sp>
      <p:sp>
        <p:nvSpPr>
          <p:cNvPr id="55" name="object 55"/>
          <p:cNvSpPr/>
          <p:nvPr/>
        </p:nvSpPr>
        <p:spPr>
          <a:xfrm>
            <a:off x="7772400" y="5410200"/>
            <a:ext cx="0" cy="609600"/>
          </a:xfrm>
          <a:custGeom>
            <a:avLst/>
            <a:gdLst/>
            <a:ahLst/>
            <a:cxnLst/>
            <a:rect l="l" t="t" r="r" b="b"/>
            <a:pathLst>
              <a:path h="609600">
                <a:moveTo>
                  <a:pt x="0" y="0"/>
                </a:moveTo>
                <a:lnTo>
                  <a:pt x="0" y="609600"/>
                </a:lnTo>
              </a:path>
            </a:pathLst>
          </a:custGeom>
          <a:ln w="25400">
            <a:solidFill>
              <a:srgbClr val="595959"/>
            </a:solidFill>
          </a:ln>
        </p:spPr>
        <p:txBody>
          <a:bodyPr wrap="square" lIns="0" tIns="0" rIns="0" bIns="0" rtlCol="0"/>
          <a:lstStyle/>
          <a:p>
            <a:endParaRPr dirty="0"/>
          </a:p>
        </p:txBody>
      </p:sp>
      <p:sp>
        <p:nvSpPr>
          <p:cNvPr id="56" name="object 56"/>
          <p:cNvSpPr/>
          <p:nvPr/>
        </p:nvSpPr>
        <p:spPr>
          <a:xfrm>
            <a:off x="6489700" y="5410200"/>
            <a:ext cx="0" cy="571500"/>
          </a:xfrm>
          <a:custGeom>
            <a:avLst/>
            <a:gdLst/>
            <a:ahLst/>
            <a:cxnLst/>
            <a:rect l="l" t="t" r="r" b="b"/>
            <a:pathLst>
              <a:path h="571500">
                <a:moveTo>
                  <a:pt x="0" y="0"/>
                </a:moveTo>
                <a:lnTo>
                  <a:pt x="1" y="571500"/>
                </a:lnTo>
              </a:path>
            </a:pathLst>
          </a:custGeom>
          <a:ln w="25400">
            <a:solidFill>
              <a:srgbClr val="595959"/>
            </a:solidFill>
          </a:ln>
        </p:spPr>
        <p:txBody>
          <a:bodyPr wrap="square" lIns="0" tIns="0" rIns="0" bIns="0" rtlCol="0"/>
          <a:lstStyle/>
          <a:p>
            <a:endParaRPr dirty="0"/>
          </a:p>
        </p:txBody>
      </p:sp>
      <p:sp>
        <p:nvSpPr>
          <p:cNvPr id="57" name="object 57"/>
          <p:cNvSpPr/>
          <p:nvPr/>
        </p:nvSpPr>
        <p:spPr>
          <a:xfrm>
            <a:off x="1828800" y="3987800"/>
            <a:ext cx="1308100" cy="76200"/>
          </a:xfrm>
          <a:custGeom>
            <a:avLst/>
            <a:gdLst/>
            <a:ahLst/>
            <a:cxnLst/>
            <a:rect l="l" t="t" r="r" b="b"/>
            <a:pathLst>
              <a:path w="1308100" h="76200">
                <a:moveTo>
                  <a:pt x="0" y="0"/>
                </a:moveTo>
                <a:lnTo>
                  <a:pt x="1308100" y="76200"/>
                </a:lnTo>
              </a:path>
            </a:pathLst>
          </a:custGeom>
          <a:ln w="25400">
            <a:solidFill>
              <a:srgbClr val="595959"/>
            </a:solidFill>
          </a:ln>
        </p:spPr>
        <p:txBody>
          <a:bodyPr wrap="square" lIns="0" tIns="0" rIns="0" bIns="0" rtlCol="0"/>
          <a:lstStyle/>
          <a:p>
            <a:endParaRPr dirty="0"/>
          </a:p>
        </p:txBody>
      </p:sp>
      <p:sp>
        <p:nvSpPr>
          <p:cNvPr id="58" name="object 58"/>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9" name="object 59"/>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r>
              <a:rPr sz="800" dirty="0">
                <a:solidFill>
                  <a:srgbClr val="BFBFBF"/>
                </a:solidFill>
                <a:latin typeface="Times New Roman"/>
                <a:cs typeface="Times New Roman"/>
              </a:rPr>
              <a:t>10</a:t>
            </a:r>
            <a:endParaRPr sz="800" dirty="0">
              <a:latin typeface="Times New Roman"/>
              <a:cs typeface="Times New Roman"/>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02689" y="5026177"/>
            <a:ext cx="4889500" cy="1300480"/>
          </a:xfrm>
          <a:prstGeom prst="rect">
            <a:avLst/>
          </a:prstGeom>
        </p:spPr>
        <p:txBody>
          <a:bodyPr vert="horz" wrap="square" lIns="0" tIns="12700" rIns="0" bIns="0" rtlCol="0">
            <a:spAutoFit/>
          </a:bodyPr>
          <a:lstStyle/>
          <a:p>
            <a:pPr marR="5080" algn="r">
              <a:lnSpc>
                <a:spcPts val="5020"/>
              </a:lnSpc>
              <a:spcBef>
                <a:spcPts val="100"/>
              </a:spcBef>
            </a:pPr>
            <a:r>
              <a:rPr sz="4200" spc="160" dirty="0">
                <a:solidFill>
                  <a:srgbClr val="EE5612"/>
                </a:solidFill>
                <a:latin typeface="Times New Roman"/>
                <a:cs typeface="Times New Roman"/>
              </a:rPr>
              <a:t>Levels </a:t>
            </a:r>
            <a:r>
              <a:rPr sz="4200" spc="95" dirty="0">
                <a:solidFill>
                  <a:srgbClr val="EE5612"/>
                </a:solidFill>
                <a:latin typeface="Times New Roman"/>
                <a:cs typeface="Times New Roman"/>
              </a:rPr>
              <a:t>of</a:t>
            </a:r>
            <a:r>
              <a:rPr sz="4200" spc="585" dirty="0">
                <a:solidFill>
                  <a:srgbClr val="EE5612"/>
                </a:solidFill>
                <a:latin typeface="Times New Roman"/>
                <a:cs typeface="Times New Roman"/>
              </a:rPr>
              <a:t> </a:t>
            </a:r>
            <a:r>
              <a:rPr sz="4200" spc="195" dirty="0">
                <a:solidFill>
                  <a:srgbClr val="EE5612"/>
                </a:solidFill>
                <a:latin typeface="Times New Roman"/>
                <a:cs typeface="Times New Roman"/>
              </a:rPr>
              <a:t>Language:</a:t>
            </a:r>
            <a:endParaRPr sz="4200" dirty="0">
              <a:latin typeface="Times New Roman"/>
              <a:cs typeface="Times New Roman"/>
            </a:endParaRPr>
          </a:p>
          <a:p>
            <a:pPr marR="30480" algn="r">
              <a:lnSpc>
                <a:spcPts val="5020"/>
              </a:lnSpc>
            </a:pPr>
            <a:r>
              <a:rPr sz="4200" spc="145" dirty="0">
                <a:solidFill>
                  <a:srgbClr val="EE5612"/>
                </a:solidFill>
                <a:latin typeface="Times New Roman"/>
                <a:cs typeface="Times New Roman"/>
              </a:rPr>
              <a:t>Part</a:t>
            </a:r>
            <a:r>
              <a:rPr sz="4200" spc="305" dirty="0">
                <a:solidFill>
                  <a:srgbClr val="EE5612"/>
                </a:solidFill>
                <a:latin typeface="Times New Roman"/>
                <a:cs typeface="Times New Roman"/>
              </a:rPr>
              <a:t> </a:t>
            </a:r>
            <a:r>
              <a:rPr sz="4200" dirty="0">
                <a:solidFill>
                  <a:srgbClr val="EE5612"/>
                </a:solidFill>
                <a:latin typeface="Times New Roman"/>
                <a:cs typeface="Times New Roman"/>
              </a:rPr>
              <a:t>2</a:t>
            </a:r>
            <a:endParaRPr sz="4200" dirty="0">
              <a:latin typeface="Times New Roman"/>
              <a:cs typeface="Times New Roman"/>
            </a:endParaRPr>
          </a:p>
        </p:txBody>
      </p:sp>
      <p:sp>
        <p:nvSpPr>
          <p:cNvPr id="3" name="object 3"/>
          <p:cNvSpPr/>
          <p:nvPr/>
        </p:nvSpPr>
        <p:spPr>
          <a:xfrm>
            <a:off x="0" y="0"/>
            <a:ext cx="9144000" cy="4572000"/>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2317115" cy="665480"/>
          </a:xfrm>
          <a:prstGeom prst="rect">
            <a:avLst/>
          </a:prstGeom>
        </p:spPr>
        <p:txBody>
          <a:bodyPr vert="horz" wrap="square" lIns="0" tIns="12700" rIns="0" bIns="0" rtlCol="0">
            <a:spAutoFit/>
          </a:bodyPr>
          <a:lstStyle/>
          <a:p>
            <a:pPr marL="12700">
              <a:lnSpc>
                <a:spcPct val="100000"/>
              </a:lnSpc>
              <a:spcBef>
                <a:spcPts val="100"/>
              </a:spcBef>
            </a:pPr>
            <a:r>
              <a:rPr spc="80" dirty="0"/>
              <a:t>Semantics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2</a:t>
            </a:r>
          </a:p>
        </p:txBody>
      </p:sp>
      <p:sp>
        <p:nvSpPr>
          <p:cNvPr id="3" name="object 3"/>
          <p:cNvSpPr txBox="1"/>
          <p:nvPr/>
        </p:nvSpPr>
        <p:spPr>
          <a:xfrm>
            <a:off x="892555" y="2130298"/>
            <a:ext cx="7131050" cy="1819910"/>
          </a:xfrm>
          <a:prstGeom prst="rect">
            <a:avLst/>
          </a:prstGeom>
        </p:spPr>
        <p:txBody>
          <a:bodyPr vert="horz" wrap="square" lIns="0" tIns="188595" rIns="0" bIns="0" rtlCol="0">
            <a:spAutoFit/>
          </a:bodyPr>
          <a:lstStyle/>
          <a:p>
            <a:pPr marL="12700">
              <a:lnSpc>
                <a:spcPct val="100000"/>
              </a:lnSpc>
              <a:spcBef>
                <a:spcPts val="1485"/>
              </a:spcBef>
            </a:pPr>
            <a:r>
              <a:rPr sz="2200" spc="-5" dirty="0">
                <a:solidFill>
                  <a:srgbClr val="595959"/>
                </a:solidFill>
                <a:latin typeface="Times New Roman"/>
                <a:cs typeface="Times New Roman"/>
              </a:rPr>
              <a:t>Determining possible meanings </a:t>
            </a:r>
            <a:r>
              <a:rPr sz="2200" dirty="0">
                <a:solidFill>
                  <a:srgbClr val="595959"/>
                </a:solidFill>
                <a:latin typeface="Times New Roman"/>
                <a:cs typeface="Times New Roman"/>
              </a:rPr>
              <a:t>of a</a:t>
            </a:r>
            <a:r>
              <a:rPr sz="2200" spc="-5" dirty="0">
                <a:solidFill>
                  <a:srgbClr val="595959"/>
                </a:solidFill>
                <a:latin typeface="Times New Roman"/>
                <a:cs typeface="Times New Roman"/>
              </a:rPr>
              <a:t> sentence</a:t>
            </a:r>
            <a:endParaRPr sz="2200" dirty="0">
              <a:latin typeface="Times New Roman"/>
              <a:cs typeface="Times New Roman"/>
            </a:endParaRPr>
          </a:p>
          <a:p>
            <a:pPr marL="186690" indent="-137160">
              <a:lnSpc>
                <a:spcPct val="100000"/>
              </a:lnSpc>
              <a:spcBef>
                <a:spcPts val="1260"/>
              </a:spcBef>
              <a:buClr>
                <a:srgbClr val="002060"/>
              </a:buClr>
              <a:buFont typeface="Microsoft Sans Serif"/>
              <a:buChar char="▪"/>
              <a:tabLst>
                <a:tab pos="186690" algn="l"/>
              </a:tabLst>
            </a:pPr>
            <a:r>
              <a:rPr sz="2000" spc="-5" dirty="0">
                <a:solidFill>
                  <a:srgbClr val="595959"/>
                </a:solidFill>
                <a:latin typeface="Times New Roman"/>
                <a:cs typeface="Times New Roman"/>
              </a:rPr>
              <a:t>Interactions among </a:t>
            </a:r>
            <a:r>
              <a:rPr sz="2000" dirty="0">
                <a:solidFill>
                  <a:srgbClr val="595959"/>
                </a:solidFill>
                <a:latin typeface="Times New Roman"/>
                <a:cs typeface="Times New Roman"/>
              </a:rPr>
              <a:t>words </a:t>
            </a:r>
            <a:r>
              <a:rPr sz="2000" spc="-10" dirty="0">
                <a:solidFill>
                  <a:srgbClr val="595959"/>
                </a:solidFill>
                <a:latin typeface="Times New Roman"/>
                <a:cs typeface="Times New Roman"/>
              </a:rPr>
              <a:t>affect lexico-semantic</a:t>
            </a:r>
            <a:r>
              <a:rPr sz="2000" spc="10" dirty="0">
                <a:solidFill>
                  <a:srgbClr val="595959"/>
                </a:solidFill>
                <a:latin typeface="Times New Roman"/>
                <a:cs typeface="Times New Roman"/>
              </a:rPr>
              <a:t> </a:t>
            </a:r>
            <a:r>
              <a:rPr sz="2000" spc="-10" dirty="0">
                <a:solidFill>
                  <a:srgbClr val="595959"/>
                </a:solidFill>
                <a:latin typeface="Times New Roman"/>
                <a:cs typeface="Times New Roman"/>
              </a:rPr>
              <a:t>interpretation</a:t>
            </a:r>
            <a:endParaRPr sz="2000" dirty="0">
              <a:latin typeface="Times New Roman"/>
              <a:cs typeface="Times New Roman"/>
            </a:endParaRPr>
          </a:p>
          <a:p>
            <a:pPr marL="12700" marR="5080">
              <a:lnSpc>
                <a:spcPts val="2600"/>
              </a:lnSpc>
              <a:spcBef>
                <a:spcPts val="1320"/>
              </a:spcBef>
            </a:pPr>
            <a:r>
              <a:rPr sz="2200" spc="-5" dirty="0">
                <a:solidFill>
                  <a:srgbClr val="595959"/>
                </a:solidFill>
                <a:latin typeface="Times New Roman"/>
                <a:cs typeface="Times New Roman"/>
              </a:rPr>
              <a:t>Capturing meaning </a:t>
            </a:r>
            <a:r>
              <a:rPr sz="2200" dirty="0">
                <a:solidFill>
                  <a:srgbClr val="595959"/>
                </a:solidFill>
                <a:latin typeface="Times New Roman"/>
                <a:cs typeface="Times New Roman"/>
              </a:rPr>
              <a:t>of a </a:t>
            </a:r>
            <a:r>
              <a:rPr sz="2200" spc="-5" dirty="0">
                <a:solidFill>
                  <a:srgbClr val="595959"/>
                </a:solidFill>
                <a:latin typeface="Times New Roman"/>
                <a:cs typeface="Times New Roman"/>
              </a:rPr>
              <a:t>sentence </a:t>
            </a:r>
            <a:r>
              <a:rPr sz="2200" dirty="0">
                <a:solidFill>
                  <a:srgbClr val="595959"/>
                </a:solidFill>
                <a:latin typeface="Times New Roman"/>
                <a:cs typeface="Times New Roman"/>
              </a:rPr>
              <a:t>in a </a:t>
            </a:r>
            <a:r>
              <a:rPr sz="2200" spc="-5" dirty="0">
                <a:solidFill>
                  <a:srgbClr val="595959"/>
                </a:solidFill>
                <a:latin typeface="Times New Roman"/>
                <a:cs typeface="Times New Roman"/>
              </a:rPr>
              <a:t>knowledge representation  formalism</a:t>
            </a:r>
            <a:endParaRPr sz="2200" dirty="0">
              <a:latin typeface="Times New Roman"/>
              <a:cs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4" y="1065784"/>
            <a:ext cx="6992620" cy="513080"/>
          </a:xfrm>
          <a:prstGeom prst="rect">
            <a:avLst/>
          </a:prstGeom>
        </p:spPr>
        <p:txBody>
          <a:bodyPr vert="horz" wrap="square" lIns="0" tIns="12700" rIns="0" bIns="0" rtlCol="0">
            <a:spAutoFit/>
          </a:bodyPr>
          <a:lstStyle/>
          <a:p>
            <a:pPr marL="12700">
              <a:lnSpc>
                <a:spcPct val="100000"/>
              </a:lnSpc>
              <a:spcBef>
                <a:spcPts val="100"/>
              </a:spcBef>
            </a:pPr>
            <a:r>
              <a:rPr sz="3200" spc="85" dirty="0"/>
              <a:t>Semantic </a:t>
            </a:r>
            <a:r>
              <a:rPr sz="3200" spc="70" dirty="0"/>
              <a:t>Role </a:t>
            </a:r>
            <a:r>
              <a:rPr sz="3200" spc="85" dirty="0"/>
              <a:t>Labeling </a:t>
            </a:r>
            <a:r>
              <a:rPr sz="3200" spc="75" dirty="0"/>
              <a:t>(SRL)</a:t>
            </a:r>
            <a:r>
              <a:rPr sz="3200" spc="495" dirty="0"/>
              <a:t> </a:t>
            </a:r>
            <a:r>
              <a:rPr sz="3200" spc="80" dirty="0"/>
              <a:t>Problem</a:t>
            </a:r>
            <a:endParaRPr sz="32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3</a:t>
            </a:r>
          </a:p>
        </p:txBody>
      </p:sp>
      <p:sp>
        <p:nvSpPr>
          <p:cNvPr id="3" name="object 3"/>
          <p:cNvSpPr txBox="1"/>
          <p:nvPr/>
        </p:nvSpPr>
        <p:spPr>
          <a:xfrm>
            <a:off x="607704" y="1951301"/>
            <a:ext cx="7767955" cy="2954020"/>
          </a:xfrm>
          <a:prstGeom prst="rect">
            <a:avLst/>
          </a:prstGeom>
        </p:spPr>
        <p:txBody>
          <a:bodyPr vert="horz" wrap="square" lIns="0" tIns="12700" rIns="0" bIns="0" rtlCol="0">
            <a:spAutoFit/>
          </a:bodyPr>
          <a:lstStyle/>
          <a:p>
            <a:pPr marL="38100" marR="69850">
              <a:lnSpc>
                <a:spcPct val="100000"/>
              </a:lnSpc>
              <a:spcBef>
                <a:spcPts val="100"/>
              </a:spcBef>
            </a:pPr>
            <a:r>
              <a:rPr sz="2000" spc="-5" dirty="0">
                <a:solidFill>
                  <a:srgbClr val="595959"/>
                </a:solidFill>
                <a:latin typeface="Times New Roman"/>
                <a:cs typeface="Times New Roman"/>
              </a:rPr>
              <a:t>In </a:t>
            </a:r>
            <a:r>
              <a:rPr sz="2000" dirty="0">
                <a:solidFill>
                  <a:srgbClr val="595959"/>
                </a:solidFill>
                <a:latin typeface="Times New Roman"/>
                <a:cs typeface="Times New Roman"/>
              </a:rPr>
              <a:t>a </a:t>
            </a:r>
            <a:r>
              <a:rPr sz="2000" spc="-5" dirty="0">
                <a:solidFill>
                  <a:srgbClr val="595959"/>
                </a:solidFill>
                <a:latin typeface="Times New Roman"/>
                <a:cs typeface="Times New Roman"/>
              </a:rPr>
              <a:t>sentence, </a:t>
            </a:r>
            <a:r>
              <a:rPr sz="2000" dirty="0">
                <a:solidFill>
                  <a:srgbClr val="595959"/>
                </a:solidFill>
                <a:latin typeface="Times New Roman"/>
                <a:cs typeface="Times New Roman"/>
              </a:rPr>
              <a:t>a </a:t>
            </a:r>
            <a:r>
              <a:rPr sz="2000" spc="-5" dirty="0">
                <a:solidFill>
                  <a:srgbClr val="0000FF"/>
                </a:solidFill>
                <a:latin typeface="Times New Roman"/>
                <a:cs typeface="Times New Roman"/>
              </a:rPr>
              <a:t>verb and </a:t>
            </a:r>
            <a:r>
              <a:rPr sz="2000" spc="-10" dirty="0">
                <a:solidFill>
                  <a:srgbClr val="0000FF"/>
                </a:solidFill>
                <a:latin typeface="Times New Roman"/>
                <a:cs typeface="Times New Roman"/>
              </a:rPr>
              <a:t>its semantic </a:t>
            </a:r>
            <a:r>
              <a:rPr sz="2000" spc="-5" dirty="0">
                <a:solidFill>
                  <a:srgbClr val="0000FF"/>
                </a:solidFill>
                <a:latin typeface="Times New Roman"/>
                <a:cs typeface="Times New Roman"/>
              </a:rPr>
              <a:t>roles </a:t>
            </a:r>
            <a:r>
              <a:rPr sz="2000" spc="-5" dirty="0">
                <a:solidFill>
                  <a:srgbClr val="595959"/>
                </a:solidFill>
                <a:latin typeface="Times New Roman"/>
                <a:cs typeface="Times New Roman"/>
              </a:rPr>
              <a:t>form </a:t>
            </a:r>
            <a:r>
              <a:rPr sz="2000" dirty="0">
                <a:solidFill>
                  <a:srgbClr val="595959"/>
                </a:solidFill>
                <a:latin typeface="Times New Roman"/>
                <a:cs typeface="Times New Roman"/>
              </a:rPr>
              <a:t>a </a:t>
            </a:r>
            <a:r>
              <a:rPr sz="2000" spc="-5" dirty="0">
                <a:solidFill>
                  <a:srgbClr val="0000FF"/>
                </a:solidFill>
                <a:latin typeface="Times New Roman"/>
                <a:cs typeface="Times New Roman"/>
              </a:rPr>
              <a:t>proposition</a:t>
            </a:r>
            <a:r>
              <a:rPr sz="2000" spc="-5" dirty="0">
                <a:solidFill>
                  <a:srgbClr val="595959"/>
                </a:solidFill>
                <a:latin typeface="Times New Roman"/>
                <a:cs typeface="Times New Roman"/>
              </a:rPr>
              <a:t>; the verb can  </a:t>
            </a:r>
            <a:r>
              <a:rPr sz="2000" dirty="0">
                <a:solidFill>
                  <a:srgbClr val="595959"/>
                </a:solidFill>
                <a:latin typeface="Times New Roman"/>
                <a:cs typeface="Times New Roman"/>
              </a:rPr>
              <a:t>be </a:t>
            </a:r>
            <a:r>
              <a:rPr sz="2000" spc="-10" dirty="0">
                <a:solidFill>
                  <a:srgbClr val="595959"/>
                </a:solidFill>
                <a:latin typeface="Times New Roman"/>
                <a:cs typeface="Times New Roman"/>
              </a:rPr>
              <a:t>called </a:t>
            </a:r>
            <a:r>
              <a:rPr sz="2000" spc="-5" dirty="0">
                <a:solidFill>
                  <a:srgbClr val="595959"/>
                </a:solidFill>
                <a:latin typeface="Times New Roman"/>
                <a:cs typeface="Times New Roman"/>
              </a:rPr>
              <a:t>the predicate, and the roles are </a:t>
            </a:r>
            <a:r>
              <a:rPr sz="2000" dirty="0">
                <a:solidFill>
                  <a:srgbClr val="595959"/>
                </a:solidFill>
                <a:latin typeface="Times New Roman"/>
                <a:cs typeface="Times New Roman"/>
              </a:rPr>
              <a:t>known </a:t>
            </a:r>
            <a:r>
              <a:rPr sz="2000" spc="-5" dirty="0">
                <a:solidFill>
                  <a:srgbClr val="595959"/>
                </a:solidFill>
                <a:latin typeface="Times New Roman"/>
                <a:cs typeface="Times New Roman"/>
              </a:rPr>
              <a:t>as</a:t>
            </a:r>
            <a:r>
              <a:rPr sz="2000" spc="5" dirty="0">
                <a:solidFill>
                  <a:srgbClr val="595959"/>
                </a:solidFill>
                <a:latin typeface="Times New Roman"/>
                <a:cs typeface="Times New Roman"/>
              </a:rPr>
              <a:t> </a:t>
            </a:r>
            <a:r>
              <a:rPr sz="2000" spc="-10" dirty="0">
                <a:solidFill>
                  <a:srgbClr val="595959"/>
                </a:solidFill>
                <a:latin typeface="Times New Roman"/>
                <a:cs typeface="Times New Roman"/>
              </a:rPr>
              <a:t>arguments.</a:t>
            </a:r>
            <a:endParaRPr sz="2000" dirty="0">
              <a:latin typeface="Times New Roman"/>
              <a:cs typeface="Times New Roman"/>
            </a:endParaRPr>
          </a:p>
          <a:p>
            <a:pPr marL="38100" marR="238125">
              <a:lnSpc>
                <a:spcPct val="100000"/>
              </a:lnSpc>
              <a:spcBef>
                <a:spcPts val="600"/>
              </a:spcBef>
            </a:pPr>
            <a:r>
              <a:rPr sz="2000" spc="-5" dirty="0">
                <a:solidFill>
                  <a:srgbClr val="595959"/>
                </a:solidFill>
                <a:latin typeface="Times New Roman"/>
                <a:cs typeface="Times New Roman"/>
              </a:rPr>
              <a:t>Given </a:t>
            </a:r>
            <a:r>
              <a:rPr sz="2000" dirty="0">
                <a:solidFill>
                  <a:srgbClr val="595959"/>
                </a:solidFill>
                <a:latin typeface="Times New Roman"/>
                <a:cs typeface="Times New Roman"/>
              </a:rPr>
              <a:t>a </a:t>
            </a:r>
            <a:r>
              <a:rPr sz="2000" spc="-10" dirty="0">
                <a:solidFill>
                  <a:srgbClr val="595959"/>
                </a:solidFill>
                <a:latin typeface="Times New Roman"/>
                <a:cs typeface="Times New Roman"/>
              </a:rPr>
              <a:t>target </a:t>
            </a:r>
            <a:r>
              <a:rPr sz="2000" spc="-5" dirty="0">
                <a:solidFill>
                  <a:srgbClr val="595959"/>
                </a:solidFill>
                <a:latin typeface="Times New Roman"/>
                <a:cs typeface="Times New Roman"/>
              </a:rPr>
              <a:t>verb, the </a:t>
            </a:r>
            <a:r>
              <a:rPr sz="2000" spc="-10" dirty="0">
                <a:solidFill>
                  <a:srgbClr val="595959"/>
                </a:solidFill>
                <a:latin typeface="Times New Roman"/>
                <a:cs typeface="Times New Roman"/>
              </a:rPr>
              <a:t>semantic </a:t>
            </a:r>
            <a:r>
              <a:rPr sz="2000" spc="-5" dirty="0">
                <a:solidFill>
                  <a:srgbClr val="595959"/>
                </a:solidFill>
                <a:latin typeface="Times New Roman"/>
                <a:cs typeface="Times New Roman"/>
              </a:rPr>
              <a:t>role labeling task is to identify and label  each </a:t>
            </a:r>
            <a:r>
              <a:rPr sz="2000" spc="-10" dirty="0">
                <a:solidFill>
                  <a:srgbClr val="595959"/>
                </a:solidFill>
                <a:latin typeface="Times New Roman"/>
                <a:cs typeface="Times New Roman"/>
              </a:rPr>
              <a:t>semantic </a:t>
            </a:r>
            <a:r>
              <a:rPr sz="2000" spc="-5" dirty="0">
                <a:solidFill>
                  <a:srgbClr val="595959"/>
                </a:solidFill>
                <a:latin typeface="Times New Roman"/>
                <a:cs typeface="Times New Roman"/>
              </a:rPr>
              <a:t>role present in the</a:t>
            </a:r>
            <a:r>
              <a:rPr sz="2000" dirty="0">
                <a:solidFill>
                  <a:srgbClr val="595959"/>
                </a:solidFill>
                <a:latin typeface="Times New Roman"/>
                <a:cs typeface="Times New Roman"/>
              </a:rPr>
              <a:t> </a:t>
            </a:r>
            <a:r>
              <a:rPr sz="2000" spc="-5" dirty="0">
                <a:solidFill>
                  <a:srgbClr val="595959"/>
                </a:solidFill>
                <a:latin typeface="Times New Roman"/>
                <a:cs typeface="Times New Roman"/>
              </a:rPr>
              <a:t>sentence.</a:t>
            </a:r>
            <a:endParaRPr sz="2000" dirty="0">
              <a:latin typeface="Times New Roman"/>
              <a:cs typeface="Times New Roman"/>
            </a:endParaRPr>
          </a:p>
          <a:p>
            <a:pPr marL="211454" marR="71120" indent="-137160">
              <a:lnSpc>
                <a:spcPct val="101899"/>
              </a:lnSpc>
              <a:spcBef>
                <a:spcPts val="555"/>
              </a:spcBef>
              <a:buClr>
                <a:srgbClr val="002060"/>
              </a:buClr>
              <a:buFont typeface="Microsoft Sans Serif"/>
              <a:buChar char="▪"/>
              <a:tabLst>
                <a:tab pos="212090" algn="l"/>
              </a:tabLst>
            </a:pPr>
            <a:r>
              <a:rPr sz="1800" i="1" dirty="0">
                <a:solidFill>
                  <a:srgbClr val="595959"/>
                </a:solidFill>
                <a:latin typeface="Times New Roman"/>
                <a:cs typeface="Times New Roman"/>
              </a:rPr>
              <a:t>When </a:t>
            </a:r>
            <a:r>
              <a:rPr sz="1800" i="1" spc="-5" dirty="0">
                <a:solidFill>
                  <a:srgbClr val="595959"/>
                </a:solidFill>
                <a:latin typeface="Times New Roman"/>
                <a:cs typeface="Times New Roman"/>
              </a:rPr>
              <a:t>Disney </a:t>
            </a:r>
            <a:r>
              <a:rPr sz="1800" i="1" spc="-15" dirty="0">
                <a:solidFill>
                  <a:srgbClr val="0000FF"/>
                </a:solidFill>
                <a:latin typeface="Times New Roman"/>
                <a:cs typeface="Times New Roman"/>
              </a:rPr>
              <a:t>offered </a:t>
            </a:r>
            <a:r>
              <a:rPr sz="1800" i="1" spc="-5" dirty="0">
                <a:solidFill>
                  <a:srgbClr val="595959"/>
                </a:solidFill>
                <a:latin typeface="Times New Roman"/>
                <a:cs typeface="Times New Roman"/>
              </a:rPr>
              <a:t>to </a:t>
            </a:r>
            <a:r>
              <a:rPr sz="1800" i="1" dirty="0">
                <a:solidFill>
                  <a:srgbClr val="0000FF"/>
                </a:solidFill>
                <a:latin typeface="Times New Roman"/>
                <a:cs typeface="Times New Roman"/>
              </a:rPr>
              <a:t>pay </a:t>
            </a:r>
            <a:r>
              <a:rPr sz="1800" i="1" spc="-70" dirty="0">
                <a:solidFill>
                  <a:srgbClr val="595959"/>
                </a:solidFill>
                <a:latin typeface="Times New Roman"/>
                <a:cs typeface="Times New Roman"/>
              </a:rPr>
              <a:t>Mr. </a:t>
            </a:r>
            <a:r>
              <a:rPr sz="1800" i="1" spc="-10" dirty="0">
                <a:solidFill>
                  <a:srgbClr val="595959"/>
                </a:solidFill>
                <a:latin typeface="Times New Roman"/>
                <a:cs typeface="Times New Roman"/>
              </a:rPr>
              <a:t>Steinberg </a:t>
            </a:r>
            <a:r>
              <a:rPr sz="1800" i="1" dirty="0">
                <a:solidFill>
                  <a:srgbClr val="595959"/>
                </a:solidFill>
                <a:latin typeface="Times New Roman"/>
                <a:cs typeface="Times New Roman"/>
              </a:rPr>
              <a:t>a </a:t>
            </a:r>
            <a:r>
              <a:rPr sz="1800" i="1" spc="-15" dirty="0">
                <a:solidFill>
                  <a:srgbClr val="595959"/>
                </a:solidFill>
                <a:latin typeface="Times New Roman"/>
                <a:cs typeface="Times New Roman"/>
              </a:rPr>
              <a:t>premium </a:t>
            </a:r>
            <a:r>
              <a:rPr sz="1800" i="1" spc="-5" dirty="0">
                <a:solidFill>
                  <a:srgbClr val="595959"/>
                </a:solidFill>
                <a:latin typeface="Times New Roman"/>
                <a:cs typeface="Times New Roman"/>
              </a:rPr>
              <a:t>for his </a:t>
            </a:r>
            <a:r>
              <a:rPr sz="1800" i="1" spc="-15" dirty="0">
                <a:solidFill>
                  <a:srgbClr val="595959"/>
                </a:solidFill>
                <a:latin typeface="Times New Roman"/>
                <a:cs typeface="Times New Roman"/>
              </a:rPr>
              <a:t>shares, </a:t>
            </a:r>
            <a:r>
              <a:rPr sz="1800" i="1" spc="-5" dirty="0">
                <a:solidFill>
                  <a:srgbClr val="595959"/>
                </a:solidFill>
                <a:latin typeface="Times New Roman"/>
                <a:cs typeface="Times New Roman"/>
              </a:rPr>
              <a:t>the New </a:t>
            </a:r>
            <a:r>
              <a:rPr sz="1800" i="1" spc="-45" dirty="0">
                <a:solidFill>
                  <a:srgbClr val="595959"/>
                </a:solidFill>
                <a:latin typeface="Times New Roman"/>
                <a:cs typeface="Times New Roman"/>
              </a:rPr>
              <a:t>York  </a:t>
            </a:r>
            <a:r>
              <a:rPr sz="1800" i="1" spc="-5" dirty="0">
                <a:solidFill>
                  <a:srgbClr val="595959"/>
                </a:solidFill>
                <a:latin typeface="Times New Roman"/>
                <a:cs typeface="Times New Roman"/>
              </a:rPr>
              <a:t>investor didn’t </a:t>
            </a:r>
            <a:r>
              <a:rPr sz="1800" i="1" dirty="0">
                <a:solidFill>
                  <a:srgbClr val="0000FF"/>
                </a:solidFill>
                <a:latin typeface="Times New Roman"/>
                <a:cs typeface="Times New Roman"/>
              </a:rPr>
              <a:t>demand </a:t>
            </a:r>
            <a:r>
              <a:rPr sz="1800" i="1" spc="-5" dirty="0">
                <a:solidFill>
                  <a:srgbClr val="595959"/>
                </a:solidFill>
                <a:latin typeface="Times New Roman"/>
                <a:cs typeface="Times New Roman"/>
              </a:rPr>
              <a:t>the </a:t>
            </a:r>
            <a:r>
              <a:rPr sz="1800" i="1" dirty="0">
                <a:solidFill>
                  <a:srgbClr val="595959"/>
                </a:solidFill>
                <a:latin typeface="Times New Roman"/>
                <a:cs typeface="Times New Roman"/>
              </a:rPr>
              <a:t>company </a:t>
            </a:r>
            <a:r>
              <a:rPr sz="1800" i="1" spc="-5" dirty="0">
                <a:solidFill>
                  <a:srgbClr val="595959"/>
                </a:solidFill>
                <a:latin typeface="Times New Roman"/>
                <a:cs typeface="Times New Roman"/>
              </a:rPr>
              <a:t>also </a:t>
            </a:r>
            <a:r>
              <a:rPr sz="1800" i="1" dirty="0">
                <a:solidFill>
                  <a:srgbClr val="0000FF"/>
                </a:solidFill>
                <a:latin typeface="Times New Roman"/>
                <a:cs typeface="Times New Roman"/>
              </a:rPr>
              <a:t>pay </a:t>
            </a:r>
            <a:r>
              <a:rPr sz="1800" i="1" dirty="0">
                <a:solidFill>
                  <a:srgbClr val="595959"/>
                </a:solidFill>
                <a:latin typeface="Times New Roman"/>
                <a:cs typeface="Times New Roman"/>
              </a:rPr>
              <a:t>a </a:t>
            </a:r>
            <a:r>
              <a:rPr sz="1800" i="1" spc="-15" dirty="0">
                <a:solidFill>
                  <a:srgbClr val="595959"/>
                </a:solidFill>
                <a:latin typeface="Times New Roman"/>
                <a:cs typeface="Times New Roman"/>
              </a:rPr>
              <a:t>premium </a:t>
            </a:r>
            <a:r>
              <a:rPr sz="1800" i="1" spc="-5" dirty="0">
                <a:solidFill>
                  <a:srgbClr val="595959"/>
                </a:solidFill>
                <a:latin typeface="Times New Roman"/>
                <a:cs typeface="Times New Roman"/>
              </a:rPr>
              <a:t>to other</a:t>
            </a:r>
            <a:r>
              <a:rPr sz="1800" i="1" spc="75" dirty="0">
                <a:solidFill>
                  <a:srgbClr val="595959"/>
                </a:solidFill>
                <a:latin typeface="Times New Roman"/>
                <a:cs typeface="Times New Roman"/>
              </a:rPr>
              <a:t> </a:t>
            </a:r>
            <a:r>
              <a:rPr sz="1800" i="1" spc="-10" dirty="0">
                <a:solidFill>
                  <a:srgbClr val="595959"/>
                </a:solidFill>
                <a:latin typeface="Times New Roman"/>
                <a:cs typeface="Times New Roman"/>
              </a:rPr>
              <a:t>shareholders.</a:t>
            </a:r>
            <a:endParaRPr sz="1800" dirty="0">
              <a:latin typeface="Times New Roman"/>
              <a:cs typeface="Times New Roman"/>
            </a:endParaRPr>
          </a:p>
          <a:p>
            <a:pPr marL="38100">
              <a:lnSpc>
                <a:spcPct val="100000"/>
              </a:lnSpc>
              <a:spcBef>
                <a:spcPts val="640"/>
              </a:spcBef>
            </a:pPr>
            <a:r>
              <a:rPr sz="2000" spc="-5" dirty="0">
                <a:solidFill>
                  <a:srgbClr val="0000FF"/>
                </a:solidFill>
                <a:latin typeface="Times New Roman"/>
                <a:cs typeface="Times New Roman"/>
              </a:rPr>
              <a:t>Example roles for the verb </a:t>
            </a:r>
            <a:r>
              <a:rPr sz="2000" spc="-25" dirty="0">
                <a:solidFill>
                  <a:srgbClr val="0000FF"/>
                </a:solidFill>
                <a:latin typeface="Times New Roman"/>
                <a:cs typeface="Times New Roman"/>
              </a:rPr>
              <a:t>“pay,” </a:t>
            </a:r>
            <a:r>
              <a:rPr sz="2000" spc="-5" dirty="0">
                <a:solidFill>
                  <a:srgbClr val="0000FF"/>
                </a:solidFill>
                <a:latin typeface="Times New Roman"/>
                <a:cs typeface="Times New Roman"/>
              </a:rPr>
              <a:t>using roles more specific than theta</a:t>
            </a:r>
            <a:r>
              <a:rPr sz="2000" spc="10" dirty="0">
                <a:solidFill>
                  <a:srgbClr val="0000FF"/>
                </a:solidFill>
                <a:latin typeface="Times New Roman"/>
                <a:cs typeface="Times New Roman"/>
              </a:rPr>
              <a:t> </a:t>
            </a:r>
            <a:r>
              <a:rPr sz="2000" spc="-5" dirty="0">
                <a:solidFill>
                  <a:srgbClr val="0000FF"/>
                </a:solidFill>
                <a:latin typeface="Times New Roman"/>
                <a:cs typeface="Times New Roman"/>
              </a:rPr>
              <a:t>roles:</a:t>
            </a:r>
            <a:endParaRPr sz="2000" dirty="0">
              <a:latin typeface="Times New Roman"/>
              <a:cs typeface="Times New Roman"/>
            </a:endParaRPr>
          </a:p>
          <a:p>
            <a:pPr marL="38100" marR="222250">
              <a:lnSpc>
                <a:spcPts val="2100"/>
              </a:lnSpc>
              <a:spcBef>
                <a:spcPts val="720"/>
              </a:spcBef>
            </a:pPr>
            <a:r>
              <a:rPr sz="1800" dirty="0">
                <a:solidFill>
                  <a:srgbClr val="595959"/>
                </a:solidFill>
                <a:latin typeface="Times New Roman"/>
                <a:cs typeface="Times New Roman"/>
              </a:rPr>
              <a:t>When [</a:t>
            </a:r>
            <a:r>
              <a:rPr sz="1800" baseline="-13888" dirty="0">
                <a:solidFill>
                  <a:srgbClr val="0000FF"/>
                </a:solidFill>
                <a:latin typeface="Times New Roman"/>
                <a:cs typeface="Times New Roman"/>
              </a:rPr>
              <a:t>payer </a:t>
            </a:r>
            <a:r>
              <a:rPr sz="1800" spc="-5" dirty="0">
                <a:solidFill>
                  <a:srgbClr val="595959"/>
                </a:solidFill>
                <a:latin typeface="Times New Roman"/>
                <a:cs typeface="Times New Roman"/>
              </a:rPr>
              <a:t>Disney] offered to </a:t>
            </a:r>
            <a:r>
              <a:rPr sz="1800" dirty="0">
                <a:solidFill>
                  <a:srgbClr val="0000FF"/>
                </a:solidFill>
                <a:latin typeface="Times New Roman"/>
                <a:cs typeface="Times New Roman"/>
              </a:rPr>
              <a:t>[</a:t>
            </a:r>
            <a:r>
              <a:rPr sz="1800" baseline="-13888" dirty="0">
                <a:solidFill>
                  <a:srgbClr val="0000FF"/>
                </a:solidFill>
                <a:latin typeface="Times New Roman"/>
                <a:cs typeface="Times New Roman"/>
              </a:rPr>
              <a:t>V </a:t>
            </a:r>
            <a:r>
              <a:rPr sz="1800" dirty="0">
                <a:solidFill>
                  <a:srgbClr val="0000FF"/>
                </a:solidFill>
                <a:latin typeface="Times New Roman"/>
                <a:cs typeface="Times New Roman"/>
              </a:rPr>
              <a:t>pay] </a:t>
            </a:r>
            <a:r>
              <a:rPr sz="1800" dirty="0">
                <a:solidFill>
                  <a:srgbClr val="595959"/>
                </a:solidFill>
                <a:latin typeface="Times New Roman"/>
                <a:cs typeface="Times New Roman"/>
              </a:rPr>
              <a:t>[</a:t>
            </a:r>
            <a:r>
              <a:rPr sz="1800" baseline="-13888" dirty="0">
                <a:solidFill>
                  <a:srgbClr val="0000FF"/>
                </a:solidFill>
                <a:latin typeface="Times New Roman"/>
                <a:cs typeface="Times New Roman"/>
              </a:rPr>
              <a:t>recipient </a:t>
            </a:r>
            <a:r>
              <a:rPr sz="1800" spc="-35" dirty="0">
                <a:solidFill>
                  <a:srgbClr val="595959"/>
                </a:solidFill>
                <a:latin typeface="Times New Roman"/>
                <a:cs typeface="Times New Roman"/>
              </a:rPr>
              <a:t>Mr. </a:t>
            </a:r>
            <a:r>
              <a:rPr sz="1800" spc="-5" dirty="0">
                <a:solidFill>
                  <a:srgbClr val="595959"/>
                </a:solidFill>
                <a:latin typeface="Times New Roman"/>
                <a:cs typeface="Times New Roman"/>
              </a:rPr>
              <a:t>Steinberg] </a:t>
            </a:r>
            <a:r>
              <a:rPr sz="1800" dirty="0">
                <a:solidFill>
                  <a:srgbClr val="595959"/>
                </a:solidFill>
                <a:latin typeface="Times New Roman"/>
                <a:cs typeface="Times New Roman"/>
              </a:rPr>
              <a:t>[</a:t>
            </a:r>
            <a:r>
              <a:rPr sz="1800" baseline="-13888" dirty="0">
                <a:solidFill>
                  <a:srgbClr val="0000FF"/>
                </a:solidFill>
                <a:latin typeface="Times New Roman"/>
                <a:cs typeface="Times New Roman"/>
              </a:rPr>
              <a:t>money </a:t>
            </a:r>
            <a:r>
              <a:rPr sz="1800" dirty="0">
                <a:solidFill>
                  <a:srgbClr val="595959"/>
                </a:solidFill>
                <a:latin typeface="Times New Roman"/>
                <a:cs typeface="Times New Roman"/>
              </a:rPr>
              <a:t>a </a:t>
            </a:r>
            <a:r>
              <a:rPr sz="1800" spc="-5" dirty="0">
                <a:solidFill>
                  <a:srgbClr val="595959"/>
                </a:solidFill>
                <a:latin typeface="Times New Roman"/>
                <a:cs typeface="Times New Roman"/>
              </a:rPr>
              <a:t>premium] </a:t>
            </a:r>
            <a:r>
              <a:rPr sz="1800" dirty="0">
                <a:solidFill>
                  <a:srgbClr val="595959"/>
                </a:solidFill>
                <a:latin typeface="Times New Roman"/>
                <a:cs typeface="Times New Roman"/>
              </a:rPr>
              <a:t>for  [</a:t>
            </a:r>
            <a:r>
              <a:rPr sz="1800" baseline="-13888" dirty="0">
                <a:solidFill>
                  <a:srgbClr val="0000FF"/>
                </a:solidFill>
                <a:latin typeface="Times New Roman"/>
                <a:cs typeface="Times New Roman"/>
              </a:rPr>
              <a:t>commodity </a:t>
            </a:r>
            <a:r>
              <a:rPr sz="1800" spc="-5" dirty="0">
                <a:solidFill>
                  <a:srgbClr val="595959"/>
                </a:solidFill>
                <a:latin typeface="Times New Roman"/>
                <a:cs typeface="Times New Roman"/>
              </a:rPr>
              <a:t>his shares], the </a:t>
            </a:r>
            <a:r>
              <a:rPr sz="1800" dirty="0">
                <a:solidFill>
                  <a:srgbClr val="595959"/>
                </a:solidFill>
                <a:latin typeface="Times New Roman"/>
                <a:cs typeface="Times New Roman"/>
              </a:rPr>
              <a:t>New </a:t>
            </a:r>
            <a:r>
              <a:rPr sz="1800" spc="-45" dirty="0">
                <a:solidFill>
                  <a:srgbClr val="595959"/>
                </a:solidFill>
                <a:latin typeface="Times New Roman"/>
                <a:cs typeface="Times New Roman"/>
              </a:rPr>
              <a:t>York</a:t>
            </a:r>
            <a:r>
              <a:rPr sz="1800" spc="-215" dirty="0">
                <a:solidFill>
                  <a:srgbClr val="595959"/>
                </a:solidFill>
                <a:latin typeface="Times New Roman"/>
                <a:cs typeface="Times New Roman"/>
              </a:rPr>
              <a:t> </a:t>
            </a:r>
            <a:r>
              <a:rPr sz="1800" spc="-5" dirty="0">
                <a:solidFill>
                  <a:srgbClr val="595959"/>
                </a:solidFill>
                <a:latin typeface="Times New Roman"/>
                <a:cs typeface="Times New Roman"/>
              </a:rPr>
              <a:t>investor…</a:t>
            </a:r>
            <a:endParaRPr sz="1800" dirty="0">
              <a:latin typeface="Times New Roman"/>
              <a:cs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4" y="989584"/>
            <a:ext cx="6640195" cy="665480"/>
          </a:xfrm>
          <a:prstGeom prst="rect">
            <a:avLst/>
          </a:prstGeom>
        </p:spPr>
        <p:txBody>
          <a:bodyPr vert="horz" wrap="square" lIns="0" tIns="12700" rIns="0" bIns="0" rtlCol="0">
            <a:spAutoFit/>
          </a:bodyPr>
          <a:lstStyle/>
          <a:p>
            <a:pPr marL="12700">
              <a:lnSpc>
                <a:spcPct val="100000"/>
              </a:lnSpc>
              <a:spcBef>
                <a:spcPts val="100"/>
              </a:spcBef>
            </a:pPr>
            <a:r>
              <a:rPr spc="80" dirty="0"/>
              <a:t>Semantic Relation</a:t>
            </a:r>
            <a:r>
              <a:rPr spc="275" dirty="0"/>
              <a:t> </a:t>
            </a:r>
            <a:r>
              <a:rPr spc="80" dirty="0"/>
              <a:t>Extraction</a:t>
            </a:r>
          </a:p>
        </p:txBody>
      </p:sp>
      <p:sp>
        <p:nvSpPr>
          <p:cNvPr id="7" name="object 7"/>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8" name="object 8"/>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4</a:t>
            </a:r>
          </a:p>
        </p:txBody>
      </p:sp>
      <p:sp>
        <p:nvSpPr>
          <p:cNvPr id="3" name="object 3"/>
          <p:cNvSpPr txBox="1"/>
          <p:nvPr/>
        </p:nvSpPr>
        <p:spPr>
          <a:xfrm>
            <a:off x="892555" y="2306320"/>
            <a:ext cx="7579995" cy="1511300"/>
          </a:xfrm>
          <a:prstGeom prst="rect">
            <a:avLst/>
          </a:prstGeom>
        </p:spPr>
        <p:txBody>
          <a:bodyPr vert="horz" wrap="square" lIns="0" tIns="6985" rIns="0" bIns="0" rtlCol="0">
            <a:spAutoFit/>
          </a:bodyPr>
          <a:lstStyle/>
          <a:p>
            <a:pPr marL="12700" marR="5080">
              <a:lnSpc>
                <a:spcPct val="101899"/>
              </a:lnSpc>
              <a:spcBef>
                <a:spcPts val="55"/>
              </a:spcBef>
            </a:pPr>
            <a:r>
              <a:rPr sz="1800" i="1" spc="-5" dirty="0">
                <a:solidFill>
                  <a:srgbClr val="595959"/>
                </a:solidFill>
                <a:latin typeface="Times New Roman"/>
                <a:cs typeface="Times New Roman"/>
              </a:rPr>
              <a:t>Coca-Cola Enterprises, </a:t>
            </a:r>
            <a:r>
              <a:rPr sz="1800" i="1" dirty="0">
                <a:solidFill>
                  <a:srgbClr val="595959"/>
                </a:solidFill>
                <a:latin typeface="Times New Roman"/>
                <a:cs typeface="Times New Roman"/>
              </a:rPr>
              <a:t>Inc. </a:t>
            </a:r>
            <a:r>
              <a:rPr sz="1800" i="1" spc="-5" dirty="0">
                <a:solidFill>
                  <a:srgbClr val="595959"/>
                </a:solidFill>
                <a:latin typeface="Times New Roman"/>
                <a:cs typeface="Times New Roman"/>
              </a:rPr>
              <a:t>said its Atlanta Coca-Cola Bottling Co. unit </a:t>
            </a:r>
            <a:r>
              <a:rPr sz="1800" i="1" dirty="0">
                <a:solidFill>
                  <a:srgbClr val="595959"/>
                </a:solidFill>
                <a:latin typeface="Times New Roman"/>
                <a:cs typeface="Times New Roman"/>
              </a:rPr>
              <a:t>and </a:t>
            </a:r>
            <a:r>
              <a:rPr sz="1800" i="1" spc="-5" dirty="0">
                <a:solidFill>
                  <a:srgbClr val="595959"/>
                </a:solidFill>
                <a:latin typeface="Times New Roman"/>
                <a:cs typeface="Times New Roman"/>
              </a:rPr>
              <a:t>its  CEO, </a:t>
            </a:r>
            <a:r>
              <a:rPr sz="1800" i="1" dirty="0">
                <a:solidFill>
                  <a:srgbClr val="595959"/>
                </a:solidFill>
                <a:latin typeface="Times New Roman"/>
                <a:cs typeface="Times New Roman"/>
              </a:rPr>
              <a:t>John </a:t>
            </a:r>
            <a:r>
              <a:rPr sz="1800" i="1" spc="-5" dirty="0">
                <a:solidFill>
                  <a:srgbClr val="595959"/>
                </a:solidFill>
                <a:latin typeface="Times New Roman"/>
                <a:cs typeface="Times New Roman"/>
              </a:rPr>
              <a:t>Smith, is </a:t>
            </a:r>
            <a:r>
              <a:rPr sz="1800" i="1" dirty="0">
                <a:solidFill>
                  <a:srgbClr val="595959"/>
                </a:solidFill>
                <a:latin typeface="Times New Roman"/>
                <a:cs typeface="Times New Roman"/>
              </a:rPr>
              <a:t>a </a:t>
            </a:r>
            <a:r>
              <a:rPr sz="1800" i="1" spc="-15" dirty="0">
                <a:solidFill>
                  <a:srgbClr val="595959"/>
                </a:solidFill>
                <a:latin typeface="Times New Roman"/>
                <a:cs typeface="Times New Roman"/>
              </a:rPr>
              <a:t>target </a:t>
            </a:r>
            <a:r>
              <a:rPr sz="1800" i="1" dirty="0">
                <a:solidFill>
                  <a:srgbClr val="595959"/>
                </a:solidFill>
                <a:latin typeface="Times New Roman"/>
                <a:cs typeface="Times New Roman"/>
              </a:rPr>
              <a:t>of an </a:t>
            </a:r>
            <a:r>
              <a:rPr sz="1800" i="1" spc="-5" dirty="0">
                <a:solidFill>
                  <a:srgbClr val="595959"/>
                </a:solidFill>
                <a:latin typeface="Times New Roman"/>
                <a:cs typeface="Times New Roman"/>
              </a:rPr>
              <a:t>investigation into alleged antitrust violations in  the soft-drink industry </a:t>
            </a:r>
            <a:r>
              <a:rPr sz="1800" i="1" dirty="0">
                <a:solidFill>
                  <a:srgbClr val="595959"/>
                </a:solidFill>
                <a:latin typeface="Times New Roman"/>
                <a:cs typeface="Times New Roman"/>
              </a:rPr>
              <a:t>by a </a:t>
            </a:r>
            <a:r>
              <a:rPr sz="1800" i="1" spc="-5" dirty="0">
                <a:solidFill>
                  <a:srgbClr val="595959"/>
                </a:solidFill>
                <a:latin typeface="Times New Roman"/>
                <a:cs typeface="Times New Roman"/>
              </a:rPr>
              <a:t>federal grand</a:t>
            </a:r>
            <a:r>
              <a:rPr sz="1800" i="1" spc="15" dirty="0">
                <a:solidFill>
                  <a:srgbClr val="595959"/>
                </a:solidFill>
                <a:latin typeface="Times New Roman"/>
                <a:cs typeface="Times New Roman"/>
              </a:rPr>
              <a:t> </a:t>
            </a:r>
            <a:r>
              <a:rPr sz="1800" i="1" spc="-5" dirty="0">
                <a:solidFill>
                  <a:srgbClr val="595959"/>
                </a:solidFill>
                <a:latin typeface="Times New Roman"/>
                <a:cs typeface="Times New Roman"/>
              </a:rPr>
              <a:t>jury</a:t>
            </a:r>
            <a:endParaRPr sz="1800" dirty="0">
              <a:latin typeface="Times New Roman"/>
              <a:cs typeface="Times New Roman"/>
            </a:endParaRPr>
          </a:p>
          <a:p>
            <a:pPr marL="12700">
              <a:lnSpc>
                <a:spcPts val="2100"/>
              </a:lnSpc>
            </a:pPr>
            <a:r>
              <a:rPr sz="1800" i="1" spc="-5" dirty="0">
                <a:solidFill>
                  <a:srgbClr val="595959"/>
                </a:solidFill>
                <a:latin typeface="Times New Roman"/>
                <a:cs typeface="Times New Roman"/>
              </a:rPr>
              <a:t>in</a:t>
            </a:r>
            <a:r>
              <a:rPr sz="1800" i="1" spc="-40" dirty="0">
                <a:solidFill>
                  <a:srgbClr val="595959"/>
                </a:solidFill>
                <a:latin typeface="Times New Roman"/>
                <a:cs typeface="Times New Roman"/>
              </a:rPr>
              <a:t> </a:t>
            </a:r>
            <a:r>
              <a:rPr sz="1800" i="1" spc="-5" dirty="0">
                <a:solidFill>
                  <a:srgbClr val="595959"/>
                </a:solidFill>
                <a:latin typeface="Times New Roman"/>
                <a:cs typeface="Times New Roman"/>
              </a:rPr>
              <a:t>Atlanta.</a:t>
            </a:r>
            <a:endParaRPr sz="1800" dirty="0">
              <a:latin typeface="Times New Roman"/>
              <a:cs typeface="Times New Roman"/>
            </a:endParaRPr>
          </a:p>
          <a:p>
            <a:pPr marL="12700">
              <a:lnSpc>
                <a:spcPct val="100000"/>
              </a:lnSpc>
              <a:spcBef>
                <a:spcPts val="640"/>
              </a:spcBef>
            </a:pPr>
            <a:r>
              <a:rPr sz="2000" spc="-5" dirty="0">
                <a:solidFill>
                  <a:srgbClr val="595959"/>
                </a:solidFill>
                <a:latin typeface="Times New Roman"/>
                <a:cs typeface="Times New Roman"/>
              </a:rPr>
              <a:t>Extracted relations:</a:t>
            </a:r>
            <a:endParaRPr sz="2000" dirty="0">
              <a:latin typeface="Times New Roman"/>
              <a:cs typeface="Times New Roman"/>
            </a:endParaRPr>
          </a:p>
        </p:txBody>
      </p:sp>
      <p:sp>
        <p:nvSpPr>
          <p:cNvPr id="4" name="object 4"/>
          <p:cNvSpPr txBox="1"/>
          <p:nvPr/>
        </p:nvSpPr>
        <p:spPr>
          <a:xfrm>
            <a:off x="892555" y="3936697"/>
            <a:ext cx="838835" cy="1435100"/>
          </a:xfrm>
          <a:prstGeom prst="rect">
            <a:avLst/>
          </a:prstGeom>
        </p:spPr>
        <p:txBody>
          <a:bodyPr vert="horz" wrap="square" lIns="0" tIns="16510" rIns="0" bIns="0" rtlCol="0">
            <a:spAutoFit/>
          </a:bodyPr>
          <a:lstStyle/>
          <a:p>
            <a:pPr marL="12700" marR="5080">
              <a:lnSpc>
                <a:spcPct val="128099"/>
              </a:lnSpc>
              <a:spcBef>
                <a:spcPts val="130"/>
              </a:spcBef>
            </a:pPr>
            <a:r>
              <a:rPr sz="1800" dirty="0">
                <a:solidFill>
                  <a:srgbClr val="595959"/>
                </a:solidFill>
                <a:latin typeface="Times New Roman"/>
                <a:cs typeface="Times New Roman"/>
              </a:rPr>
              <a:t>Owns  E</a:t>
            </a:r>
            <a:r>
              <a:rPr sz="1800" spc="-5" dirty="0">
                <a:solidFill>
                  <a:srgbClr val="595959"/>
                </a:solidFill>
                <a:latin typeface="Times New Roman"/>
                <a:cs typeface="Times New Roman"/>
              </a:rPr>
              <a:t>m</a:t>
            </a:r>
            <a:r>
              <a:rPr sz="1800" dirty="0">
                <a:solidFill>
                  <a:srgbClr val="595959"/>
                </a:solidFill>
                <a:latin typeface="Times New Roman"/>
                <a:cs typeface="Times New Roman"/>
              </a:rPr>
              <a:t>p</a:t>
            </a:r>
            <a:r>
              <a:rPr sz="1800" spc="-5" dirty="0">
                <a:solidFill>
                  <a:srgbClr val="595959"/>
                </a:solidFill>
                <a:latin typeface="Times New Roman"/>
                <a:cs typeface="Times New Roman"/>
              </a:rPr>
              <a:t>l</a:t>
            </a:r>
            <a:r>
              <a:rPr sz="1800" dirty="0">
                <a:solidFill>
                  <a:srgbClr val="595959"/>
                </a:solidFill>
                <a:latin typeface="Times New Roman"/>
                <a:cs typeface="Times New Roman"/>
              </a:rPr>
              <a:t>oys  Loca</a:t>
            </a:r>
            <a:r>
              <a:rPr sz="1800" spc="-5" dirty="0">
                <a:solidFill>
                  <a:srgbClr val="595959"/>
                </a:solidFill>
                <a:latin typeface="Times New Roman"/>
                <a:cs typeface="Times New Roman"/>
              </a:rPr>
              <a:t>ti</a:t>
            </a:r>
            <a:r>
              <a:rPr sz="1800" dirty="0">
                <a:solidFill>
                  <a:srgbClr val="595959"/>
                </a:solidFill>
                <a:latin typeface="Times New Roman"/>
                <a:cs typeface="Times New Roman"/>
              </a:rPr>
              <a:t>on  Loca</a:t>
            </a:r>
            <a:r>
              <a:rPr sz="1800" spc="-5" dirty="0">
                <a:solidFill>
                  <a:srgbClr val="595959"/>
                </a:solidFill>
                <a:latin typeface="Times New Roman"/>
                <a:cs typeface="Times New Roman"/>
              </a:rPr>
              <a:t>ti</a:t>
            </a:r>
            <a:r>
              <a:rPr sz="1800" dirty="0">
                <a:solidFill>
                  <a:srgbClr val="595959"/>
                </a:solidFill>
                <a:latin typeface="Times New Roman"/>
                <a:cs typeface="Times New Roman"/>
              </a:rPr>
              <a:t>on</a:t>
            </a:r>
            <a:endParaRPr sz="1800" dirty="0">
              <a:latin typeface="Times New Roman"/>
              <a:cs typeface="Times New Roman"/>
            </a:endParaRPr>
          </a:p>
        </p:txBody>
      </p:sp>
      <p:sp>
        <p:nvSpPr>
          <p:cNvPr id="5" name="object 5"/>
          <p:cNvSpPr txBox="1"/>
          <p:nvPr/>
        </p:nvSpPr>
        <p:spPr>
          <a:xfrm>
            <a:off x="5446718" y="3936697"/>
            <a:ext cx="2190750" cy="1435100"/>
          </a:xfrm>
          <a:prstGeom prst="rect">
            <a:avLst/>
          </a:prstGeom>
        </p:spPr>
        <p:txBody>
          <a:bodyPr vert="horz" wrap="square" lIns="0" tIns="12700" rIns="0" bIns="0" rtlCol="0">
            <a:spAutoFit/>
          </a:bodyPr>
          <a:lstStyle/>
          <a:p>
            <a:pPr marL="12700" marR="5080">
              <a:lnSpc>
                <a:spcPct val="129600"/>
              </a:lnSpc>
              <a:spcBef>
                <a:spcPts val="100"/>
              </a:spcBef>
            </a:pPr>
            <a:r>
              <a:rPr sz="1800" spc="-5" dirty="0">
                <a:solidFill>
                  <a:srgbClr val="595959"/>
                </a:solidFill>
                <a:latin typeface="Times New Roman"/>
                <a:cs typeface="Times New Roman"/>
              </a:rPr>
              <a:t>Coca-Cola Bottling Co.  John Smith</a:t>
            </a:r>
            <a:endParaRPr sz="1800" dirty="0">
              <a:latin typeface="Times New Roman"/>
              <a:cs typeface="Times New Roman"/>
            </a:endParaRPr>
          </a:p>
          <a:p>
            <a:pPr marL="12700" marR="1497330">
              <a:lnSpc>
                <a:spcPct val="125000"/>
              </a:lnSpc>
              <a:spcBef>
                <a:spcPts val="100"/>
              </a:spcBef>
            </a:pPr>
            <a:r>
              <a:rPr sz="1800" dirty="0">
                <a:solidFill>
                  <a:srgbClr val="595959"/>
                </a:solidFill>
                <a:latin typeface="Times New Roman"/>
                <a:cs typeface="Times New Roman"/>
              </a:rPr>
              <a:t>A</a:t>
            </a:r>
            <a:r>
              <a:rPr sz="1800" spc="-5" dirty="0">
                <a:solidFill>
                  <a:srgbClr val="595959"/>
                </a:solidFill>
                <a:latin typeface="Times New Roman"/>
                <a:cs typeface="Times New Roman"/>
              </a:rPr>
              <a:t>tl</a:t>
            </a:r>
            <a:r>
              <a:rPr sz="1800" dirty="0">
                <a:solidFill>
                  <a:srgbClr val="595959"/>
                </a:solidFill>
                <a:latin typeface="Times New Roman"/>
                <a:cs typeface="Times New Roman"/>
              </a:rPr>
              <a:t>an</a:t>
            </a:r>
            <a:r>
              <a:rPr sz="1800" spc="-5" dirty="0">
                <a:solidFill>
                  <a:srgbClr val="595959"/>
                </a:solidFill>
                <a:latin typeface="Times New Roman"/>
                <a:cs typeface="Times New Roman"/>
              </a:rPr>
              <a:t>t</a:t>
            </a:r>
            <a:r>
              <a:rPr sz="1800" dirty="0">
                <a:solidFill>
                  <a:srgbClr val="595959"/>
                </a:solidFill>
                <a:latin typeface="Times New Roman"/>
                <a:cs typeface="Times New Roman"/>
              </a:rPr>
              <a:t>a  A</a:t>
            </a:r>
            <a:r>
              <a:rPr sz="1800" spc="-5" dirty="0">
                <a:solidFill>
                  <a:srgbClr val="595959"/>
                </a:solidFill>
                <a:latin typeface="Times New Roman"/>
                <a:cs typeface="Times New Roman"/>
              </a:rPr>
              <a:t>tl</a:t>
            </a:r>
            <a:r>
              <a:rPr sz="1800" dirty="0">
                <a:solidFill>
                  <a:srgbClr val="595959"/>
                </a:solidFill>
                <a:latin typeface="Times New Roman"/>
                <a:cs typeface="Times New Roman"/>
              </a:rPr>
              <a:t>an</a:t>
            </a:r>
            <a:r>
              <a:rPr sz="1800" spc="-5" dirty="0">
                <a:solidFill>
                  <a:srgbClr val="595959"/>
                </a:solidFill>
                <a:latin typeface="Times New Roman"/>
                <a:cs typeface="Times New Roman"/>
              </a:rPr>
              <a:t>t</a:t>
            </a:r>
            <a:r>
              <a:rPr sz="1800" dirty="0">
                <a:solidFill>
                  <a:srgbClr val="595959"/>
                </a:solidFill>
                <a:latin typeface="Times New Roman"/>
                <a:cs typeface="Times New Roman"/>
              </a:rPr>
              <a:t>a</a:t>
            </a:r>
            <a:endParaRPr sz="1800" dirty="0">
              <a:latin typeface="Times New Roman"/>
              <a:cs typeface="Times New Roman"/>
            </a:endParaRPr>
          </a:p>
        </p:txBody>
      </p:sp>
      <p:sp>
        <p:nvSpPr>
          <p:cNvPr id="6" name="object 6"/>
          <p:cNvSpPr txBox="1"/>
          <p:nvPr/>
        </p:nvSpPr>
        <p:spPr>
          <a:xfrm>
            <a:off x="2193466" y="3936697"/>
            <a:ext cx="2552700" cy="1435100"/>
          </a:xfrm>
          <a:prstGeom prst="rect">
            <a:avLst/>
          </a:prstGeom>
        </p:spPr>
        <p:txBody>
          <a:bodyPr vert="horz" wrap="square" lIns="0" tIns="12700" rIns="0" bIns="0" rtlCol="0">
            <a:spAutoFit/>
          </a:bodyPr>
          <a:lstStyle/>
          <a:p>
            <a:pPr marL="12700" marR="5080" algn="just">
              <a:lnSpc>
                <a:spcPct val="129600"/>
              </a:lnSpc>
              <a:spcBef>
                <a:spcPts val="100"/>
              </a:spcBef>
            </a:pPr>
            <a:r>
              <a:rPr sz="1800" spc="-5" dirty="0">
                <a:solidFill>
                  <a:srgbClr val="595959"/>
                </a:solidFill>
                <a:latin typeface="Times New Roman"/>
                <a:cs typeface="Times New Roman"/>
              </a:rPr>
              <a:t>Coca-Cola Enterprises, </a:t>
            </a:r>
            <a:r>
              <a:rPr sz="1800" dirty="0">
                <a:solidFill>
                  <a:srgbClr val="595959"/>
                </a:solidFill>
                <a:latin typeface="Times New Roman"/>
                <a:cs typeface="Times New Roman"/>
              </a:rPr>
              <a:t>Inc.  </a:t>
            </a:r>
            <a:r>
              <a:rPr sz="1800" spc="-5" dirty="0">
                <a:solidFill>
                  <a:srgbClr val="595959"/>
                </a:solidFill>
                <a:latin typeface="Times New Roman"/>
                <a:cs typeface="Times New Roman"/>
              </a:rPr>
              <a:t>Coca-Cola Enterprises, </a:t>
            </a:r>
            <a:r>
              <a:rPr sz="1800" dirty="0">
                <a:solidFill>
                  <a:srgbClr val="595959"/>
                </a:solidFill>
                <a:latin typeface="Times New Roman"/>
                <a:cs typeface="Times New Roman"/>
              </a:rPr>
              <a:t>Inc.  </a:t>
            </a:r>
            <a:r>
              <a:rPr sz="1800" spc="-5" dirty="0">
                <a:solidFill>
                  <a:srgbClr val="595959"/>
                </a:solidFill>
                <a:latin typeface="Times New Roman"/>
                <a:cs typeface="Times New Roman"/>
              </a:rPr>
              <a:t>Coca-Cola Bottling</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Co.</a:t>
            </a:r>
            <a:endParaRPr sz="1800" dirty="0">
              <a:latin typeface="Times New Roman"/>
              <a:cs typeface="Times New Roman"/>
            </a:endParaRPr>
          </a:p>
          <a:p>
            <a:pPr marL="12700" algn="just">
              <a:lnSpc>
                <a:spcPct val="100000"/>
              </a:lnSpc>
              <a:spcBef>
                <a:spcPts val="540"/>
              </a:spcBef>
            </a:pPr>
            <a:r>
              <a:rPr sz="1800" spc="-5" dirty="0">
                <a:solidFill>
                  <a:srgbClr val="595959"/>
                </a:solidFill>
                <a:latin typeface="Times New Roman"/>
                <a:cs typeface="Times New Roman"/>
              </a:rPr>
              <a:t>Federal </a:t>
            </a:r>
            <a:r>
              <a:rPr sz="1800" dirty="0">
                <a:solidFill>
                  <a:srgbClr val="595959"/>
                </a:solidFill>
                <a:latin typeface="Times New Roman"/>
                <a:cs typeface="Times New Roman"/>
              </a:rPr>
              <a:t>grand</a:t>
            </a:r>
            <a:r>
              <a:rPr sz="1800" spc="-5" dirty="0">
                <a:solidFill>
                  <a:srgbClr val="595959"/>
                </a:solidFill>
                <a:latin typeface="Times New Roman"/>
                <a:cs typeface="Times New Roman"/>
              </a:rPr>
              <a:t> jury</a:t>
            </a:r>
            <a:endParaRPr sz="1800" dirty="0">
              <a:latin typeface="Times New Roman"/>
              <a:cs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3683635" cy="665480"/>
          </a:xfrm>
          <a:prstGeom prst="rect">
            <a:avLst/>
          </a:prstGeom>
        </p:spPr>
        <p:txBody>
          <a:bodyPr vert="horz" wrap="square" lIns="0" tIns="12700" rIns="0" bIns="0" rtlCol="0">
            <a:spAutoFit/>
          </a:bodyPr>
          <a:lstStyle/>
          <a:p>
            <a:pPr marL="12700">
              <a:lnSpc>
                <a:spcPct val="100000"/>
              </a:lnSpc>
              <a:spcBef>
                <a:spcPts val="100"/>
              </a:spcBef>
            </a:pPr>
            <a:r>
              <a:rPr spc="85" dirty="0"/>
              <a:t>Discourse</a:t>
            </a:r>
            <a:r>
              <a:rPr spc="135" dirty="0"/>
              <a:t> </a:t>
            </a:r>
            <a:r>
              <a:rPr spc="75" dirty="0"/>
              <a:t>Level</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5</a:t>
            </a:r>
          </a:p>
        </p:txBody>
      </p:sp>
      <p:sp>
        <p:nvSpPr>
          <p:cNvPr id="3" name="object 3"/>
          <p:cNvSpPr txBox="1"/>
          <p:nvPr/>
        </p:nvSpPr>
        <p:spPr>
          <a:xfrm>
            <a:off x="701379" y="1922100"/>
            <a:ext cx="7595234" cy="3352800"/>
          </a:xfrm>
          <a:prstGeom prst="rect">
            <a:avLst/>
          </a:prstGeom>
        </p:spPr>
        <p:txBody>
          <a:bodyPr vert="horz" wrap="square" lIns="0" tIns="12700" rIns="0" bIns="0" rtlCol="0">
            <a:spAutoFit/>
          </a:bodyPr>
          <a:lstStyle/>
          <a:p>
            <a:pPr marL="12700" marR="1686560">
              <a:lnSpc>
                <a:spcPct val="125000"/>
              </a:lnSpc>
              <a:spcBef>
                <a:spcPts val="100"/>
              </a:spcBef>
            </a:pPr>
            <a:r>
              <a:rPr sz="2200" spc="-5" dirty="0">
                <a:solidFill>
                  <a:srgbClr val="595959"/>
                </a:solidFill>
                <a:latin typeface="Times New Roman"/>
                <a:cs typeface="Times New Roman"/>
              </a:rPr>
              <a:t>Determining meaning </a:t>
            </a:r>
            <a:r>
              <a:rPr sz="2200" dirty="0">
                <a:solidFill>
                  <a:srgbClr val="595959"/>
                </a:solidFill>
                <a:latin typeface="Times New Roman"/>
                <a:cs typeface="Times New Roman"/>
              </a:rPr>
              <a:t>in </a:t>
            </a:r>
            <a:r>
              <a:rPr sz="2200" spc="-5" dirty="0">
                <a:solidFill>
                  <a:srgbClr val="595959"/>
                </a:solidFill>
                <a:latin typeface="Times New Roman"/>
                <a:cs typeface="Times New Roman"/>
              </a:rPr>
              <a:t>texts longer than </a:t>
            </a:r>
            <a:r>
              <a:rPr sz="2200" dirty="0">
                <a:solidFill>
                  <a:srgbClr val="595959"/>
                </a:solidFill>
                <a:latin typeface="Times New Roman"/>
                <a:cs typeface="Times New Roman"/>
              </a:rPr>
              <a:t>a </a:t>
            </a:r>
            <a:r>
              <a:rPr sz="2200" spc="-5" dirty="0">
                <a:solidFill>
                  <a:srgbClr val="595959"/>
                </a:solidFill>
                <a:latin typeface="Times New Roman"/>
                <a:cs typeface="Times New Roman"/>
              </a:rPr>
              <a:t>sentence  Making connections between component</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sentences</a:t>
            </a:r>
            <a:endParaRPr sz="2200" dirty="0">
              <a:latin typeface="Times New Roman"/>
              <a:cs typeface="Times New Roman"/>
            </a:endParaRPr>
          </a:p>
          <a:p>
            <a:pPr marL="186690" marR="5080" indent="-137160">
              <a:lnSpc>
                <a:spcPct val="100000"/>
              </a:lnSpc>
              <a:spcBef>
                <a:spcPts val="560"/>
              </a:spcBef>
              <a:buClr>
                <a:srgbClr val="002060"/>
              </a:buClr>
              <a:buFont typeface="Microsoft Sans Serif"/>
              <a:buChar char="▪"/>
              <a:tabLst>
                <a:tab pos="186690" algn="l"/>
              </a:tabLst>
            </a:pPr>
            <a:r>
              <a:rPr sz="2000" spc="-5" dirty="0">
                <a:solidFill>
                  <a:srgbClr val="595959"/>
                </a:solidFill>
                <a:latin typeface="Times New Roman"/>
                <a:cs typeface="Times New Roman"/>
              </a:rPr>
              <a:t>Multi-sentence texts are </a:t>
            </a:r>
            <a:r>
              <a:rPr sz="2000" dirty="0">
                <a:solidFill>
                  <a:srgbClr val="595959"/>
                </a:solidFill>
                <a:latin typeface="Times New Roman"/>
                <a:cs typeface="Times New Roman"/>
              </a:rPr>
              <a:t>not </a:t>
            </a:r>
            <a:r>
              <a:rPr sz="2000" spc="-5" dirty="0">
                <a:solidFill>
                  <a:srgbClr val="595959"/>
                </a:solidFill>
                <a:latin typeface="Times New Roman"/>
                <a:cs typeface="Times New Roman"/>
              </a:rPr>
              <a:t>just concatenated sentences to </a:t>
            </a:r>
            <a:r>
              <a:rPr sz="2000" dirty="0">
                <a:solidFill>
                  <a:srgbClr val="595959"/>
                </a:solidFill>
                <a:latin typeface="Times New Roman"/>
                <a:cs typeface="Times New Roman"/>
              </a:rPr>
              <a:t>be </a:t>
            </a:r>
            <a:r>
              <a:rPr sz="2000" spc="-5" dirty="0">
                <a:solidFill>
                  <a:srgbClr val="595959"/>
                </a:solidFill>
                <a:latin typeface="Times New Roman"/>
                <a:cs typeface="Times New Roman"/>
              </a:rPr>
              <a:t>interpreted  singly</a:t>
            </a:r>
            <a:endParaRPr sz="2000" dirty="0">
              <a:latin typeface="Times New Roman"/>
              <a:cs typeface="Times New Roman"/>
            </a:endParaRPr>
          </a:p>
          <a:p>
            <a:pPr marL="186690" marR="23495" indent="-137160">
              <a:lnSpc>
                <a:spcPct val="100000"/>
              </a:lnSpc>
              <a:spcBef>
                <a:spcPts val="600"/>
              </a:spcBef>
              <a:buClr>
                <a:srgbClr val="002060"/>
              </a:buClr>
              <a:buFont typeface="Microsoft Sans Serif"/>
              <a:buChar char="▪"/>
              <a:tabLst>
                <a:tab pos="186690" algn="l"/>
              </a:tabLst>
            </a:pPr>
            <a:r>
              <a:rPr sz="2000" spc="-5" dirty="0">
                <a:solidFill>
                  <a:srgbClr val="595959"/>
                </a:solidFill>
                <a:latin typeface="Times New Roman"/>
                <a:cs typeface="Times New Roman"/>
              </a:rPr>
              <a:t>Documents may have distinct patterns in </a:t>
            </a:r>
            <a:r>
              <a:rPr sz="2000" spc="-10" dirty="0">
                <a:solidFill>
                  <a:srgbClr val="595959"/>
                </a:solidFill>
                <a:latin typeface="Times New Roman"/>
                <a:cs typeface="Times New Roman"/>
              </a:rPr>
              <a:t>different </a:t>
            </a:r>
            <a:r>
              <a:rPr sz="2000" spc="-5" dirty="0">
                <a:solidFill>
                  <a:srgbClr val="595959"/>
                </a:solidFill>
                <a:latin typeface="Times New Roman"/>
                <a:cs typeface="Times New Roman"/>
              </a:rPr>
              <a:t>sections: introduction,  conclusions, </a:t>
            </a:r>
            <a:r>
              <a:rPr sz="2000" spc="-15" dirty="0">
                <a:solidFill>
                  <a:srgbClr val="595959"/>
                </a:solidFill>
                <a:latin typeface="Times New Roman"/>
                <a:cs typeface="Times New Roman"/>
              </a:rPr>
              <a:t>methodology,</a:t>
            </a:r>
            <a:r>
              <a:rPr sz="2000" dirty="0">
                <a:solidFill>
                  <a:srgbClr val="595959"/>
                </a:solidFill>
                <a:latin typeface="Times New Roman"/>
                <a:cs typeface="Times New Roman"/>
              </a:rPr>
              <a:t> </a:t>
            </a:r>
            <a:r>
              <a:rPr sz="2000" spc="-10" dirty="0">
                <a:solidFill>
                  <a:srgbClr val="595959"/>
                </a:solidFill>
                <a:latin typeface="Times New Roman"/>
                <a:cs typeface="Times New Roman"/>
              </a:rPr>
              <a:t>etc.</a:t>
            </a:r>
            <a:endParaRPr sz="2000" dirty="0">
              <a:latin typeface="Times New Roman"/>
              <a:cs typeface="Times New Roman"/>
            </a:endParaRPr>
          </a:p>
          <a:p>
            <a:pPr marL="186690" indent="-137795">
              <a:lnSpc>
                <a:spcPct val="100000"/>
              </a:lnSpc>
              <a:spcBef>
                <a:spcPts val="600"/>
              </a:spcBef>
              <a:buClr>
                <a:srgbClr val="002060"/>
              </a:buClr>
              <a:buFont typeface="Microsoft Sans Serif"/>
              <a:buChar char="▪"/>
              <a:tabLst>
                <a:tab pos="186690" algn="l"/>
              </a:tabLst>
            </a:pPr>
            <a:r>
              <a:rPr sz="2000" spc="-35" dirty="0">
                <a:solidFill>
                  <a:srgbClr val="595959"/>
                </a:solidFill>
                <a:latin typeface="Times New Roman"/>
                <a:cs typeface="Times New Roman"/>
              </a:rPr>
              <a:t>Text </a:t>
            </a:r>
            <a:r>
              <a:rPr sz="2000" spc="-5" dirty="0">
                <a:solidFill>
                  <a:srgbClr val="595959"/>
                </a:solidFill>
                <a:latin typeface="Times New Roman"/>
                <a:cs typeface="Times New Roman"/>
              </a:rPr>
              <a:t>in dialogues has distinct forms according to position in the</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dialogue</a:t>
            </a:r>
            <a:endParaRPr sz="2000" dirty="0">
              <a:latin typeface="Times New Roman"/>
              <a:cs typeface="Times New Roman"/>
            </a:endParaRPr>
          </a:p>
          <a:p>
            <a:pPr marL="12700" marR="128270">
              <a:lnSpc>
                <a:spcPts val="2600"/>
              </a:lnSpc>
              <a:spcBef>
                <a:spcPts val="720"/>
              </a:spcBef>
            </a:pPr>
            <a:r>
              <a:rPr sz="2200" spc="-5" dirty="0">
                <a:solidFill>
                  <a:srgbClr val="595959"/>
                </a:solidFill>
                <a:latin typeface="Times New Roman"/>
                <a:cs typeface="Times New Roman"/>
              </a:rPr>
              <a:t>Interpretation </a:t>
            </a:r>
            <a:r>
              <a:rPr sz="2200" dirty="0">
                <a:solidFill>
                  <a:srgbClr val="595959"/>
                </a:solidFill>
                <a:latin typeface="Times New Roman"/>
                <a:cs typeface="Times New Roman"/>
              </a:rPr>
              <a:t>of </a:t>
            </a:r>
            <a:r>
              <a:rPr sz="2200" spc="-5" dirty="0">
                <a:solidFill>
                  <a:srgbClr val="595959"/>
                </a:solidFill>
                <a:latin typeface="Times New Roman"/>
                <a:cs typeface="Times New Roman"/>
              </a:rPr>
              <a:t>later-mentioned entities depends </a:t>
            </a:r>
            <a:r>
              <a:rPr sz="2200" dirty="0">
                <a:solidFill>
                  <a:srgbClr val="595959"/>
                </a:solidFill>
                <a:latin typeface="Times New Roman"/>
                <a:cs typeface="Times New Roman"/>
              </a:rPr>
              <a:t>on </a:t>
            </a:r>
            <a:r>
              <a:rPr sz="2200" spc="-5" dirty="0">
                <a:solidFill>
                  <a:srgbClr val="595959"/>
                </a:solidFill>
                <a:latin typeface="Times New Roman"/>
                <a:cs typeface="Times New Roman"/>
              </a:rPr>
              <a:t>interpretation  </a:t>
            </a:r>
            <a:r>
              <a:rPr sz="2200" dirty="0">
                <a:solidFill>
                  <a:srgbClr val="595959"/>
                </a:solidFill>
                <a:latin typeface="Times New Roman"/>
                <a:cs typeface="Times New Roman"/>
              </a:rPr>
              <a:t>of </a:t>
            </a:r>
            <a:r>
              <a:rPr sz="2200" spc="-5" dirty="0">
                <a:solidFill>
                  <a:srgbClr val="595959"/>
                </a:solidFill>
                <a:latin typeface="Times New Roman"/>
                <a:cs typeface="Times New Roman"/>
              </a:rPr>
              <a:t>earlier-mentioned entities—“coreference”</a:t>
            </a:r>
            <a:endParaRPr sz="2200" dirty="0">
              <a:latin typeface="Times New Roman"/>
              <a:cs typeface="Times New Roman"/>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4" y="828986"/>
            <a:ext cx="6257290" cy="513080"/>
          </a:xfrm>
          <a:prstGeom prst="rect">
            <a:avLst/>
          </a:prstGeom>
        </p:spPr>
        <p:txBody>
          <a:bodyPr vert="horz" wrap="square" lIns="0" tIns="12700" rIns="0" bIns="0" rtlCol="0">
            <a:spAutoFit/>
          </a:bodyPr>
          <a:lstStyle/>
          <a:p>
            <a:pPr marL="12700">
              <a:lnSpc>
                <a:spcPct val="100000"/>
              </a:lnSpc>
              <a:spcBef>
                <a:spcPts val="100"/>
              </a:spcBef>
            </a:pPr>
            <a:r>
              <a:rPr sz="3200" spc="85" dirty="0"/>
              <a:t>Anaphora </a:t>
            </a:r>
            <a:r>
              <a:rPr sz="3200" spc="90" dirty="0"/>
              <a:t>(Coreference)</a:t>
            </a:r>
            <a:r>
              <a:rPr sz="3200" spc="250" dirty="0"/>
              <a:t> </a:t>
            </a:r>
            <a:r>
              <a:rPr sz="3200" spc="85" dirty="0"/>
              <a:t>Resolution</a:t>
            </a:r>
            <a:endParaRPr sz="32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6</a:t>
            </a:r>
          </a:p>
        </p:txBody>
      </p:sp>
      <p:sp>
        <p:nvSpPr>
          <p:cNvPr id="3" name="object 3"/>
          <p:cNvSpPr txBox="1"/>
          <p:nvPr/>
        </p:nvSpPr>
        <p:spPr>
          <a:xfrm>
            <a:off x="851589" y="1923991"/>
            <a:ext cx="7632700" cy="3949700"/>
          </a:xfrm>
          <a:prstGeom prst="rect">
            <a:avLst/>
          </a:prstGeom>
        </p:spPr>
        <p:txBody>
          <a:bodyPr vert="horz" wrap="square" lIns="0" tIns="12700" rIns="0" bIns="0" rtlCol="0">
            <a:spAutoFit/>
          </a:bodyPr>
          <a:lstStyle/>
          <a:p>
            <a:pPr marL="12700" marR="334645">
              <a:lnSpc>
                <a:spcPct val="100000"/>
              </a:lnSpc>
              <a:spcBef>
                <a:spcPts val="100"/>
              </a:spcBef>
            </a:pPr>
            <a:r>
              <a:rPr sz="2000" spc="-5" dirty="0">
                <a:solidFill>
                  <a:srgbClr val="595959"/>
                </a:solidFill>
                <a:latin typeface="Times New Roman"/>
                <a:cs typeface="Times New Roman"/>
              </a:rPr>
              <a:t>Excerpt from story </a:t>
            </a:r>
            <a:r>
              <a:rPr sz="2000" dirty="0">
                <a:solidFill>
                  <a:srgbClr val="595959"/>
                </a:solidFill>
                <a:latin typeface="Times New Roman"/>
                <a:cs typeface="Times New Roman"/>
              </a:rPr>
              <a:t>by </a:t>
            </a:r>
            <a:r>
              <a:rPr sz="2000" spc="-5" dirty="0">
                <a:solidFill>
                  <a:srgbClr val="595959"/>
                </a:solidFill>
                <a:latin typeface="Times New Roman"/>
                <a:cs typeface="Times New Roman"/>
              </a:rPr>
              <a:t>Farhad Manjoo </a:t>
            </a:r>
            <a:r>
              <a:rPr sz="2000" dirty="0">
                <a:solidFill>
                  <a:srgbClr val="595959"/>
                </a:solidFill>
                <a:latin typeface="Times New Roman"/>
                <a:cs typeface="Times New Roman"/>
              </a:rPr>
              <a:t>of </a:t>
            </a:r>
            <a:r>
              <a:rPr sz="2000" i="1" spc="-5" dirty="0">
                <a:solidFill>
                  <a:srgbClr val="595959"/>
                </a:solidFill>
                <a:latin typeface="Times New Roman"/>
                <a:cs typeface="Times New Roman"/>
              </a:rPr>
              <a:t>Slate, </a:t>
            </a:r>
            <a:r>
              <a:rPr sz="2000" spc="-5" dirty="0">
                <a:solidFill>
                  <a:srgbClr val="595959"/>
                </a:solidFill>
                <a:latin typeface="Times New Roman"/>
                <a:cs typeface="Times New Roman"/>
              </a:rPr>
              <a:t>“Siri vs. Google,” </a:t>
            </a:r>
            <a:r>
              <a:rPr sz="2000" dirty="0">
                <a:solidFill>
                  <a:srgbClr val="595959"/>
                </a:solidFill>
                <a:latin typeface="Times New Roman"/>
                <a:cs typeface="Times New Roman"/>
              </a:rPr>
              <a:t>2014.  The </a:t>
            </a:r>
            <a:r>
              <a:rPr sz="2000" spc="-5" dirty="0">
                <a:solidFill>
                  <a:srgbClr val="595959"/>
                </a:solidFill>
                <a:latin typeface="Times New Roman"/>
                <a:cs typeface="Times New Roman"/>
              </a:rPr>
              <a:t>coreference is to understand the meaning </a:t>
            </a:r>
            <a:r>
              <a:rPr sz="2000" dirty="0">
                <a:solidFill>
                  <a:srgbClr val="595959"/>
                </a:solidFill>
                <a:latin typeface="Times New Roman"/>
                <a:cs typeface="Times New Roman"/>
              </a:rPr>
              <a:t>of </a:t>
            </a:r>
            <a:r>
              <a:rPr sz="2000" spc="-5" dirty="0">
                <a:solidFill>
                  <a:srgbClr val="595959"/>
                </a:solidFill>
                <a:latin typeface="Times New Roman"/>
                <a:cs typeface="Times New Roman"/>
              </a:rPr>
              <a:t>the </a:t>
            </a:r>
            <a:r>
              <a:rPr sz="2000" dirty="0">
                <a:solidFill>
                  <a:srgbClr val="595959"/>
                </a:solidFill>
                <a:latin typeface="Times New Roman"/>
                <a:cs typeface="Times New Roman"/>
              </a:rPr>
              <a:t>word </a:t>
            </a:r>
            <a:r>
              <a:rPr sz="2000" spc="-5" dirty="0">
                <a:solidFill>
                  <a:srgbClr val="595959"/>
                </a:solidFill>
                <a:latin typeface="Times New Roman"/>
                <a:cs typeface="Times New Roman"/>
              </a:rPr>
              <a:t>“his” in the  second sentence.</a:t>
            </a:r>
            <a:endParaRPr sz="2000" dirty="0">
              <a:latin typeface="Times New Roman"/>
              <a:cs typeface="Times New Roman"/>
            </a:endParaRPr>
          </a:p>
          <a:p>
            <a:pPr>
              <a:lnSpc>
                <a:spcPct val="100000"/>
              </a:lnSpc>
              <a:spcBef>
                <a:spcPts val="45"/>
              </a:spcBef>
            </a:pPr>
            <a:endParaRPr sz="1700" dirty="0">
              <a:latin typeface="Times New Roman"/>
              <a:cs typeface="Times New Roman"/>
            </a:endParaRPr>
          </a:p>
          <a:p>
            <a:pPr marL="12700" marR="5080">
              <a:lnSpc>
                <a:spcPct val="100000"/>
              </a:lnSpc>
            </a:pPr>
            <a:r>
              <a:rPr sz="2000" i="1" spc="-5" dirty="0">
                <a:solidFill>
                  <a:srgbClr val="595959"/>
                </a:solidFill>
                <a:latin typeface="Times New Roman"/>
                <a:cs typeface="Times New Roman"/>
              </a:rPr>
              <a:t>“Google </a:t>
            </a:r>
            <a:r>
              <a:rPr sz="2000" i="1" spc="-50" dirty="0">
                <a:solidFill>
                  <a:srgbClr val="595959"/>
                </a:solidFill>
                <a:latin typeface="Times New Roman"/>
                <a:cs typeface="Times New Roman"/>
              </a:rPr>
              <a:t>Voice </a:t>
            </a:r>
            <a:r>
              <a:rPr sz="2000" i="1" spc="-15" dirty="0">
                <a:solidFill>
                  <a:srgbClr val="595959"/>
                </a:solidFill>
                <a:latin typeface="Times New Roman"/>
                <a:cs typeface="Times New Roman"/>
              </a:rPr>
              <a:t>Search </a:t>
            </a:r>
            <a:r>
              <a:rPr sz="2000" i="1" spc="-50" dirty="0">
                <a:solidFill>
                  <a:srgbClr val="595959"/>
                </a:solidFill>
                <a:latin typeface="Times New Roman"/>
                <a:cs typeface="Times New Roman"/>
              </a:rPr>
              <a:t>isn’t </a:t>
            </a:r>
            <a:r>
              <a:rPr sz="2000" i="1" spc="-5" dirty="0">
                <a:solidFill>
                  <a:srgbClr val="595959"/>
                </a:solidFill>
                <a:latin typeface="Times New Roman"/>
                <a:cs typeface="Times New Roman"/>
              </a:rPr>
              <a:t>close to </a:t>
            </a:r>
            <a:r>
              <a:rPr sz="2000" i="1" spc="-15" dirty="0">
                <a:solidFill>
                  <a:srgbClr val="595959"/>
                </a:solidFill>
                <a:latin typeface="Times New Roman"/>
                <a:cs typeface="Times New Roman"/>
              </a:rPr>
              <a:t>realizing </a:t>
            </a:r>
            <a:r>
              <a:rPr sz="2000" i="1" spc="-5" dirty="0">
                <a:solidFill>
                  <a:srgbClr val="595959"/>
                </a:solidFill>
                <a:latin typeface="Times New Roman"/>
                <a:cs typeface="Times New Roman"/>
              </a:rPr>
              <a:t>that vision, </a:t>
            </a:r>
            <a:r>
              <a:rPr sz="2000" i="1" dirty="0">
                <a:solidFill>
                  <a:srgbClr val="595959"/>
                </a:solidFill>
                <a:latin typeface="Times New Roman"/>
                <a:cs typeface="Times New Roman"/>
              </a:rPr>
              <a:t>but </a:t>
            </a:r>
            <a:r>
              <a:rPr sz="2000" i="1" spc="-70" dirty="0">
                <a:solidFill>
                  <a:srgbClr val="595959"/>
                </a:solidFill>
                <a:latin typeface="Times New Roman"/>
                <a:cs typeface="Times New Roman"/>
              </a:rPr>
              <a:t>it’s </a:t>
            </a:r>
            <a:r>
              <a:rPr sz="2000" i="1" dirty="0">
                <a:solidFill>
                  <a:srgbClr val="595959"/>
                </a:solidFill>
                <a:latin typeface="Times New Roman"/>
                <a:cs typeface="Times New Roman"/>
              </a:rPr>
              <a:t>not  </a:t>
            </a:r>
            <a:r>
              <a:rPr sz="2000" i="1" spc="-5" dirty="0">
                <a:solidFill>
                  <a:srgbClr val="595959"/>
                </a:solidFill>
                <a:latin typeface="Times New Roman"/>
                <a:cs typeface="Times New Roman"/>
              </a:rPr>
              <a:t>impossibly far off </a:t>
            </a:r>
            <a:r>
              <a:rPr sz="2000" i="1" spc="-40" dirty="0">
                <a:solidFill>
                  <a:srgbClr val="595959"/>
                </a:solidFill>
                <a:latin typeface="Times New Roman"/>
                <a:cs typeface="Times New Roman"/>
              </a:rPr>
              <a:t>either. </a:t>
            </a:r>
            <a:r>
              <a:rPr sz="2000" i="1" spc="-5" dirty="0">
                <a:solidFill>
                  <a:srgbClr val="595959"/>
                </a:solidFill>
                <a:latin typeface="Times New Roman"/>
                <a:cs typeface="Times New Roman"/>
              </a:rPr>
              <a:t>Huffman points </a:t>
            </a:r>
            <a:r>
              <a:rPr sz="2000" i="1" dirty="0">
                <a:solidFill>
                  <a:srgbClr val="595959"/>
                </a:solidFill>
                <a:latin typeface="Times New Roman"/>
                <a:cs typeface="Times New Roman"/>
              </a:rPr>
              <a:t>out </a:t>
            </a:r>
            <a:r>
              <a:rPr sz="2000" i="1" spc="-5" dirty="0">
                <a:solidFill>
                  <a:srgbClr val="595959"/>
                </a:solidFill>
                <a:latin typeface="Times New Roman"/>
                <a:cs typeface="Times New Roman"/>
              </a:rPr>
              <a:t>that </a:t>
            </a:r>
            <a:r>
              <a:rPr sz="2000" i="1" spc="-35" dirty="0">
                <a:solidFill>
                  <a:srgbClr val="595959"/>
                </a:solidFill>
                <a:latin typeface="Times New Roman"/>
                <a:cs typeface="Times New Roman"/>
              </a:rPr>
              <a:t>Google’s </a:t>
            </a:r>
            <a:r>
              <a:rPr sz="2000" i="1" dirty="0">
                <a:solidFill>
                  <a:srgbClr val="595959"/>
                </a:solidFill>
                <a:latin typeface="Times New Roman"/>
                <a:cs typeface="Times New Roman"/>
              </a:rPr>
              <a:t>app </a:t>
            </a:r>
            <a:r>
              <a:rPr sz="2000" i="1" spc="-5" dirty="0">
                <a:solidFill>
                  <a:srgbClr val="595959"/>
                </a:solidFill>
                <a:latin typeface="Times New Roman"/>
                <a:cs typeface="Times New Roman"/>
              </a:rPr>
              <a:t>can </a:t>
            </a:r>
            <a:r>
              <a:rPr sz="2000" i="1" spc="-15" dirty="0">
                <a:solidFill>
                  <a:srgbClr val="595959"/>
                </a:solidFill>
                <a:latin typeface="Times New Roman"/>
                <a:cs typeface="Times New Roman"/>
              </a:rPr>
              <a:t>already  </a:t>
            </a:r>
            <a:r>
              <a:rPr sz="2000" i="1" spc="-5" dirty="0">
                <a:solidFill>
                  <a:srgbClr val="595959"/>
                </a:solidFill>
                <a:latin typeface="Times New Roman"/>
                <a:cs typeface="Times New Roman"/>
              </a:rPr>
              <a:t>hold very small conversations. It understands </a:t>
            </a:r>
            <a:r>
              <a:rPr sz="2000" i="1" spc="-10" dirty="0">
                <a:solidFill>
                  <a:srgbClr val="595959"/>
                </a:solidFill>
                <a:latin typeface="Times New Roman"/>
                <a:cs typeface="Times New Roman"/>
              </a:rPr>
              <a:t>pronouns, </a:t>
            </a:r>
            <a:r>
              <a:rPr sz="2000" i="1" spc="-5" dirty="0">
                <a:solidFill>
                  <a:srgbClr val="595959"/>
                </a:solidFill>
                <a:latin typeface="Times New Roman"/>
                <a:cs typeface="Times New Roman"/>
              </a:rPr>
              <a:t>so if you ask,  ‘Who is Barack </a:t>
            </a:r>
            <a:r>
              <a:rPr sz="2000" i="1" dirty="0">
                <a:solidFill>
                  <a:srgbClr val="595959"/>
                </a:solidFill>
                <a:latin typeface="Times New Roman"/>
                <a:cs typeface="Times New Roman"/>
              </a:rPr>
              <a:t>Obama?’ and </a:t>
            </a:r>
            <a:r>
              <a:rPr sz="2000" i="1" spc="-5" dirty="0">
                <a:solidFill>
                  <a:srgbClr val="595959"/>
                </a:solidFill>
                <a:latin typeface="Times New Roman"/>
                <a:cs typeface="Times New Roman"/>
              </a:rPr>
              <a:t>then ask, ‘Who is his wife?’, it knows that  his </a:t>
            </a:r>
            <a:r>
              <a:rPr sz="2000" i="1" spc="-20" dirty="0">
                <a:solidFill>
                  <a:srgbClr val="595959"/>
                </a:solidFill>
                <a:latin typeface="Times New Roman"/>
                <a:cs typeface="Times New Roman"/>
              </a:rPr>
              <a:t>refers </a:t>
            </a:r>
            <a:r>
              <a:rPr sz="2000" i="1" spc="-5" dirty="0">
                <a:solidFill>
                  <a:srgbClr val="595959"/>
                </a:solidFill>
                <a:latin typeface="Times New Roman"/>
                <a:cs typeface="Times New Roman"/>
              </a:rPr>
              <a:t>to </a:t>
            </a:r>
            <a:r>
              <a:rPr sz="2000" i="1" dirty="0">
                <a:solidFill>
                  <a:srgbClr val="595959"/>
                </a:solidFill>
                <a:latin typeface="Times New Roman"/>
                <a:cs typeface="Times New Roman"/>
              </a:rPr>
              <a:t>Obama. And most </a:t>
            </a:r>
            <a:r>
              <a:rPr sz="2000" i="1" spc="-5" dirty="0">
                <a:solidFill>
                  <a:srgbClr val="595959"/>
                </a:solidFill>
                <a:latin typeface="Times New Roman"/>
                <a:cs typeface="Times New Roman"/>
              </a:rPr>
              <a:t>important, it gives you the </a:t>
            </a:r>
            <a:r>
              <a:rPr sz="2000" i="1" spc="-15" dirty="0">
                <a:solidFill>
                  <a:srgbClr val="595959"/>
                </a:solidFill>
                <a:latin typeface="Times New Roman"/>
                <a:cs typeface="Times New Roman"/>
              </a:rPr>
              <a:t>correct</a:t>
            </a:r>
            <a:r>
              <a:rPr sz="2000" i="1" spc="-50" dirty="0">
                <a:solidFill>
                  <a:srgbClr val="595959"/>
                </a:solidFill>
                <a:latin typeface="Times New Roman"/>
                <a:cs typeface="Times New Roman"/>
              </a:rPr>
              <a:t> </a:t>
            </a:r>
            <a:r>
              <a:rPr sz="2000" i="1" spc="-35" dirty="0">
                <a:solidFill>
                  <a:srgbClr val="595959"/>
                </a:solidFill>
                <a:latin typeface="Times New Roman"/>
                <a:cs typeface="Times New Roman"/>
              </a:rPr>
              <a:t>answer.</a:t>
            </a:r>
            <a:endParaRPr sz="2000" dirty="0">
              <a:latin typeface="Times New Roman"/>
              <a:cs typeface="Times New Roman"/>
            </a:endParaRPr>
          </a:p>
          <a:p>
            <a:pPr>
              <a:lnSpc>
                <a:spcPct val="100000"/>
              </a:lnSpc>
              <a:spcBef>
                <a:spcPts val="25"/>
              </a:spcBef>
            </a:pPr>
            <a:endParaRPr sz="2150" dirty="0">
              <a:latin typeface="Times New Roman"/>
              <a:cs typeface="Times New Roman"/>
            </a:endParaRPr>
          </a:p>
          <a:p>
            <a:pPr marL="12700" marR="92710">
              <a:lnSpc>
                <a:spcPct val="100000"/>
              </a:lnSpc>
            </a:pPr>
            <a:r>
              <a:rPr sz="2000" i="1" dirty="0">
                <a:solidFill>
                  <a:srgbClr val="595959"/>
                </a:solidFill>
                <a:latin typeface="Times New Roman"/>
                <a:cs typeface="Times New Roman"/>
              </a:rPr>
              <a:t>I </a:t>
            </a:r>
            <a:r>
              <a:rPr sz="2000" i="1" spc="-5" dirty="0">
                <a:solidFill>
                  <a:srgbClr val="595959"/>
                </a:solidFill>
                <a:latin typeface="Times New Roman"/>
                <a:cs typeface="Times New Roman"/>
              </a:rPr>
              <a:t>just </a:t>
            </a:r>
            <a:r>
              <a:rPr sz="2000" i="1" spc="-10" dirty="0">
                <a:solidFill>
                  <a:srgbClr val="595959"/>
                </a:solidFill>
                <a:latin typeface="Times New Roman"/>
                <a:cs typeface="Times New Roman"/>
              </a:rPr>
              <a:t>tried </a:t>
            </a:r>
            <a:r>
              <a:rPr sz="2000" i="1" spc="-5" dirty="0">
                <a:solidFill>
                  <a:srgbClr val="595959"/>
                </a:solidFill>
                <a:latin typeface="Times New Roman"/>
                <a:cs typeface="Times New Roman"/>
              </a:rPr>
              <a:t>the </a:t>
            </a:r>
            <a:r>
              <a:rPr sz="2000" i="1" dirty="0">
                <a:solidFill>
                  <a:srgbClr val="595959"/>
                </a:solidFill>
                <a:latin typeface="Times New Roman"/>
                <a:cs typeface="Times New Roman"/>
              </a:rPr>
              <a:t>same </a:t>
            </a:r>
            <a:r>
              <a:rPr sz="2000" i="1" spc="-5" dirty="0">
                <a:solidFill>
                  <a:srgbClr val="595959"/>
                </a:solidFill>
                <a:latin typeface="Times New Roman"/>
                <a:cs typeface="Times New Roman"/>
              </a:rPr>
              <a:t>set </a:t>
            </a:r>
            <a:r>
              <a:rPr sz="2000" i="1" dirty="0">
                <a:solidFill>
                  <a:srgbClr val="595959"/>
                </a:solidFill>
                <a:latin typeface="Times New Roman"/>
                <a:cs typeface="Times New Roman"/>
              </a:rPr>
              <a:t>of </a:t>
            </a:r>
            <a:r>
              <a:rPr sz="2000" i="1" spc="-5" dirty="0">
                <a:solidFill>
                  <a:srgbClr val="595959"/>
                </a:solidFill>
                <a:latin typeface="Times New Roman"/>
                <a:cs typeface="Times New Roman"/>
              </a:rPr>
              <a:t>queries with Siri. First, she </a:t>
            </a:r>
            <a:r>
              <a:rPr sz="2000" i="1" spc="-15" dirty="0">
                <a:solidFill>
                  <a:srgbClr val="595959"/>
                </a:solidFill>
                <a:latin typeface="Times New Roman"/>
                <a:cs typeface="Times New Roman"/>
              </a:rPr>
              <a:t>correctly </a:t>
            </a:r>
            <a:r>
              <a:rPr sz="2000" i="1" spc="-10" dirty="0">
                <a:solidFill>
                  <a:srgbClr val="595959"/>
                </a:solidFill>
                <a:latin typeface="Times New Roman"/>
                <a:cs typeface="Times New Roman"/>
              </a:rPr>
              <a:t>identified  </a:t>
            </a:r>
            <a:r>
              <a:rPr sz="2000" i="1" spc="-5" dirty="0">
                <a:solidFill>
                  <a:srgbClr val="595959"/>
                </a:solidFill>
                <a:latin typeface="Times New Roman"/>
                <a:cs typeface="Times New Roman"/>
              </a:rPr>
              <a:t>the </a:t>
            </a:r>
            <a:r>
              <a:rPr sz="2000" i="1" spc="-15" dirty="0">
                <a:solidFill>
                  <a:srgbClr val="595959"/>
                </a:solidFill>
                <a:latin typeface="Times New Roman"/>
                <a:cs typeface="Times New Roman"/>
              </a:rPr>
              <a:t>president. </a:t>
            </a:r>
            <a:r>
              <a:rPr sz="2000" i="1" dirty="0">
                <a:solidFill>
                  <a:srgbClr val="595959"/>
                </a:solidFill>
                <a:latin typeface="Times New Roman"/>
                <a:cs typeface="Times New Roman"/>
              </a:rPr>
              <a:t>But </a:t>
            </a:r>
            <a:r>
              <a:rPr sz="2000" i="1" spc="-5" dirty="0">
                <a:solidFill>
                  <a:srgbClr val="595959"/>
                </a:solidFill>
                <a:latin typeface="Times New Roman"/>
                <a:cs typeface="Times New Roman"/>
              </a:rPr>
              <a:t>when </a:t>
            </a:r>
            <a:r>
              <a:rPr sz="2000" i="1" dirty="0">
                <a:solidFill>
                  <a:srgbClr val="595959"/>
                </a:solidFill>
                <a:latin typeface="Times New Roman"/>
                <a:cs typeface="Times New Roman"/>
              </a:rPr>
              <a:t>I </a:t>
            </a:r>
            <a:r>
              <a:rPr sz="2000" i="1" spc="-5" dirty="0">
                <a:solidFill>
                  <a:srgbClr val="595959"/>
                </a:solidFill>
                <a:latin typeface="Times New Roman"/>
                <a:cs typeface="Times New Roman"/>
              </a:rPr>
              <a:t>asked, ‘Who is his wife?’ she shot back, ‘What</a:t>
            </a:r>
            <a:r>
              <a:rPr sz="2000" i="1" spc="-175" dirty="0">
                <a:solidFill>
                  <a:srgbClr val="595959"/>
                </a:solidFill>
                <a:latin typeface="Times New Roman"/>
                <a:cs typeface="Times New Roman"/>
              </a:rPr>
              <a:t> </a:t>
            </a:r>
            <a:r>
              <a:rPr sz="2000" i="1" spc="-5" dirty="0">
                <a:solidFill>
                  <a:srgbClr val="595959"/>
                </a:solidFill>
                <a:latin typeface="Times New Roman"/>
                <a:cs typeface="Times New Roman"/>
              </a:rPr>
              <a:t>is  your </a:t>
            </a:r>
            <a:r>
              <a:rPr sz="2000" i="1" spc="-50" dirty="0">
                <a:solidFill>
                  <a:srgbClr val="595959"/>
                </a:solidFill>
                <a:latin typeface="Times New Roman"/>
                <a:cs typeface="Times New Roman"/>
              </a:rPr>
              <a:t>wife’s </a:t>
            </a:r>
            <a:r>
              <a:rPr sz="2000" i="1" dirty="0">
                <a:solidFill>
                  <a:srgbClr val="595959"/>
                </a:solidFill>
                <a:latin typeface="Times New Roman"/>
                <a:cs typeface="Times New Roman"/>
              </a:rPr>
              <a:t>name?’ </a:t>
            </a:r>
            <a:r>
              <a:rPr sz="2000" i="1" spc="-45" dirty="0">
                <a:solidFill>
                  <a:srgbClr val="595959"/>
                </a:solidFill>
                <a:latin typeface="Times New Roman"/>
                <a:cs typeface="Times New Roman"/>
              </a:rPr>
              <a:t>That’s </a:t>
            </a:r>
            <a:r>
              <a:rPr sz="2000" i="1" dirty="0">
                <a:solidFill>
                  <a:srgbClr val="595959"/>
                </a:solidFill>
                <a:latin typeface="Times New Roman"/>
                <a:cs typeface="Times New Roman"/>
              </a:rPr>
              <a:t>not what I</a:t>
            </a:r>
            <a:r>
              <a:rPr sz="2000" i="1" spc="-175" dirty="0">
                <a:solidFill>
                  <a:srgbClr val="595959"/>
                </a:solidFill>
                <a:latin typeface="Times New Roman"/>
                <a:cs typeface="Times New Roman"/>
              </a:rPr>
              <a:t> </a:t>
            </a:r>
            <a:r>
              <a:rPr sz="2000" i="1" spc="-5" dirty="0">
                <a:solidFill>
                  <a:srgbClr val="595959"/>
                </a:solidFill>
                <a:latin typeface="Times New Roman"/>
                <a:cs typeface="Times New Roman"/>
              </a:rPr>
              <a:t>asked.”</a:t>
            </a:r>
            <a:endParaRPr sz="2000" dirty="0">
              <a:latin typeface="Times New Roman"/>
              <a:cs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2507615" cy="665480"/>
          </a:xfrm>
          <a:prstGeom prst="rect">
            <a:avLst/>
          </a:prstGeom>
        </p:spPr>
        <p:txBody>
          <a:bodyPr vert="horz" wrap="square" lIns="0" tIns="12700" rIns="0" bIns="0" rtlCol="0">
            <a:spAutoFit/>
          </a:bodyPr>
          <a:lstStyle/>
          <a:p>
            <a:pPr marL="12700">
              <a:lnSpc>
                <a:spcPct val="100000"/>
              </a:lnSpc>
              <a:spcBef>
                <a:spcPts val="100"/>
              </a:spcBef>
            </a:pPr>
            <a:r>
              <a:rPr spc="100" dirty="0"/>
              <a:t>Pr</a:t>
            </a:r>
            <a:r>
              <a:rPr spc="95" dirty="0"/>
              <a:t>ag</a:t>
            </a:r>
            <a:r>
              <a:rPr spc="90" dirty="0"/>
              <a:t>m</a:t>
            </a:r>
            <a:r>
              <a:rPr spc="95" dirty="0"/>
              <a:t>a</a:t>
            </a:r>
            <a:r>
              <a:rPr spc="90" dirty="0"/>
              <a:t>ti</a:t>
            </a:r>
            <a:r>
              <a:rPr spc="95" dirty="0"/>
              <a:t>c</a:t>
            </a:r>
            <a:r>
              <a:rPr dirty="0"/>
              <a:t>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7</a:t>
            </a:r>
          </a:p>
        </p:txBody>
      </p:sp>
      <p:sp>
        <p:nvSpPr>
          <p:cNvPr id="3" name="object 3"/>
          <p:cNvSpPr txBox="1"/>
          <p:nvPr/>
        </p:nvSpPr>
        <p:spPr>
          <a:xfrm>
            <a:off x="851589" y="1941027"/>
            <a:ext cx="7332345" cy="3216910"/>
          </a:xfrm>
          <a:prstGeom prst="rect">
            <a:avLst/>
          </a:prstGeom>
        </p:spPr>
        <p:txBody>
          <a:bodyPr vert="horz" wrap="square" lIns="0" tIns="104775" rIns="0" bIns="0" rtlCol="0">
            <a:spAutoFit/>
          </a:bodyPr>
          <a:lstStyle/>
          <a:p>
            <a:pPr marL="12700">
              <a:lnSpc>
                <a:spcPct val="100000"/>
              </a:lnSpc>
              <a:spcBef>
                <a:spcPts val="825"/>
              </a:spcBef>
            </a:pPr>
            <a:r>
              <a:rPr sz="2200" dirty="0">
                <a:solidFill>
                  <a:srgbClr val="595959"/>
                </a:solidFill>
                <a:latin typeface="Times New Roman"/>
                <a:cs typeface="Times New Roman"/>
              </a:rPr>
              <a:t>The </a:t>
            </a:r>
            <a:r>
              <a:rPr sz="2200" spc="-5" dirty="0">
                <a:solidFill>
                  <a:srgbClr val="595959"/>
                </a:solidFill>
                <a:latin typeface="Times New Roman"/>
                <a:cs typeface="Times New Roman"/>
              </a:rPr>
              <a:t>purposeful use </a:t>
            </a:r>
            <a:r>
              <a:rPr sz="2200" dirty="0">
                <a:solidFill>
                  <a:srgbClr val="595959"/>
                </a:solidFill>
                <a:latin typeface="Times New Roman"/>
                <a:cs typeface="Times New Roman"/>
              </a:rPr>
              <a:t>of </a:t>
            </a:r>
            <a:r>
              <a:rPr sz="2200" spc="-5" dirty="0">
                <a:solidFill>
                  <a:srgbClr val="595959"/>
                </a:solidFill>
                <a:latin typeface="Times New Roman"/>
                <a:cs typeface="Times New Roman"/>
              </a:rPr>
              <a:t>language </a:t>
            </a:r>
            <a:r>
              <a:rPr sz="2200" dirty="0">
                <a:solidFill>
                  <a:srgbClr val="595959"/>
                </a:solidFill>
                <a:latin typeface="Times New Roman"/>
                <a:cs typeface="Times New Roman"/>
              </a:rPr>
              <a:t>in </a:t>
            </a:r>
            <a:r>
              <a:rPr sz="2200" spc="-5" dirty="0">
                <a:solidFill>
                  <a:srgbClr val="595959"/>
                </a:solidFill>
                <a:latin typeface="Times New Roman"/>
                <a:cs typeface="Times New Roman"/>
              </a:rPr>
              <a:t>situations</a:t>
            </a:r>
            <a:endParaRPr sz="2200" dirty="0">
              <a:latin typeface="Times New Roman"/>
              <a:cs typeface="Times New Roman"/>
            </a:endParaRPr>
          </a:p>
          <a:p>
            <a:pPr marL="186690" marR="5080" indent="-137160">
              <a:lnSpc>
                <a:spcPct val="100000"/>
              </a:lnSpc>
              <a:spcBef>
                <a:spcPts val="660"/>
              </a:spcBef>
              <a:buClr>
                <a:srgbClr val="002060"/>
              </a:buClr>
              <a:buFont typeface="Microsoft Sans Serif"/>
              <a:buChar char="▪"/>
              <a:tabLst>
                <a:tab pos="186690" algn="l"/>
              </a:tabLst>
            </a:pPr>
            <a:r>
              <a:rPr sz="2000" dirty="0">
                <a:solidFill>
                  <a:srgbClr val="595959"/>
                </a:solidFill>
                <a:latin typeface="Times New Roman"/>
                <a:cs typeface="Times New Roman"/>
              </a:rPr>
              <a:t>A </a:t>
            </a:r>
            <a:r>
              <a:rPr sz="2000" spc="-5" dirty="0">
                <a:solidFill>
                  <a:srgbClr val="595959"/>
                </a:solidFill>
                <a:latin typeface="Times New Roman"/>
                <a:cs typeface="Times New Roman"/>
              </a:rPr>
              <a:t>functional perspective: understanding the </a:t>
            </a:r>
            <a:r>
              <a:rPr sz="2000" spc="-20" dirty="0">
                <a:solidFill>
                  <a:srgbClr val="595959"/>
                </a:solidFill>
                <a:latin typeface="Times New Roman"/>
                <a:cs typeface="Times New Roman"/>
              </a:rPr>
              <a:t>person’s </a:t>
            </a:r>
            <a:r>
              <a:rPr sz="2000" spc="-5" dirty="0">
                <a:solidFill>
                  <a:srgbClr val="595959"/>
                </a:solidFill>
                <a:latin typeface="Times New Roman"/>
                <a:cs typeface="Times New Roman"/>
              </a:rPr>
              <a:t>purpose in using  the</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text</a:t>
            </a:r>
            <a:endParaRPr sz="2000" dirty="0">
              <a:latin typeface="Times New Roman"/>
              <a:cs typeface="Times New Roman"/>
            </a:endParaRPr>
          </a:p>
          <a:p>
            <a:pPr marL="12700">
              <a:lnSpc>
                <a:spcPct val="100000"/>
              </a:lnSpc>
              <a:spcBef>
                <a:spcPts val="1200"/>
              </a:spcBef>
            </a:pPr>
            <a:r>
              <a:rPr sz="2200" spc="-5" dirty="0">
                <a:solidFill>
                  <a:srgbClr val="595959"/>
                </a:solidFill>
                <a:latin typeface="Times New Roman"/>
                <a:cs typeface="Times New Roman"/>
              </a:rPr>
              <a:t>Those aspects </a:t>
            </a:r>
            <a:r>
              <a:rPr sz="2200" dirty="0">
                <a:solidFill>
                  <a:srgbClr val="595959"/>
                </a:solidFill>
                <a:latin typeface="Times New Roman"/>
                <a:cs typeface="Times New Roman"/>
              </a:rPr>
              <a:t>of </a:t>
            </a:r>
            <a:r>
              <a:rPr sz="2200" spc="-5" dirty="0">
                <a:solidFill>
                  <a:srgbClr val="595959"/>
                </a:solidFill>
                <a:latin typeface="Times New Roman"/>
                <a:cs typeface="Times New Roman"/>
              </a:rPr>
              <a:t>language that require context </a:t>
            </a:r>
            <a:r>
              <a:rPr sz="2200" dirty="0">
                <a:solidFill>
                  <a:srgbClr val="595959"/>
                </a:solidFill>
                <a:latin typeface="Times New Roman"/>
                <a:cs typeface="Times New Roman"/>
              </a:rPr>
              <a:t>for</a:t>
            </a:r>
            <a:r>
              <a:rPr sz="2200" spc="65" dirty="0">
                <a:solidFill>
                  <a:srgbClr val="595959"/>
                </a:solidFill>
                <a:latin typeface="Times New Roman"/>
                <a:cs typeface="Times New Roman"/>
              </a:rPr>
              <a:t> </a:t>
            </a:r>
            <a:r>
              <a:rPr sz="2200" spc="-5" dirty="0">
                <a:solidFill>
                  <a:srgbClr val="595959"/>
                </a:solidFill>
                <a:latin typeface="Times New Roman"/>
                <a:cs typeface="Times New Roman"/>
              </a:rPr>
              <a:t>understanding</a:t>
            </a:r>
            <a:endParaRPr sz="2200" dirty="0">
              <a:latin typeface="Times New Roman"/>
              <a:cs typeface="Times New Roman"/>
            </a:endParaRPr>
          </a:p>
          <a:p>
            <a:pPr marL="12700" marR="270510">
              <a:lnSpc>
                <a:spcPts val="2600"/>
              </a:lnSpc>
              <a:spcBef>
                <a:spcPts val="1280"/>
              </a:spcBef>
            </a:pPr>
            <a:r>
              <a:rPr sz="2200" spc="-5" dirty="0">
                <a:solidFill>
                  <a:srgbClr val="595959"/>
                </a:solidFill>
                <a:latin typeface="Times New Roman"/>
                <a:cs typeface="Times New Roman"/>
              </a:rPr>
              <a:t>Goal </a:t>
            </a:r>
            <a:r>
              <a:rPr sz="2200" dirty="0">
                <a:solidFill>
                  <a:srgbClr val="595959"/>
                </a:solidFill>
                <a:latin typeface="Times New Roman"/>
                <a:cs typeface="Times New Roman"/>
              </a:rPr>
              <a:t>is to </a:t>
            </a:r>
            <a:r>
              <a:rPr sz="2200" spc="-5" dirty="0">
                <a:solidFill>
                  <a:srgbClr val="595959"/>
                </a:solidFill>
                <a:latin typeface="Times New Roman"/>
                <a:cs typeface="Times New Roman"/>
              </a:rPr>
              <a:t>explain </a:t>
            </a:r>
            <a:r>
              <a:rPr sz="2200" dirty="0">
                <a:solidFill>
                  <a:srgbClr val="595959"/>
                </a:solidFill>
                <a:latin typeface="Times New Roman"/>
                <a:cs typeface="Times New Roman"/>
              </a:rPr>
              <a:t>how </a:t>
            </a:r>
            <a:r>
              <a:rPr sz="2200" spc="-5" dirty="0">
                <a:solidFill>
                  <a:srgbClr val="595959"/>
                </a:solidFill>
                <a:latin typeface="Times New Roman"/>
                <a:cs typeface="Times New Roman"/>
              </a:rPr>
              <a:t>extra meaning </a:t>
            </a:r>
            <a:r>
              <a:rPr sz="2200" dirty="0">
                <a:solidFill>
                  <a:srgbClr val="595959"/>
                </a:solidFill>
                <a:latin typeface="Times New Roman"/>
                <a:cs typeface="Times New Roman"/>
              </a:rPr>
              <a:t>is </a:t>
            </a:r>
            <a:r>
              <a:rPr sz="2200" i="1" spc="-25" dirty="0">
                <a:solidFill>
                  <a:srgbClr val="595959"/>
                </a:solidFill>
                <a:latin typeface="Times New Roman"/>
                <a:cs typeface="Times New Roman"/>
              </a:rPr>
              <a:t>read </a:t>
            </a:r>
            <a:r>
              <a:rPr sz="2200" i="1" dirty="0">
                <a:solidFill>
                  <a:srgbClr val="595959"/>
                </a:solidFill>
                <a:latin typeface="Times New Roman"/>
                <a:cs typeface="Times New Roman"/>
              </a:rPr>
              <a:t>into </a:t>
            </a:r>
            <a:r>
              <a:rPr sz="2200" spc="-5" dirty="0">
                <a:solidFill>
                  <a:srgbClr val="595959"/>
                </a:solidFill>
                <a:latin typeface="Times New Roman"/>
                <a:cs typeface="Times New Roman"/>
              </a:rPr>
              <a:t>texts without  actually being encoded </a:t>
            </a:r>
            <a:r>
              <a:rPr sz="2200" dirty="0">
                <a:solidFill>
                  <a:srgbClr val="595959"/>
                </a:solidFill>
                <a:latin typeface="Times New Roman"/>
                <a:cs typeface="Times New Roman"/>
              </a:rPr>
              <a:t>in</a:t>
            </a:r>
            <a:r>
              <a:rPr sz="2200" spc="10" dirty="0">
                <a:solidFill>
                  <a:srgbClr val="595959"/>
                </a:solidFill>
                <a:latin typeface="Times New Roman"/>
                <a:cs typeface="Times New Roman"/>
              </a:rPr>
              <a:t> </a:t>
            </a:r>
            <a:r>
              <a:rPr sz="2200" spc="-5" dirty="0">
                <a:solidFill>
                  <a:srgbClr val="595959"/>
                </a:solidFill>
                <a:latin typeface="Times New Roman"/>
                <a:cs typeface="Times New Roman"/>
              </a:rPr>
              <a:t>them</a:t>
            </a:r>
            <a:endParaRPr sz="2200" dirty="0">
              <a:latin typeface="Times New Roman"/>
              <a:cs typeface="Times New Roman"/>
            </a:endParaRPr>
          </a:p>
          <a:p>
            <a:pPr marL="186690" indent="-137160">
              <a:lnSpc>
                <a:spcPct val="100000"/>
              </a:lnSpc>
              <a:spcBef>
                <a:spcPts val="580"/>
              </a:spcBef>
              <a:buClr>
                <a:srgbClr val="002060"/>
              </a:buClr>
              <a:buFont typeface="Microsoft Sans Serif"/>
              <a:buChar char="▪"/>
              <a:tabLst>
                <a:tab pos="186690" algn="l"/>
              </a:tabLst>
            </a:pPr>
            <a:r>
              <a:rPr sz="2000" spc="-5" dirty="0">
                <a:solidFill>
                  <a:srgbClr val="595959"/>
                </a:solidFill>
                <a:latin typeface="Times New Roman"/>
                <a:cs typeface="Times New Roman"/>
              </a:rPr>
              <a:t>Requires much world</a:t>
            </a:r>
            <a:r>
              <a:rPr sz="2000" dirty="0">
                <a:solidFill>
                  <a:srgbClr val="595959"/>
                </a:solidFill>
                <a:latin typeface="Times New Roman"/>
                <a:cs typeface="Times New Roman"/>
              </a:rPr>
              <a:t> </a:t>
            </a:r>
            <a:r>
              <a:rPr sz="2000" spc="-5" dirty="0">
                <a:solidFill>
                  <a:srgbClr val="595959"/>
                </a:solidFill>
                <a:latin typeface="Times New Roman"/>
                <a:cs typeface="Times New Roman"/>
              </a:rPr>
              <a:t>knowledge</a:t>
            </a:r>
            <a:endParaRPr sz="2000" dirty="0">
              <a:latin typeface="Times New Roman"/>
              <a:cs typeface="Times New Roman"/>
            </a:endParaRPr>
          </a:p>
          <a:p>
            <a:pPr marL="186690" indent="-137160">
              <a:lnSpc>
                <a:spcPct val="100000"/>
              </a:lnSpc>
              <a:spcBef>
                <a:spcPts val="600"/>
              </a:spcBef>
              <a:buClr>
                <a:srgbClr val="002060"/>
              </a:buClr>
              <a:buFont typeface="Microsoft Sans Serif"/>
              <a:buChar char="▪"/>
              <a:tabLst>
                <a:tab pos="186690" algn="l"/>
              </a:tabLst>
            </a:pPr>
            <a:r>
              <a:rPr sz="2000" spc="-5" dirty="0">
                <a:solidFill>
                  <a:srgbClr val="595959"/>
                </a:solidFill>
                <a:latin typeface="Times New Roman"/>
                <a:cs typeface="Times New Roman"/>
              </a:rPr>
              <a:t>Understanding </a:t>
            </a:r>
            <a:r>
              <a:rPr sz="2000" dirty="0">
                <a:solidFill>
                  <a:srgbClr val="595959"/>
                </a:solidFill>
                <a:latin typeface="Times New Roman"/>
                <a:cs typeface="Times New Roman"/>
              </a:rPr>
              <a:t>of</a:t>
            </a:r>
            <a:r>
              <a:rPr sz="2000" spc="-5" dirty="0">
                <a:solidFill>
                  <a:srgbClr val="595959"/>
                </a:solidFill>
                <a:latin typeface="Times New Roman"/>
                <a:cs typeface="Times New Roman"/>
              </a:rPr>
              <a:t> intentions/plans/goals</a:t>
            </a:r>
            <a:endParaRPr sz="2000" dirty="0">
              <a:latin typeface="Times New Roman"/>
              <a:cs typeface="Times New Roma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2507615" cy="665480"/>
          </a:xfrm>
          <a:prstGeom prst="rect">
            <a:avLst/>
          </a:prstGeom>
        </p:spPr>
        <p:txBody>
          <a:bodyPr vert="horz" wrap="square" lIns="0" tIns="12700" rIns="0" bIns="0" rtlCol="0">
            <a:spAutoFit/>
          </a:bodyPr>
          <a:lstStyle/>
          <a:p>
            <a:pPr marL="12700">
              <a:lnSpc>
                <a:spcPct val="100000"/>
              </a:lnSpc>
              <a:spcBef>
                <a:spcPts val="100"/>
              </a:spcBef>
            </a:pPr>
            <a:r>
              <a:rPr spc="100" dirty="0"/>
              <a:t>Pr</a:t>
            </a:r>
            <a:r>
              <a:rPr spc="95" dirty="0"/>
              <a:t>ag</a:t>
            </a:r>
            <a:r>
              <a:rPr spc="90" dirty="0"/>
              <a:t>m</a:t>
            </a:r>
            <a:r>
              <a:rPr spc="95" dirty="0"/>
              <a:t>a</a:t>
            </a:r>
            <a:r>
              <a:rPr spc="90" dirty="0"/>
              <a:t>ti</a:t>
            </a:r>
            <a:r>
              <a:rPr spc="95" dirty="0"/>
              <a:t>c</a:t>
            </a:r>
            <a:r>
              <a:rPr dirty="0"/>
              <a:t>s</a:t>
            </a:r>
          </a:p>
        </p:txBody>
      </p:sp>
      <p:sp>
        <p:nvSpPr>
          <p:cNvPr id="3" name="object 3"/>
          <p:cNvSpPr txBox="1"/>
          <p:nvPr/>
        </p:nvSpPr>
        <p:spPr>
          <a:xfrm>
            <a:off x="4791802" y="2558511"/>
            <a:ext cx="1320165" cy="330200"/>
          </a:xfrm>
          <a:prstGeom prst="rect">
            <a:avLst/>
          </a:prstGeom>
        </p:spPr>
        <p:txBody>
          <a:bodyPr vert="horz" wrap="square" lIns="0" tIns="12700" rIns="0" bIns="0" rtlCol="0">
            <a:spAutoFit/>
          </a:bodyPr>
          <a:lstStyle/>
          <a:p>
            <a:pPr marL="12700">
              <a:lnSpc>
                <a:spcPct val="100000"/>
              </a:lnSpc>
              <a:spcBef>
                <a:spcPts val="100"/>
              </a:spcBef>
            </a:pPr>
            <a:r>
              <a:rPr sz="2000" spc="-20" dirty="0">
                <a:solidFill>
                  <a:srgbClr val="595959"/>
                </a:solidFill>
                <a:latin typeface="Times New Roman"/>
                <a:cs typeface="Times New Roman"/>
              </a:rPr>
              <a:t>TAKE-TRIP</a:t>
            </a:r>
            <a:endParaRPr sz="2000" dirty="0">
              <a:latin typeface="Times New Roman"/>
              <a:cs typeface="Times New Roman"/>
            </a:endParaRPr>
          </a:p>
        </p:txBody>
      </p:sp>
      <p:sp>
        <p:nvSpPr>
          <p:cNvPr id="4" name="object 4"/>
          <p:cNvSpPr txBox="1"/>
          <p:nvPr/>
        </p:nvSpPr>
        <p:spPr>
          <a:xfrm>
            <a:off x="2328475" y="3292630"/>
            <a:ext cx="1525270" cy="330200"/>
          </a:xfrm>
          <a:prstGeom prst="rect">
            <a:avLst/>
          </a:prstGeom>
        </p:spPr>
        <p:txBody>
          <a:bodyPr vert="horz" wrap="square" lIns="0" tIns="12700" rIns="0" bIns="0" rtlCol="0">
            <a:spAutoFit/>
          </a:bodyPr>
          <a:lstStyle/>
          <a:p>
            <a:pPr marL="12700">
              <a:lnSpc>
                <a:spcPct val="100000"/>
              </a:lnSpc>
              <a:spcBef>
                <a:spcPts val="100"/>
              </a:spcBef>
            </a:pPr>
            <a:r>
              <a:rPr sz="2000" spc="-25" dirty="0">
                <a:solidFill>
                  <a:srgbClr val="595959"/>
                </a:solidFill>
                <a:latin typeface="Times New Roman"/>
                <a:cs typeface="Times New Roman"/>
              </a:rPr>
              <a:t>BUY-TICKET</a:t>
            </a:r>
            <a:endParaRPr sz="2000" dirty="0">
              <a:latin typeface="Times New Roman"/>
              <a:cs typeface="Times New Roman"/>
            </a:endParaRPr>
          </a:p>
        </p:txBody>
      </p:sp>
      <p:sp>
        <p:nvSpPr>
          <p:cNvPr id="5" name="object 5"/>
          <p:cNvSpPr txBox="1"/>
          <p:nvPr/>
        </p:nvSpPr>
        <p:spPr>
          <a:xfrm>
            <a:off x="4661574" y="3346636"/>
            <a:ext cx="1590675" cy="330200"/>
          </a:xfrm>
          <a:prstGeom prst="rect">
            <a:avLst/>
          </a:prstGeom>
        </p:spPr>
        <p:txBody>
          <a:bodyPr vert="horz" wrap="square" lIns="0" tIns="12700" rIns="0" bIns="0" rtlCol="0">
            <a:spAutoFit/>
          </a:bodyPr>
          <a:lstStyle/>
          <a:p>
            <a:pPr marL="12700">
              <a:lnSpc>
                <a:spcPct val="100000"/>
              </a:lnSpc>
              <a:spcBef>
                <a:spcPts val="100"/>
              </a:spcBef>
            </a:pPr>
            <a:r>
              <a:rPr sz="2000" spc="-5" dirty="0">
                <a:solidFill>
                  <a:srgbClr val="595959"/>
                </a:solidFill>
                <a:latin typeface="Times New Roman"/>
                <a:cs typeface="Times New Roman"/>
              </a:rPr>
              <a:t>GOTO-TRAIN</a:t>
            </a:r>
            <a:endParaRPr sz="2000" dirty="0">
              <a:latin typeface="Times New Roman"/>
              <a:cs typeface="Times New Roman"/>
            </a:endParaRPr>
          </a:p>
        </p:txBody>
      </p:sp>
      <p:sp>
        <p:nvSpPr>
          <p:cNvPr id="6" name="object 6"/>
          <p:cNvSpPr txBox="1"/>
          <p:nvPr/>
        </p:nvSpPr>
        <p:spPr>
          <a:xfrm>
            <a:off x="6719565" y="3346636"/>
            <a:ext cx="1746250" cy="330200"/>
          </a:xfrm>
          <a:prstGeom prst="rect">
            <a:avLst/>
          </a:prstGeom>
        </p:spPr>
        <p:txBody>
          <a:bodyPr vert="horz" wrap="square" lIns="0" tIns="12700" rIns="0" bIns="0" rtlCol="0">
            <a:spAutoFit/>
          </a:bodyPr>
          <a:lstStyle/>
          <a:p>
            <a:pPr marL="12700">
              <a:lnSpc>
                <a:spcPct val="100000"/>
              </a:lnSpc>
              <a:spcBef>
                <a:spcPts val="100"/>
              </a:spcBef>
            </a:pPr>
            <a:r>
              <a:rPr sz="2000" spc="-5" dirty="0">
                <a:solidFill>
                  <a:srgbClr val="595959"/>
                </a:solidFill>
                <a:latin typeface="Times New Roman"/>
                <a:cs typeface="Times New Roman"/>
              </a:rPr>
              <a:t>GETON-TRAIN</a:t>
            </a:r>
            <a:endParaRPr sz="2000" dirty="0">
              <a:latin typeface="Times New Roman"/>
              <a:cs typeface="Times New Roman"/>
            </a:endParaRPr>
          </a:p>
        </p:txBody>
      </p:sp>
      <p:sp>
        <p:nvSpPr>
          <p:cNvPr id="7" name="object 7"/>
          <p:cNvSpPr txBox="1"/>
          <p:nvPr/>
        </p:nvSpPr>
        <p:spPr>
          <a:xfrm>
            <a:off x="645222" y="4127972"/>
            <a:ext cx="7753350" cy="980440"/>
          </a:xfrm>
          <a:prstGeom prst="rect">
            <a:avLst/>
          </a:prstGeom>
        </p:spPr>
        <p:txBody>
          <a:bodyPr vert="horz" wrap="square" lIns="0" tIns="12700" rIns="0" bIns="0" rtlCol="0">
            <a:spAutoFit/>
          </a:bodyPr>
          <a:lstStyle/>
          <a:p>
            <a:pPr marL="12700">
              <a:lnSpc>
                <a:spcPct val="100000"/>
              </a:lnSpc>
              <a:spcBef>
                <a:spcPts val="100"/>
              </a:spcBef>
              <a:tabLst>
                <a:tab pos="3276600" algn="l"/>
                <a:tab pos="5675630" algn="l"/>
              </a:tabLst>
            </a:pPr>
            <a:r>
              <a:rPr sz="2000" spc="-5" dirty="0">
                <a:solidFill>
                  <a:srgbClr val="595959"/>
                </a:solidFill>
                <a:latin typeface="Times New Roman"/>
                <a:cs typeface="Times New Roman"/>
              </a:rPr>
              <a:t>GOTO-TICKETBOOTH	</a:t>
            </a:r>
            <a:r>
              <a:rPr sz="2000" dirty="0">
                <a:solidFill>
                  <a:srgbClr val="595959"/>
                </a:solidFill>
                <a:latin typeface="Times New Roman"/>
                <a:cs typeface="Times New Roman"/>
              </a:rPr>
              <a:t>GIVE MONEY	</a:t>
            </a:r>
            <a:r>
              <a:rPr sz="2000" spc="-5" dirty="0">
                <a:solidFill>
                  <a:srgbClr val="595959"/>
                </a:solidFill>
                <a:latin typeface="Times New Roman"/>
                <a:cs typeface="Times New Roman"/>
              </a:rPr>
              <a:t>RECEIVE-TICKET</a:t>
            </a:r>
            <a:endParaRPr sz="2000" dirty="0">
              <a:latin typeface="Times New Roman"/>
              <a:cs typeface="Times New Roman"/>
            </a:endParaRPr>
          </a:p>
          <a:p>
            <a:pPr>
              <a:lnSpc>
                <a:spcPct val="100000"/>
              </a:lnSpc>
              <a:spcBef>
                <a:spcPts val="25"/>
              </a:spcBef>
            </a:pPr>
            <a:endParaRPr sz="2550" dirty="0">
              <a:latin typeface="Times New Roman"/>
              <a:cs typeface="Times New Roman"/>
            </a:endParaRPr>
          </a:p>
          <a:p>
            <a:pPr marR="92710" algn="ctr">
              <a:lnSpc>
                <a:spcPct val="100000"/>
              </a:lnSpc>
            </a:pPr>
            <a:r>
              <a:rPr sz="1800" spc="-5" dirty="0">
                <a:solidFill>
                  <a:srgbClr val="595959"/>
                </a:solidFill>
                <a:latin typeface="Times New Roman"/>
                <a:cs typeface="Times New Roman"/>
              </a:rPr>
              <a:t>Sketch </a:t>
            </a:r>
            <a:r>
              <a:rPr sz="1800" dirty="0">
                <a:solidFill>
                  <a:srgbClr val="595959"/>
                </a:solidFill>
                <a:latin typeface="Times New Roman"/>
                <a:cs typeface="Times New Roman"/>
              </a:rPr>
              <a:t>of a </a:t>
            </a:r>
            <a:r>
              <a:rPr sz="1800" spc="-5" dirty="0">
                <a:solidFill>
                  <a:srgbClr val="595959"/>
                </a:solidFill>
                <a:latin typeface="Times New Roman"/>
                <a:cs typeface="Times New Roman"/>
              </a:rPr>
              <a:t>commonsense task plan to take </a:t>
            </a:r>
            <a:r>
              <a:rPr sz="1800" dirty="0">
                <a:solidFill>
                  <a:srgbClr val="595959"/>
                </a:solidFill>
                <a:latin typeface="Times New Roman"/>
                <a:cs typeface="Times New Roman"/>
              </a:rPr>
              <a:t>a</a:t>
            </a:r>
            <a:r>
              <a:rPr sz="1800" spc="30" dirty="0">
                <a:solidFill>
                  <a:srgbClr val="595959"/>
                </a:solidFill>
                <a:latin typeface="Times New Roman"/>
                <a:cs typeface="Times New Roman"/>
              </a:rPr>
              <a:t> </a:t>
            </a:r>
            <a:r>
              <a:rPr sz="1800" spc="-5" dirty="0">
                <a:solidFill>
                  <a:srgbClr val="595959"/>
                </a:solidFill>
                <a:latin typeface="Times New Roman"/>
                <a:cs typeface="Times New Roman"/>
              </a:rPr>
              <a:t>trip</a:t>
            </a:r>
            <a:endParaRPr sz="1800" dirty="0">
              <a:latin typeface="Times New Roman"/>
              <a:cs typeface="Times New Roman"/>
            </a:endParaRPr>
          </a:p>
        </p:txBody>
      </p:sp>
      <p:sp>
        <p:nvSpPr>
          <p:cNvPr id="8" name="object 8"/>
          <p:cNvSpPr/>
          <p:nvPr/>
        </p:nvSpPr>
        <p:spPr>
          <a:xfrm>
            <a:off x="3276600" y="2946400"/>
            <a:ext cx="2171700" cy="381000"/>
          </a:xfrm>
          <a:custGeom>
            <a:avLst/>
            <a:gdLst/>
            <a:ahLst/>
            <a:cxnLst/>
            <a:rect l="l" t="t" r="r" b="b"/>
            <a:pathLst>
              <a:path w="2171700" h="381000">
                <a:moveTo>
                  <a:pt x="2171700" y="0"/>
                </a:moveTo>
                <a:lnTo>
                  <a:pt x="495300" y="304800"/>
                </a:lnTo>
              </a:path>
              <a:path w="2171700" h="381000">
                <a:moveTo>
                  <a:pt x="2171700" y="0"/>
                </a:moveTo>
                <a:lnTo>
                  <a:pt x="2171698" y="381000"/>
                </a:lnTo>
              </a:path>
              <a:path w="2171700" h="381000">
                <a:moveTo>
                  <a:pt x="2171700" y="0"/>
                </a:moveTo>
                <a:lnTo>
                  <a:pt x="0" y="381000"/>
                </a:lnTo>
              </a:path>
            </a:pathLst>
          </a:custGeom>
          <a:ln w="25400">
            <a:solidFill>
              <a:srgbClr val="595959"/>
            </a:solidFill>
          </a:ln>
        </p:spPr>
        <p:txBody>
          <a:bodyPr wrap="square" lIns="0" tIns="0" rIns="0" bIns="0" rtlCol="0"/>
          <a:lstStyle/>
          <a:p>
            <a:endParaRPr dirty="0"/>
          </a:p>
        </p:txBody>
      </p:sp>
      <p:grpSp>
        <p:nvGrpSpPr>
          <p:cNvPr id="9" name="object 9"/>
          <p:cNvGrpSpPr/>
          <p:nvPr/>
        </p:nvGrpSpPr>
        <p:grpSpPr>
          <a:xfrm>
            <a:off x="1854200" y="3619500"/>
            <a:ext cx="5359400" cy="482600"/>
            <a:chOff x="1854200" y="3619500"/>
            <a:chExt cx="5359400" cy="482600"/>
          </a:xfrm>
        </p:grpSpPr>
        <p:sp>
          <p:nvSpPr>
            <p:cNvPr id="10" name="object 10"/>
            <p:cNvSpPr/>
            <p:nvPr/>
          </p:nvSpPr>
          <p:spPr>
            <a:xfrm>
              <a:off x="1866900" y="3632200"/>
              <a:ext cx="1219200" cy="381000"/>
            </a:xfrm>
            <a:custGeom>
              <a:avLst/>
              <a:gdLst/>
              <a:ahLst/>
              <a:cxnLst/>
              <a:rect l="l" t="t" r="r" b="b"/>
              <a:pathLst>
                <a:path w="1219200" h="381000">
                  <a:moveTo>
                    <a:pt x="0" y="381000"/>
                  </a:moveTo>
                  <a:lnTo>
                    <a:pt x="1219200" y="0"/>
                  </a:lnTo>
                </a:path>
              </a:pathLst>
            </a:custGeom>
            <a:ln w="25400">
              <a:solidFill>
                <a:srgbClr val="595959"/>
              </a:solidFill>
            </a:ln>
          </p:spPr>
          <p:txBody>
            <a:bodyPr wrap="square" lIns="0" tIns="0" rIns="0" bIns="0" rtlCol="0"/>
            <a:lstStyle/>
            <a:p>
              <a:endParaRPr dirty="0"/>
            </a:p>
          </p:txBody>
        </p:sp>
        <p:sp>
          <p:nvSpPr>
            <p:cNvPr id="11" name="object 11"/>
            <p:cNvSpPr/>
            <p:nvPr/>
          </p:nvSpPr>
          <p:spPr>
            <a:xfrm>
              <a:off x="3086100" y="3632200"/>
              <a:ext cx="4114800" cy="457200"/>
            </a:xfrm>
            <a:custGeom>
              <a:avLst/>
              <a:gdLst/>
              <a:ahLst/>
              <a:cxnLst/>
              <a:rect l="l" t="t" r="r" b="b"/>
              <a:pathLst>
                <a:path w="4114800" h="457200">
                  <a:moveTo>
                    <a:pt x="0" y="0"/>
                  </a:moveTo>
                  <a:lnTo>
                    <a:pt x="1524000" y="457200"/>
                  </a:lnTo>
                </a:path>
                <a:path w="4114800" h="457200">
                  <a:moveTo>
                    <a:pt x="0" y="0"/>
                  </a:moveTo>
                  <a:lnTo>
                    <a:pt x="4114800" y="457200"/>
                  </a:lnTo>
                </a:path>
              </a:pathLst>
            </a:custGeom>
            <a:ln w="25400">
              <a:solidFill>
                <a:srgbClr val="595959"/>
              </a:solidFill>
            </a:ln>
          </p:spPr>
          <p:txBody>
            <a:bodyPr wrap="square" lIns="0" tIns="0" rIns="0" bIns="0" rtlCol="0"/>
            <a:lstStyle/>
            <a:p>
              <a:endParaRPr dirty="0"/>
            </a:p>
          </p:txBody>
        </p:sp>
      </p:grpSp>
      <p:sp>
        <p:nvSpPr>
          <p:cNvPr id="12" name="object 12"/>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13" name="object 13"/>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8</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6624320" cy="665480"/>
          </a:xfrm>
          <a:prstGeom prst="rect">
            <a:avLst/>
          </a:prstGeom>
        </p:spPr>
        <p:txBody>
          <a:bodyPr vert="horz" wrap="square" lIns="0" tIns="12700" rIns="0" bIns="0" rtlCol="0">
            <a:spAutoFit/>
          </a:bodyPr>
          <a:lstStyle/>
          <a:p>
            <a:pPr marL="12700">
              <a:lnSpc>
                <a:spcPct val="100000"/>
              </a:lnSpc>
              <a:spcBef>
                <a:spcPts val="100"/>
              </a:spcBef>
            </a:pPr>
            <a:r>
              <a:rPr spc="55" dirty="0"/>
              <a:t>Techniques </a:t>
            </a:r>
            <a:r>
              <a:rPr spc="65" dirty="0"/>
              <a:t>for NLP</a:t>
            </a:r>
            <a:r>
              <a:rPr spc="35" dirty="0"/>
              <a:t> </a:t>
            </a:r>
            <a:r>
              <a:rPr spc="85" dirty="0"/>
              <a:t>Analysis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9</a:t>
            </a:r>
          </a:p>
        </p:txBody>
      </p:sp>
      <p:sp>
        <p:nvSpPr>
          <p:cNvPr id="3" name="object 3"/>
          <p:cNvSpPr txBox="1"/>
          <p:nvPr/>
        </p:nvSpPr>
        <p:spPr>
          <a:xfrm>
            <a:off x="824277" y="1884516"/>
            <a:ext cx="6861175" cy="4075429"/>
          </a:xfrm>
          <a:prstGeom prst="rect">
            <a:avLst/>
          </a:prstGeom>
        </p:spPr>
        <p:txBody>
          <a:bodyPr vert="horz" wrap="square" lIns="0" tIns="188595" rIns="0" bIns="0" rtlCol="0">
            <a:spAutoFit/>
          </a:bodyPr>
          <a:lstStyle/>
          <a:p>
            <a:pPr marL="12700">
              <a:lnSpc>
                <a:spcPct val="100000"/>
              </a:lnSpc>
              <a:spcBef>
                <a:spcPts val="1485"/>
              </a:spcBef>
            </a:pPr>
            <a:r>
              <a:rPr sz="2200" spc="-5" dirty="0">
                <a:solidFill>
                  <a:srgbClr val="595959"/>
                </a:solidFill>
                <a:latin typeface="Times New Roman"/>
                <a:cs typeface="Times New Roman"/>
              </a:rPr>
              <a:t>Corpus</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Statistics</a:t>
            </a:r>
            <a:endParaRPr sz="2200" dirty="0">
              <a:latin typeface="Times New Roman"/>
              <a:cs typeface="Times New Roman"/>
            </a:endParaRPr>
          </a:p>
          <a:p>
            <a:pPr marL="186690" indent="-137160">
              <a:lnSpc>
                <a:spcPct val="100000"/>
              </a:lnSpc>
              <a:spcBef>
                <a:spcPts val="1260"/>
              </a:spcBef>
              <a:buClr>
                <a:srgbClr val="002060"/>
              </a:buClr>
              <a:buFont typeface="Microsoft Sans Serif"/>
              <a:buChar char="▪"/>
              <a:tabLst>
                <a:tab pos="186690" algn="l"/>
              </a:tabLst>
            </a:pPr>
            <a:r>
              <a:rPr sz="2000" spc="-5" dirty="0">
                <a:solidFill>
                  <a:srgbClr val="595959"/>
                </a:solidFill>
                <a:latin typeface="Times New Roman"/>
                <a:cs typeface="Times New Roman"/>
              </a:rPr>
              <a:t>Frequencies </a:t>
            </a:r>
            <a:r>
              <a:rPr sz="2000" dirty="0">
                <a:solidFill>
                  <a:srgbClr val="595959"/>
                </a:solidFill>
                <a:latin typeface="Times New Roman"/>
                <a:cs typeface="Times New Roman"/>
              </a:rPr>
              <a:t>of</a:t>
            </a:r>
            <a:r>
              <a:rPr sz="2000" spc="-10" dirty="0">
                <a:solidFill>
                  <a:srgbClr val="595959"/>
                </a:solidFill>
                <a:latin typeface="Times New Roman"/>
                <a:cs typeface="Times New Roman"/>
              </a:rPr>
              <a:t> </a:t>
            </a:r>
            <a:r>
              <a:rPr sz="2000" dirty="0">
                <a:solidFill>
                  <a:srgbClr val="595959"/>
                </a:solidFill>
                <a:latin typeface="Times New Roman"/>
                <a:cs typeface="Times New Roman"/>
              </a:rPr>
              <a:t>words</a:t>
            </a:r>
            <a:endParaRPr sz="2000" dirty="0">
              <a:latin typeface="Times New Roman"/>
              <a:cs typeface="Times New Roman"/>
            </a:endParaRPr>
          </a:p>
          <a:p>
            <a:pPr marL="186690" marR="1573530" indent="-137160">
              <a:lnSpc>
                <a:spcPct val="100000"/>
              </a:lnSpc>
              <a:spcBef>
                <a:spcPts val="1200"/>
              </a:spcBef>
              <a:buClr>
                <a:srgbClr val="002060"/>
              </a:buClr>
              <a:buFont typeface="Microsoft Sans Serif"/>
              <a:buChar char="▪"/>
              <a:tabLst>
                <a:tab pos="186690" algn="l"/>
              </a:tabLst>
            </a:pPr>
            <a:r>
              <a:rPr sz="2000" spc="-5" dirty="0">
                <a:solidFill>
                  <a:srgbClr val="595959"/>
                </a:solidFill>
                <a:latin typeface="Times New Roman"/>
                <a:cs typeface="Times New Roman"/>
              </a:rPr>
              <a:t>Frequencies </a:t>
            </a:r>
            <a:r>
              <a:rPr sz="2000" dirty="0">
                <a:solidFill>
                  <a:srgbClr val="595959"/>
                </a:solidFill>
                <a:latin typeface="Times New Roman"/>
                <a:cs typeface="Times New Roman"/>
              </a:rPr>
              <a:t>of word </a:t>
            </a:r>
            <a:r>
              <a:rPr sz="2000" spc="-5" dirty="0">
                <a:solidFill>
                  <a:srgbClr val="595959"/>
                </a:solidFill>
                <a:latin typeface="Times New Roman"/>
                <a:cs typeface="Times New Roman"/>
              </a:rPr>
              <a:t>pairs, using co-occurrence </a:t>
            </a:r>
            <a:r>
              <a:rPr sz="2000" dirty="0">
                <a:solidFill>
                  <a:srgbClr val="595959"/>
                </a:solidFill>
                <a:latin typeface="Times New Roman"/>
                <a:cs typeface="Times New Roman"/>
              </a:rPr>
              <a:t>or  </a:t>
            </a:r>
            <a:r>
              <a:rPr sz="2000" spc="-10" dirty="0">
                <a:solidFill>
                  <a:srgbClr val="595959"/>
                </a:solidFill>
                <a:latin typeface="Times New Roman"/>
                <a:cs typeface="Times New Roman"/>
              </a:rPr>
              <a:t>semantic </a:t>
            </a:r>
            <a:r>
              <a:rPr sz="2000" spc="-5" dirty="0">
                <a:solidFill>
                  <a:srgbClr val="595959"/>
                </a:solidFill>
                <a:latin typeface="Times New Roman"/>
                <a:cs typeface="Times New Roman"/>
              </a:rPr>
              <a:t>measures</a:t>
            </a:r>
            <a:endParaRPr sz="2000" dirty="0">
              <a:latin typeface="Times New Roman"/>
              <a:cs typeface="Times New Roman"/>
            </a:endParaRPr>
          </a:p>
          <a:p>
            <a:pPr marL="12700">
              <a:lnSpc>
                <a:spcPct val="100000"/>
              </a:lnSpc>
              <a:spcBef>
                <a:spcPts val="1200"/>
              </a:spcBef>
            </a:pPr>
            <a:r>
              <a:rPr sz="2200" spc="-5" dirty="0">
                <a:solidFill>
                  <a:srgbClr val="595959"/>
                </a:solidFill>
                <a:latin typeface="Times New Roman"/>
                <a:cs typeface="Times New Roman"/>
              </a:rPr>
              <a:t>Classification </a:t>
            </a:r>
            <a:r>
              <a:rPr sz="2200" dirty="0">
                <a:solidFill>
                  <a:srgbClr val="595959"/>
                </a:solidFill>
                <a:latin typeface="Times New Roman"/>
                <a:cs typeface="Times New Roman"/>
              </a:rPr>
              <a:t>or </a:t>
            </a:r>
            <a:r>
              <a:rPr sz="2200" spc="-5" dirty="0">
                <a:solidFill>
                  <a:srgbClr val="595959"/>
                </a:solidFill>
                <a:latin typeface="Times New Roman"/>
                <a:cs typeface="Times New Roman"/>
              </a:rPr>
              <a:t>Other Machine</a:t>
            </a:r>
            <a:r>
              <a:rPr sz="2200" dirty="0">
                <a:solidFill>
                  <a:srgbClr val="595959"/>
                </a:solidFill>
                <a:latin typeface="Times New Roman"/>
                <a:cs typeface="Times New Roman"/>
              </a:rPr>
              <a:t> </a:t>
            </a:r>
            <a:r>
              <a:rPr sz="2200" spc="-5" dirty="0">
                <a:solidFill>
                  <a:srgbClr val="595959"/>
                </a:solidFill>
                <a:latin typeface="Times New Roman"/>
                <a:cs typeface="Times New Roman"/>
              </a:rPr>
              <a:t>Learning</a:t>
            </a:r>
            <a:endParaRPr sz="2200" dirty="0">
              <a:latin typeface="Times New Roman"/>
              <a:cs typeface="Times New Roman"/>
            </a:endParaRPr>
          </a:p>
          <a:p>
            <a:pPr marL="186690" indent="-137160">
              <a:lnSpc>
                <a:spcPct val="100000"/>
              </a:lnSpc>
              <a:spcBef>
                <a:spcPts val="1160"/>
              </a:spcBef>
              <a:buClr>
                <a:srgbClr val="002060"/>
              </a:buClr>
              <a:buFont typeface="Microsoft Sans Serif"/>
              <a:buChar char="▪"/>
              <a:tabLst>
                <a:tab pos="186690" algn="l"/>
              </a:tabLst>
            </a:pPr>
            <a:r>
              <a:rPr sz="2000" dirty="0">
                <a:solidFill>
                  <a:srgbClr val="595959"/>
                </a:solidFill>
                <a:latin typeface="Times New Roman"/>
                <a:cs typeface="Times New Roman"/>
              </a:rPr>
              <a:t>Use NLP </a:t>
            </a:r>
            <a:r>
              <a:rPr sz="2000" spc="-5" dirty="0">
                <a:solidFill>
                  <a:srgbClr val="595959"/>
                </a:solidFill>
                <a:latin typeface="Times New Roman"/>
                <a:cs typeface="Times New Roman"/>
              </a:rPr>
              <a:t>to produce features, also </a:t>
            </a:r>
            <a:r>
              <a:rPr sz="2000" dirty="0">
                <a:solidFill>
                  <a:srgbClr val="595959"/>
                </a:solidFill>
                <a:latin typeface="Times New Roman"/>
                <a:cs typeface="Times New Roman"/>
              </a:rPr>
              <a:t>known </a:t>
            </a:r>
            <a:r>
              <a:rPr sz="2000" spc="-5" dirty="0">
                <a:solidFill>
                  <a:srgbClr val="595959"/>
                </a:solidFill>
                <a:latin typeface="Times New Roman"/>
                <a:cs typeface="Times New Roman"/>
              </a:rPr>
              <a:t>as </a:t>
            </a:r>
            <a:r>
              <a:rPr sz="2000" spc="-10" dirty="0">
                <a:solidFill>
                  <a:srgbClr val="595959"/>
                </a:solidFill>
                <a:latin typeface="Times New Roman"/>
                <a:cs typeface="Times New Roman"/>
              </a:rPr>
              <a:t>attributes, </a:t>
            </a:r>
            <a:r>
              <a:rPr sz="2000" dirty="0">
                <a:solidFill>
                  <a:srgbClr val="595959"/>
                </a:solidFill>
                <a:latin typeface="Times New Roman"/>
                <a:cs typeface="Times New Roman"/>
              </a:rPr>
              <a:t>of </a:t>
            </a:r>
            <a:r>
              <a:rPr sz="2000" spc="-5" dirty="0">
                <a:solidFill>
                  <a:srgbClr val="595959"/>
                </a:solidFill>
                <a:latin typeface="Times New Roman"/>
                <a:cs typeface="Times New Roman"/>
              </a:rPr>
              <a:t>the</a:t>
            </a:r>
            <a:r>
              <a:rPr sz="2000" spc="-65" dirty="0">
                <a:solidFill>
                  <a:srgbClr val="595959"/>
                </a:solidFill>
                <a:latin typeface="Times New Roman"/>
                <a:cs typeface="Times New Roman"/>
              </a:rPr>
              <a:t> </a:t>
            </a:r>
            <a:r>
              <a:rPr sz="2000" spc="-5" dirty="0">
                <a:solidFill>
                  <a:srgbClr val="595959"/>
                </a:solidFill>
                <a:latin typeface="Times New Roman"/>
                <a:cs typeface="Times New Roman"/>
              </a:rPr>
              <a:t>text</a:t>
            </a:r>
            <a:endParaRPr sz="2000" dirty="0">
              <a:latin typeface="Times New Roman"/>
              <a:cs typeface="Times New Roman"/>
            </a:endParaRPr>
          </a:p>
          <a:p>
            <a:pPr marL="186690" indent="-137160">
              <a:lnSpc>
                <a:spcPct val="100000"/>
              </a:lnSpc>
              <a:spcBef>
                <a:spcPts val="1200"/>
              </a:spcBef>
              <a:buClr>
                <a:srgbClr val="002060"/>
              </a:buClr>
              <a:buFont typeface="Microsoft Sans Serif"/>
              <a:buChar char="▪"/>
              <a:tabLst>
                <a:tab pos="186690" algn="l"/>
              </a:tabLst>
            </a:pPr>
            <a:r>
              <a:rPr sz="2000" spc="-5" dirty="0">
                <a:solidFill>
                  <a:srgbClr val="595959"/>
                </a:solidFill>
                <a:latin typeface="Times New Roman"/>
                <a:cs typeface="Times New Roman"/>
              </a:rPr>
              <a:t>Classify the text according to </a:t>
            </a:r>
            <a:r>
              <a:rPr sz="2000" dirty="0">
                <a:solidFill>
                  <a:srgbClr val="595959"/>
                </a:solidFill>
                <a:latin typeface="Times New Roman"/>
                <a:cs typeface="Times New Roman"/>
              </a:rPr>
              <a:t>a </a:t>
            </a:r>
            <a:r>
              <a:rPr sz="2000" spc="-5" dirty="0">
                <a:solidFill>
                  <a:srgbClr val="595959"/>
                </a:solidFill>
                <a:latin typeface="Times New Roman"/>
                <a:cs typeface="Times New Roman"/>
              </a:rPr>
              <a:t>set </a:t>
            </a:r>
            <a:r>
              <a:rPr sz="2000" dirty="0">
                <a:solidFill>
                  <a:srgbClr val="595959"/>
                </a:solidFill>
                <a:latin typeface="Times New Roman"/>
                <a:cs typeface="Times New Roman"/>
              </a:rPr>
              <a:t>of</a:t>
            </a:r>
            <a:r>
              <a:rPr sz="2000" spc="-20" dirty="0">
                <a:solidFill>
                  <a:srgbClr val="595959"/>
                </a:solidFill>
                <a:latin typeface="Times New Roman"/>
                <a:cs typeface="Times New Roman"/>
              </a:rPr>
              <a:t> </a:t>
            </a:r>
            <a:r>
              <a:rPr sz="2000" spc="-5" dirty="0">
                <a:solidFill>
                  <a:srgbClr val="595959"/>
                </a:solidFill>
                <a:latin typeface="Times New Roman"/>
                <a:cs typeface="Times New Roman"/>
              </a:rPr>
              <a:t>labels</a:t>
            </a:r>
            <a:endParaRPr sz="2000" dirty="0">
              <a:latin typeface="Times New Roman"/>
              <a:cs typeface="Times New Roman"/>
            </a:endParaRPr>
          </a:p>
          <a:p>
            <a:pPr marL="369570" lvl="1" indent="-137795">
              <a:lnSpc>
                <a:spcPct val="100000"/>
              </a:lnSpc>
              <a:spcBef>
                <a:spcPts val="1200"/>
              </a:spcBef>
              <a:buClr>
                <a:srgbClr val="002060"/>
              </a:buClr>
              <a:buFont typeface="Microsoft Sans Serif"/>
              <a:buChar char="▪"/>
              <a:tabLst>
                <a:tab pos="369570" algn="l"/>
              </a:tabLst>
            </a:pPr>
            <a:r>
              <a:rPr sz="2000" spc="-5" dirty="0">
                <a:solidFill>
                  <a:srgbClr val="595959"/>
                </a:solidFill>
                <a:latin typeface="Times New Roman"/>
                <a:cs typeface="Times New Roman"/>
              </a:rPr>
              <a:t>Classify customer reviews as positive </a:t>
            </a:r>
            <a:r>
              <a:rPr sz="2000" dirty="0">
                <a:solidFill>
                  <a:srgbClr val="595959"/>
                </a:solidFill>
                <a:latin typeface="Times New Roman"/>
                <a:cs typeface="Times New Roman"/>
              </a:rPr>
              <a:t>or</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negative</a:t>
            </a:r>
            <a:endParaRPr sz="2000" dirty="0">
              <a:latin typeface="Times New Roman"/>
              <a:cs typeface="Times New Roman"/>
            </a:endParaRPr>
          </a:p>
          <a:p>
            <a:pPr marL="369570" lvl="1" indent="-137795">
              <a:lnSpc>
                <a:spcPct val="100000"/>
              </a:lnSpc>
              <a:spcBef>
                <a:spcPts val="1200"/>
              </a:spcBef>
              <a:buClr>
                <a:srgbClr val="002060"/>
              </a:buClr>
              <a:buFont typeface="Microsoft Sans Serif"/>
              <a:buChar char="▪"/>
              <a:tabLst>
                <a:tab pos="369570" algn="l"/>
              </a:tabLst>
            </a:pPr>
            <a:r>
              <a:rPr sz="2000" spc="-5" dirty="0">
                <a:solidFill>
                  <a:srgbClr val="595959"/>
                </a:solidFill>
                <a:latin typeface="Times New Roman"/>
                <a:cs typeface="Times New Roman"/>
              </a:rPr>
              <a:t>Classify </a:t>
            </a:r>
            <a:r>
              <a:rPr sz="2000" dirty="0">
                <a:solidFill>
                  <a:srgbClr val="595959"/>
                </a:solidFill>
                <a:latin typeface="Times New Roman"/>
                <a:cs typeface="Times New Roman"/>
              </a:rPr>
              <a:t>news </a:t>
            </a:r>
            <a:r>
              <a:rPr sz="2000" spc="-10" dirty="0">
                <a:solidFill>
                  <a:srgbClr val="595959"/>
                </a:solidFill>
                <a:latin typeface="Times New Roman"/>
                <a:cs typeface="Times New Roman"/>
              </a:rPr>
              <a:t>articles </a:t>
            </a:r>
            <a:r>
              <a:rPr sz="2000" spc="-5" dirty="0">
                <a:solidFill>
                  <a:srgbClr val="595959"/>
                </a:solidFill>
                <a:latin typeface="Times New Roman"/>
                <a:cs typeface="Times New Roman"/>
              </a:rPr>
              <a:t>according to</a:t>
            </a:r>
            <a:r>
              <a:rPr sz="2000" dirty="0">
                <a:solidFill>
                  <a:srgbClr val="595959"/>
                </a:solidFill>
                <a:latin typeface="Times New Roman"/>
                <a:cs typeface="Times New Roman"/>
              </a:rPr>
              <a:t> </a:t>
            </a:r>
            <a:r>
              <a:rPr sz="2000" spc="-5" dirty="0">
                <a:solidFill>
                  <a:srgbClr val="595959"/>
                </a:solidFill>
                <a:latin typeface="Times New Roman"/>
                <a:cs typeface="Times New Roman"/>
              </a:rPr>
              <a:t>topic</a:t>
            </a:r>
            <a:endParaRPr sz="2000" dirty="0">
              <a:latin typeface="Times New Roman"/>
              <a:cs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4700905" cy="665480"/>
          </a:xfrm>
          <a:prstGeom prst="rect">
            <a:avLst/>
          </a:prstGeom>
        </p:spPr>
        <p:txBody>
          <a:bodyPr vert="horz" wrap="square" lIns="0" tIns="12700" rIns="0" bIns="0" rtlCol="0">
            <a:spAutoFit/>
          </a:bodyPr>
          <a:lstStyle/>
          <a:p>
            <a:pPr marL="12700">
              <a:lnSpc>
                <a:spcPct val="100000"/>
              </a:lnSpc>
              <a:spcBef>
                <a:spcPts val="100"/>
              </a:spcBef>
            </a:pPr>
            <a:r>
              <a:rPr spc="75" dirty="0"/>
              <a:t>Where </a:t>
            </a:r>
            <a:r>
              <a:rPr spc="50" dirty="0"/>
              <a:t>Is </a:t>
            </a:r>
            <a:r>
              <a:rPr spc="65" dirty="0"/>
              <a:t>NLP</a:t>
            </a:r>
            <a:r>
              <a:rPr spc="250" dirty="0"/>
              <a:t> </a:t>
            </a:r>
            <a:r>
              <a:rPr spc="75" dirty="0"/>
              <a:t>Now?</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4</a:t>
            </a:fld>
            <a:endParaRPr sz="800" dirty="0">
              <a:latin typeface="Times New Roman"/>
              <a:cs typeface="Times New Roman"/>
            </a:endParaRPr>
          </a:p>
        </p:txBody>
      </p:sp>
      <p:sp>
        <p:nvSpPr>
          <p:cNvPr id="3" name="object 3"/>
          <p:cNvSpPr txBox="1"/>
          <p:nvPr/>
        </p:nvSpPr>
        <p:spPr>
          <a:xfrm>
            <a:off x="730920" y="1817563"/>
            <a:ext cx="6904990" cy="4258310"/>
          </a:xfrm>
          <a:prstGeom prst="rect">
            <a:avLst/>
          </a:prstGeom>
        </p:spPr>
        <p:txBody>
          <a:bodyPr vert="horz" wrap="square" lIns="0" tIns="97155" rIns="0" bIns="0" rtlCol="0">
            <a:spAutoFit/>
          </a:bodyPr>
          <a:lstStyle/>
          <a:p>
            <a:pPr marL="12700">
              <a:lnSpc>
                <a:spcPct val="100000"/>
              </a:lnSpc>
              <a:spcBef>
                <a:spcPts val="765"/>
              </a:spcBef>
            </a:pPr>
            <a:r>
              <a:rPr sz="2000" spc="-5" dirty="0">
                <a:solidFill>
                  <a:srgbClr val="595959"/>
                </a:solidFill>
                <a:latin typeface="Times New Roman"/>
                <a:cs typeface="Times New Roman"/>
              </a:rPr>
              <a:t>Goals can </a:t>
            </a:r>
            <a:r>
              <a:rPr sz="2000" dirty="0">
                <a:solidFill>
                  <a:srgbClr val="595959"/>
                </a:solidFill>
                <a:latin typeface="Times New Roman"/>
                <a:cs typeface="Times New Roman"/>
              </a:rPr>
              <a:t>be</a:t>
            </a:r>
            <a:r>
              <a:rPr sz="2000" spc="-5" dirty="0">
                <a:solidFill>
                  <a:srgbClr val="595959"/>
                </a:solidFill>
                <a:latin typeface="Times New Roman"/>
                <a:cs typeface="Times New Roman"/>
              </a:rPr>
              <a:t> </a:t>
            </a:r>
            <a:r>
              <a:rPr sz="2000" spc="-10" dirty="0">
                <a:solidFill>
                  <a:srgbClr val="595959"/>
                </a:solidFill>
                <a:latin typeface="Times New Roman"/>
                <a:cs typeface="Times New Roman"/>
              </a:rPr>
              <a:t>far-reaching</a:t>
            </a:r>
            <a:endParaRPr sz="2000" dirty="0">
              <a:latin typeface="Times New Roman"/>
              <a:cs typeface="Times New Roman"/>
            </a:endParaRPr>
          </a:p>
          <a:p>
            <a:pPr marL="186690" indent="-137795">
              <a:lnSpc>
                <a:spcPct val="100000"/>
              </a:lnSpc>
              <a:spcBef>
                <a:spcPts val="600"/>
              </a:spcBef>
              <a:buClr>
                <a:srgbClr val="002060"/>
              </a:buClr>
              <a:buFont typeface="Microsoft Sans Serif"/>
              <a:buChar char="▪"/>
              <a:tabLst>
                <a:tab pos="186690" algn="l"/>
              </a:tabLst>
            </a:pPr>
            <a:r>
              <a:rPr sz="1800" spc="-20" dirty="0">
                <a:solidFill>
                  <a:srgbClr val="595959"/>
                </a:solidFill>
                <a:latin typeface="Times New Roman"/>
                <a:cs typeface="Times New Roman"/>
              </a:rPr>
              <a:t>True </a:t>
            </a:r>
            <a:r>
              <a:rPr sz="1800" spc="-5" dirty="0">
                <a:solidFill>
                  <a:srgbClr val="595959"/>
                </a:solidFill>
                <a:latin typeface="Times New Roman"/>
                <a:cs typeface="Times New Roman"/>
              </a:rPr>
              <a:t>text</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understanding</a:t>
            </a:r>
            <a:endParaRPr sz="1800" dirty="0">
              <a:latin typeface="Times New Roman"/>
              <a:cs typeface="Times New Roman"/>
            </a:endParaRPr>
          </a:p>
          <a:p>
            <a:pPr marL="186690" indent="-137795">
              <a:lnSpc>
                <a:spcPct val="100000"/>
              </a:lnSpc>
              <a:spcBef>
                <a:spcPts val="640"/>
              </a:spcBef>
              <a:buClr>
                <a:srgbClr val="002060"/>
              </a:buClr>
              <a:buFont typeface="Microsoft Sans Serif"/>
              <a:buChar char="▪"/>
              <a:tabLst>
                <a:tab pos="186690" algn="l"/>
              </a:tabLst>
            </a:pPr>
            <a:r>
              <a:rPr sz="1800" spc="-5" dirty="0">
                <a:solidFill>
                  <a:srgbClr val="595959"/>
                </a:solidFill>
                <a:latin typeface="Times New Roman"/>
                <a:cs typeface="Times New Roman"/>
              </a:rPr>
              <a:t>Reasoning </a:t>
            </a:r>
            <a:r>
              <a:rPr sz="1800" dirty="0">
                <a:solidFill>
                  <a:srgbClr val="595959"/>
                </a:solidFill>
                <a:latin typeface="Times New Roman"/>
                <a:cs typeface="Times New Roman"/>
              </a:rPr>
              <a:t>about </a:t>
            </a:r>
            <a:r>
              <a:rPr sz="1800" spc="-5" dirty="0">
                <a:solidFill>
                  <a:srgbClr val="595959"/>
                </a:solidFill>
                <a:latin typeface="Times New Roman"/>
                <a:cs typeface="Times New Roman"/>
              </a:rPr>
              <a:t>knowledge in</a:t>
            </a:r>
            <a:r>
              <a:rPr sz="1800" dirty="0">
                <a:solidFill>
                  <a:srgbClr val="595959"/>
                </a:solidFill>
                <a:latin typeface="Times New Roman"/>
                <a:cs typeface="Times New Roman"/>
              </a:rPr>
              <a:t> </a:t>
            </a:r>
            <a:r>
              <a:rPr sz="1800" spc="-5" dirty="0">
                <a:solidFill>
                  <a:srgbClr val="595959"/>
                </a:solidFill>
                <a:latin typeface="Times New Roman"/>
                <a:cs typeface="Times New Roman"/>
              </a:rPr>
              <a:t>text</a:t>
            </a:r>
            <a:endParaRPr sz="1800" dirty="0">
              <a:latin typeface="Times New Roman"/>
              <a:cs typeface="Times New Roman"/>
            </a:endParaRPr>
          </a:p>
          <a:p>
            <a:pPr marL="186690" indent="-137795">
              <a:lnSpc>
                <a:spcPct val="100000"/>
              </a:lnSpc>
              <a:spcBef>
                <a:spcPts val="640"/>
              </a:spcBef>
              <a:buClr>
                <a:srgbClr val="002060"/>
              </a:buClr>
              <a:buFont typeface="Microsoft Sans Serif"/>
              <a:buChar char="▪"/>
              <a:tabLst>
                <a:tab pos="186690" algn="l"/>
              </a:tabLst>
            </a:pPr>
            <a:r>
              <a:rPr sz="1800" spc="-5" dirty="0">
                <a:solidFill>
                  <a:srgbClr val="595959"/>
                </a:solidFill>
                <a:latin typeface="Times New Roman"/>
                <a:cs typeface="Times New Roman"/>
              </a:rPr>
              <a:t>Real-time participation in spoken</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dialogues</a:t>
            </a:r>
            <a:endParaRPr sz="1800" dirty="0">
              <a:latin typeface="Times New Roman"/>
              <a:cs typeface="Times New Roman"/>
            </a:endParaRPr>
          </a:p>
          <a:p>
            <a:pPr marL="12700">
              <a:lnSpc>
                <a:spcPct val="100000"/>
              </a:lnSpc>
              <a:spcBef>
                <a:spcPts val="540"/>
              </a:spcBef>
            </a:pPr>
            <a:r>
              <a:rPr sz="2000" dirty="0">
                <a:solidFill>
                  <a:srgbClr val="595959"/>
                </a:solidFill>
                <a:latin typeface="Times New Roman"/>
                <a:cs typeface="Times New Roman"/>
              </a:rPr>
              <a:t>Or </a:t>
            </a:r>
            <a:r>
              <a:rPr sz="2000" spc="-5" dirty="0">
                <a:solidFill>
                  <a:srgbClr val="595959"/>
                </a:solidFill>
                <a:latin typeface="Times New Roman"/>
                <a:cs typeface="Times New Roman"/>
              </a:rPr>
              <a:t>very </a:t>
            </a:r>
            <a:r>
              <a:rPr sz="2000" dirty="0">
                <a:solidFill>
                  <a:srgbClr val="595959"/>
                </a:solidFill>
                <a:latin typeface="Times New Roman"/>
                <a:cs typeface="Times New Roman"/>
              </a:rPr>
              <a:t>down </a:t>
            </a:r>
            <a:r>
              <a:rPr sz="2000" spc="-5" dirty="0">
                <a:solidFill>
                  <a:srgbClr val="595959"/>
                </a:solidFill>
                <a:latin typeface="Times New Roman"/>
                <a:cs typeface="Times New Roman"/>
              </a:rPr>
              <a:t>to earth</a:t>
            </a:r>
            <a:endParaRPr sz="2000" dirty="0">
              <a:latin typeface="Times New Roman"/>
              <a:cs typeface="Times New Roman"/>
            </a:endParaRPr>
          </a:p>
          <a:p>
            <a:pPr marL="186690" indent="-137795">
              <a:lnSpc>
                <a:spcPct val="100000"/>
              </a:lnSpc>
              <a:spcBef>
                <a:spcPts val="600"/>
              </a:spcBef>
              <a:buClr>
                <a:srgbClr val="002060"/>
              </a:buClr>
              <a:buFont typeface="Microsoft Sans Serif"/>
              <a:buChar char="▪"/>
              <a:tabLst>
                <a:tab pos="186690" algn="l"/>
              </a:tabLst>
            </a:pPr>
            <a:r>
              <a:rPr sz="1800" spc="-5" dirty="0">
                <a:solidFill>
                  <a:srgbClr val="595959"/>
                </a:solidFill>
                <a:latin typeface="Times New Roman"/>
                <a:cs typeface="Times New Roman"/>
              </a:rPr>
              <a:t>Finding the price </a:t>
            </a:r>
            <a:r>
              <a:rPr sz="1800" dirty="0">
                <a:solidFill>
                  <a:srgbClr val="595959"/>
                </a:solidFill>
                <a:latin typeface="Times New Roman"/>
                <a:cs typeface="Times New Roman"/>
              </a:rPr>
              <a:t>of </a:t>
            </a:r>
            <a:r>
              <a:rPr sz="1800" spc="-5" dirty="0">
                <a:solidFill>
                  <a:srgbClr val="595959"/>
                </a:solidFill>
                <a:latin typeface="Times New Roman"/>
                <a:cs typeface="Times New Roman"/>
              </a:rPr>
              <a:t>products </a:t>
            </a:r>
            <a:r>
              <a:rPr sz="1800" dirty="0">
                <a:solidFill>
                  <a:srgbClr val="595959"/>
                </a:solidFill>
                <a:latin typeface="Times New Roman"/>
                <a:cs typeface="Times New Roman"/>
              </a:rPr>
              <a:t>on </a:t>
            </a:r>
            <a:r>
              <a:rPr sz="1800" spc="-5" dirty="0">
                <a:solidFill>
                  <a:srgbClr val="595959"/>
                </a:solidFill>
                <a:latin typeface="Times New Roman"/>
                <a:cs typeface="Times New Roman"/>
              </a:rPr>
              <a:t>the</a:t>
            </a:r>
            <a:r>
              <a:rPr sz="1800" spc="10" dirty="0">
                <a:solidFill>
                  <a:srgbClr val="595959"/>
                </a:solidFill>
                <a:latin typeface="Times New Roman"/>
                <a:cs typeface="Times New Roman"/>
              </a:rPr>
              <a:t> </a:t>
            </a:r>
            <a:r>
              <a:rPr sz="1800" dirty="0">
                <a:solidFill>
                  <a:srgbClr val="595959"/>
                </a:solidFill>
                <a:latin typeface="Times New Roman"/>
                <a:cs typeface="Times New Roman"/>
              </a:rPr>
              <a:t>web</a:t>
            </a:r>
            <a:endParaRPr sz="1800" dirty="0">
              <a:latin typeface="Times New Roman"/>
              <a:cs typeface="Times New Roman"/>
            </a:endParaRPr>
          </a:p>
          <a:p>
            <a:pPr marL="186690" indent="-137795">
              <a:lnSpc>
                <a:spcPct val="100000"/>
              </a:lnSpc>
              <a:spcBef>
                <a:spcPts val="640"/>
              </a:spcBef>
              <a:buClr>
                <a:srgbClr val="002060"/>
              </a:buClr>
              <a:buFont typeface="Microsoft Sans Serif"/>
              <a:buChar char="▪"/>
              <a:tabLst>
                <a:tab pos="186690" algn="l"/>
              </a:tabLst>
            </a:pPr>
            <a:r>
              <a:rPr sz="1800" spc="-5" dirty="0">
                <a:solidFill>
                  <a:srgbClr val="595959"/>
                </a:solidFill>
                <a:latin typeface="Times New Roman"/>
                <a:cs typeface="Times New Roman"/>
              </a:rPr>
              <a:t>Context-sensitive</a:t>
            </a:r>
            <a:r>
              <a:rPr sz="1800" dirty="0">
                <a:solidFill>
                  <a:srgbClr val="595959"/>
                </a:solidFill>
                <a:latin typeface="Times New Roman"/>
                <a:cs typeface="Times New Roman"/>
              </a:rPr>
              <a:t> </a:t>
            </a:r>
            <a:r>
              <a:rPr sz="1800" spc="-5" dirty="0">
                <a:solidFill>
                  <a:srgbClr val="595959"/>
                </a:solidFill>
                <a:latin typeface="Times New Roman"/>
                <a:cs typeface="Times New Roman"/>
              </a:rPr>
              <a:t>spell-checking</a:t>
            </a:r>
            <a:endParaRPr sz="1800" dirty="0">
              <a:latin typeface="Times New Roman"/>
              <a:cs typeface="Times New Roman"/>
            </a:endParaRPr>
          </a:p>
          <a:p>
            <a:pPr marL="186690" indent="-137795">
              <a:lnSpc>
                <a:spcPct val="100000"/>
              </a:lnSpc>
              <a:spcBef>
                <a:spcPts val="540"/>
              </a:spcBef>
              <a:buClr>
                <a:srgbClr val="002060"/>
              </a:buClr>
              <a:buFont typeface="Microsoft Sans Serif"/>
              <a:buChar char="▪"/>
              <a:tabLst>
                <a:tab pos="186690" algn="l"/>
              </a:tabLst>
            </a:pPr>
            <a:r>
              <a:rPr sz="1800" spc="-5" dirty="0">
                <a:solidFill>
                  <a:srgbClr val="595959"/>
                </a:solidFill>
                <a:latin typeface="Times New Roman"/>
                <a:cs typeface="Times New Roman"/>
              </a:rPr>
              <a:t>Analyzing sentiment </a:t>
            </a:r>
            <a:r>
              <a:rPr sz="1800" dirty="0">
                <a:solidFill>
                  <a:srgbClr val="595959"/>
                </a:solidFill>
                <a:latin typeface="Times New Roman"/>
                <a:cs typeface="Times New Roman"/>
              </a:rPr>
              <a:t>and </a:t>
            </a:r>
            <a:r>
              <a:rPr sz="1800" spc="-5" dirty="0">
                <a:solidFill>
                  <a:srgbClr val="595959"/>
                </a:solidFill>
                <a:latin typeface="Times New Roman"/>
                <a:cs typeface="Times New Roman"/>
              </a:rPr>
              <a:t>opinions</a:t>
            </a:r>
            <a:r>
              <a:rPr sz="1800" dirty="0">
                <a:solidFill>
                  <a:srgbClr val="595959"/>
                </a:solidFill>
                <a:latin typeface="Times New Roman"/>
                <a:cs typeface="Times New Roman"/>
              </a:rPr>
              <a:t> </a:t>
            </a:r>
            <a:r>
              <a:rPr sz="1800" spc="-5" dirty="0">
                <a:solidFill>
                  <a:srgbClr val="595959"/>
                </a:solidFill>
                <a:latin typeface="Times New Roman"/>
                <a:cs typeface="Times New Roman"/>
              </a:rPr>
              <a:t>statistically</a:t>
            </a:r>
            <a:endParaRPr sz="1800" dirty="0">
              <a:latin typeface="Times New Roman"/>
              <a:cs typeface="Times New Roman"/>
            </a:endParaRPr>
          </a:p>
          <a:p>
            <a:pPr marL="186690" indent="-137795">
              <a:lnSpc>
                <a:spcPct val="100000"/>
              </a:lnSpc>
              <a:spcBef>
                <a:spcPts val="640"/>
              </a:spcBef>
              <a:buClr>
                <a:srgbClr val="002060"/>
              </a:buClr>
              <a:buFont typeface="Microsoft Sans Serif"/>
              <a:buChar char="▪"/>
              <a:tabLst>
                <a:tab pos="186690" algn="l"/>
              </a:tabLst>
            </a:pPr>
            <a:r>
              <a:rPr sz="1800" spc="-5" dirty="0">
                <a:solidFill>
                  <a:srgbClr val="595959"/>
                </a:solidFill>
                <a:latin typeface="Times New Roman"/>
                <a:cs typeface="Times New Roman"/>
              </a:rPr>
              <a:t>Extracting facts </a:t>
            </a:r>
            <a:r>
              <a:rPr sz="1800" dirty="0">
                <a:solidFill>
                  <a:srgbClr val="595959"/>
                </a:solidFill>
                <a:latin typeface="Times New Roman"/>
                <a:cs typeface="Times New Roman"/>
              </a:rPr>
              <a:t>or </a:t>
            </a:r>
            <a:r>
              <a:rPr sz="1800" spc="-5" dirty="0">
                <a:solidFill>
                  <a:srgbClr val="595959"/>
                </a:solidFill>
                <a:latin typeface="Times New Roman"/>
                <a:cs typeface="Times New Roman"/>
              </a:rPr>
              <a:t>relations </a:t>
            </a:r>
            <a:r>
              <a:rPr sz="1800" dirty="0">
                <a:solidFill>
                  <a:srgbClr val="595959"/>
                </a:solidFill>
                <a:latin typeface="Times New Roman"/>
                <a:cs typeface="Times New Roman"/>
              </a:rPr>
              <a:t>from </a:t>
            </a:r>
            <a:r>
              <a:rPr sz="1800" spc="-5" dirty="0">
                <a:solidFill>
                  <a:srgbClr val="595959"/>
                </a:solidFill>
                <a:latin typeface="Times New Roman"/>
                <a:cs typeface="Times New Roman"/>
              </a:rPr>
              <a:t>documents</a:t>
            </a:r>
            <a:endParaRPr sz="1800" dirty="0">
              <a:latin typeface="Times New Roman"/>
              <a:cs typeface="Times New Roman"/>
            </a:endParaRPr>
          </a:p>
          <a:p>
            <a:pPr marL="186690" indent="-137795">
              <a:lnSpc>
                <a:spcPct val="100000"/>
              </a:lnSpc>
              <a:spcBef>
                <a:spcPts val="640"/>
              </a:spcBef>
              <a:buClr>
                <a:srgbClr val="002060"/>
              </a:buClr>
              <a:buFont typeface="Microsoft Sans Serif"/>
              <a:buChar char="▪"/>
              <a:tabLst>
                <a:tab pos="186690" algn="l"/>
              </a:tabLst>
            </a:pPr>
            <a:r>
              <a:rPr sz="1800" spc="-5" dirty="0">
                <a:solidFill>
                  <a:srgbClr val="595959"/>
                </a:solidFill>
                <a:latin typeface="Times New Roman"/>
                <a:cs typeface="Times New Roman"/>
              </a:rPr>
              <a:t>Remembering previous searches </a:t>
            </a:r>
            <a:r>
              <a:rPr sz="1800" dirty="0">
                <a:solidFill>
                  <a:srgbClr val="595959"/>
                </a:solidFill>
                <a:latin typeface="Times New Roman"/>
                <a:cs typeface="Times New Roman"/>
              </a:rPr>
              <a:t>and </a:t>
            </a:r>
            <a:r>
              <a:rPr sz="1800" spc="-5" dirty="0">
                <a:solidFill>
                  <a:srgbClr val="595959"/>
                </a:solidFill>
                <a:latin typeface="Times New Roman"/>
                <a:cs typeface="Times New Roman"/>
              </a:rPr>
              <a:t>contexts to guide future</a:t>
            </a:r>
            <a:r>
              <a:rPr sz="1800" spc="130" dirty="0">
                <a:solidFill>
                  <a:srgbClr val="595959"/>
                </a:solidFill>
                <a:latin typeface="Times New Roman"/>
                <a:cs typeface="Times New Roman"/>
              </a:rPr>
              <a:t> </a:t>
            </a:r>
            <a:r>
              <a:rPr sz="1800" spc="-5" dirty="0">
                <a:solidFill>
                  <a:srgbClr val="595959"/>
                </a:solidFill>
                <a:latin typeface="Times New Roman"/>
                <a:cs typeface="Times New Roman"/>
              </a:rPr>
              <a:t>interactions</a:t>
            </a:r>
            <a:endParaRPr sz="1800" dirty="0">
              <a:latin typeface="Times New Roman"/>
              <a:cs typeface="Times New Roman"/>
            </a:endParaRPr>
          </a:p>
          <a:p>
            <a:pPr marL="12700">
              <a:lnSpc>
                <a:spcPct val="100000"/>
              </a:lnSpc>
              <a:spcBef>
                <a:spcPts val="540"/>
              </a:spcBef>
            </a:pPr>
            <a:r>
              <a:rPr sz="2000" spc="-20" dirty="0">
                <a:solidFill>
                  <a:srgbClr val="595959"/>
                </a:solidFill>
                <a:latin typeface="Times New Roman"/>
                <a:cs typeface="Times New Roman"/>
              </a:rPr>
              <a:t>Currently, </a:t>
            </a:r>
            <a:r>
              <a:rPr sz="2000" dirty="0">
                <a:solidFill>
                  <a:srgbClr val="595959"/>
                </a:solidFill>
                <a:latin typeface="Times New Roman"/>
                <a:cs typeface="Times New Roman"/>
              </a:rPr>
              <a:t>NLP </a:t>
            </a:r>
            <a:r>
              <a:rPr sz="2000" spc="-5" dirty="0">
                <a:solidFill>
                  <a:srgbClr val="595959"/>
                </a:solidFill>
                <a:latin typeface="Times New Roman"/>
                <a:cs typeface="Times New Roman"/>
              </a:rPr>
              <a:t>is providing these practical</a:t>
            </a:r>
            <a:r>
              <a:rPr sz="2000" spc="-70" dirty="0">
                <a:solidFill>
                  <a:srgbClr val="595959"/>
                </a:solidFill>
                <a:latin typeface="Times New Roman"/>
                <a:cs typeface="Times New Roman"/>
              </a:rPr>
              <a:t> </a:t>
            </a:r>
            <a:r>
              <a:rPr sz="2000" spc="-5" dirty="0">
                <a:solidFill>
                  <a:srgbClr val="595959"/>
                </a:solidFill>
                <a:latin typeface="Times New Roman"/>
                <a:cs typeface="Times New Roman"/>
              </a:rPr>
              <a:t>applications</a:t>
            </a:r>
            <a:endParaRPr sz="2000" dirty="0">
              <a:latin typeface="Times New Roman"/>
              <a:cs typeface="Times New Roman"/>
            </a:endParaRPr>
          </a:p>
          <a:p>
            <a:pPr marL="12700">
              <a:lnSpc>
                <a:spcPct val="100000"/>
              </a:lnSpc>
            </a:pPr>
            <a:r>
              <a:rPr sz="1800" dirty="0">
                <a:solidFill>
                  <a:srgbClr val="595959"/>
                </a:solidFill>
                <a:latin typeface="Times New Roman"/>
                <a:cs typeface="Times New Roman"/>
              </a:rPr>
              <a:t>(yet </a:t>
            </a:r>
            <a:r>
              <a:rPr sz="1800" spc="-5" dirty="0">
                <a:solidFill>
                  <a:srgbClr val="595959"/>
                </a:solidFill>
                <a:latin typeface="Times New Roman"/>
                <a:cs typeface="Times New Roman"/>
              </a:rPr>
              <a:t>still dreaming </a:t>
            </a:r>
            <a:r>
              <a:rPr sz="1800" dirty="0">
                <a:solidFill>
                  <a:srgbClr val="595959"/>
                </a:solidFill>
                <a:latin typeface="Times New Roman"/>
                <a:cs typeface="Times New Roman"/>
              </a:rPr>
              <a:t>of </a:t>
            </a:r>
            <a:r>
              <a:rPr sz="1800" spc="-5" dirty="0">
                <a:solidFill>
                  <a:srgbClr val="595959"/>
                </a:solidFill>
                <a:latin typeface="Times New Roman"/>
                <a:cs typeface="Times New Roman"/>
              </a:rPr>
              <a:t>the </a:t>
            </a:r>
            <a:r>
              <a:rPr sz="1800" dirty="0">
                <a:solidFill>
                  <a:srgbClr val="595959"/>
                </a:solidFill>
                <a:latin typeface="Times New Roman"/>
                <a:cs typeface="Times New Roman"/>
              </a:rPr>
              <a:t>AI</a:t>
            </a:r>
            <a:r>
              <a:rPr sz="1800" spc="-100" dirty="0">
                <a:solidFill>
                  <a:srgbClr val="595959"/>
                </a:solidFill>
                <a:latin typeface="Times New Roman"/>
                <a:cs typeface="Times New Roman"/>
              </a:rPr>
              <a:t> </a:t>
            </a:r>
            <a:r>
              <a:rPr sz="1800" spc="-5" dirty="0">
                <a:solidFill>
                  <a:srgbClr val="595959"/>
                </a:solidFill>
                <a:latin typeface="Times New Roman"/>
                <a:cs typeface="Times New Roman"/>
              </a:rPr>
              <a:t>goals)</a:t>
            </a:r>
            <a:endParaRPr sz="1800" dirty="0">
              <a:latin typeface="Times New Roman"/>
              <a:cs typeface="Times New Roman"/>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xfrm>
            <a:off x="6222714" y="6545267"/>
            <a:ext cx="254285" cy="124393"/>
          </a:xfrm>
          <a:prstGeom prst="rect">
            <a:avLst/>
          </a:prstGeom>
        </p:spPr>
        <p:txBody>
          <a:bodyPr vert="horz" wrap="square" lIns="0" tIns="1270" rIns="0" bIns="0" rtlCol="0">
            <a:spAutoFit/>
          </a:bodyPr>
          <a:lstStyle/>
          <a:p>
            <a:pPr marL="38100">
              <a:lnSpc>
                <a:spcPct val="100000"/>
              </a:lnSpc>
              <a:spcBef>
                <a:spcPts val="10"/>
              </a:spcBef>
            </a:pPr>
            <a:r>
              <a:rPr lang="en-US" dirty="0"/>
              <a:t>10</a:t>
            </a:r>
            <a:endParaRPr dirty="0"/>
          </a:p>
        </p:txBody>
      </p:sp>
      <p:sp>
        <p:nvSpPr>
          <p:cNvPr id="3" name="object 3"/>
          <p:cNvSpPr txBox="1"/>
          <p:nvPr/>
        </p:nvSpPr>
        <p:spPr>
          <a:xfrm>
            <a:off x="892554" y="2306320"/>
            <a:ext cx="7337046" cy="547009"/>
          </a:xfrm>
          <a:prstGeom prst="rect">
            <a:avLst/>
          </a:prstGeom>
        </p:spPr>
        <p:txBody>
          <a:bodyPr vert="horz" wrap="square" lIns="0" tIns="5080" rIns="0" bIns="0" rtlCol="0">
            <a:spAutoFit/>
          </a:bodyPr>
          <a:lstStyle/>
          <a:p>
            <a:pPr marL="12700" marR="555625">
              <a:lnSpc>
                <a:spcPct val="102299"/>
              </a:lnSpc>
              <a:spcBef>
                <a:spcPts val="40"/>
              </a:spcBef>
            </a:pPr>
            <a:r>
              <a:rPr lang="en-US" b="0" i="0" dirty="0">
                <a:solidFill>
                  <a:srgbClr val="282828"/>
                </a:solidFill>
                <a:effectLst/>
                <a:latin typeface="Proxima Nova"/>
              </a:rPr>
              <a:t>For the following terms, describe whether they occur at the level of: parts of words, words, sentences, or entire documents.</a:t>
            </a:r>
            <a:endParaRPr lang="en-US" dirty="0">
              <a:solidFill>
                <a:srgbClr val="282828"/>
              </a:solidFill>
              <a:latin typeface="Proxima Nova"/>
              <a:cs typeface="Times New Roman"/>
            </a:endParaRPr>
          </a:p>
        </p:txBody>
      </p:sp>
      <p:sp>
        <p:nvSpPr>
          <p:cNvPr id="9" name="object 2">
            <a:extLst>
              <a:ext uri="{FF2B5EF4-FFF2-40B4-BE49-F238E27FC236}">
                <a16:creationId xmlns:a16="http://schemas.microsoft.com/office/drawing/2014/main" id="{19756777-4B5A-439F-919A-AB05522E42DA}"/>
              </a:ext>
            </a:extLst>
          </p:cNvPr>
          <p:cNvSpPr txBox="1">
            <a:spLocks/>
          </p:cNvSpPr>
          <p:nvPr/>
        </p:nvSpPr>
        <p:spPr>
          <a:xfrm>
            <a:off x="771466" y="933842"/>
            <a:ext cx="6640195" cy="574040"/>
          </a:xfrm>
          <a:prstGeom prst="rect">
            <a:avLst/>
          </a:prstGeom>
        </p:spPr>
        <p:txBody>
          <a:bodyPr vert="horz" wrap="square" lIns="0" tIns="12700" rIns="0" bIns="0" rtlCol="0">
            <a:spAutoFit/>
          </a:bodyPr>
          <a:lstStyle>
            <a:lvl1pPr>
              <a:defRPr sz="4200" b="0" i="0">
                <a:solidFill>
                  <a:srgbClr val="EE5612"/>
                </a:solidFill>
                <a:latin typeface="Times New Roman"/>
                <a:ea typeface="+mj-ea"/>
                <a:cs typeface="Times New Roman"/>
              </a:defRPr>
            </a:lvl1pPr>
          </a:lstStyle>
          <a:p>
            <a:pPr marL="12700">
              <a:spcBef>
                <a:spcPts val="100"/>
              </a:spcBef>
            </a:pPr>
            <a:r>
              <a:rPr lang="en-US" sz="3600" kern="0" spc="80" dirty="0"/>
              <a:t>Exercise 1.3.7</a:t>
            </a:r>
            <a:endParaRPr lang="en-US" sz="3600" kern="0" dirty="0"/>
          </a:p>
        </p:txBody>
      </p:sp>
      <p:sp>
        <p:nvSpPr>
          <p:cNvPr id="7" name="TextBox 6">
            <a:extLst>
              <a:ext uri="{FF2B5EF4-FFF2-40B4-BE49-F238E27FC236}">
                <a16:creationId xmlns:a16="http://schemas.microsoft.com/office/drawing/2014/main" id="{A4E6DA18-FE92-4DD9-B51F-90E2BBC393E2}"/>
              </a:ext>
            </a:extLst>
          </p:cNvPr>
          <p:cNvSpPr txBox="1"/>
          <p:nvPr/>
        </p:nvSpPr>
        <p:spPr>
          <a:xfrm>
            <a:off x="1524000" y="3121356"/>
            <a:ext cx="1752600" cy="369332"/>
          </a:xfrm>
          <a:prstGeom prst="rect">
            <a:avLst/>
          </a:prstGeom>
          <a:noFill/>
        </p:spPr>
        <p:txBody>
          <a:bodyPr wrap="square" rtlCol="0">
            <a:spAutoFit/>
          </a:bodyPr>
          <a:lstStyle/>
          <a:p>
            <a:r>
              <a:rPr lang="en-US" b="0" i="0" dirty="0">
                <a:solidFill>
                  <a:srgbClr val="282828"/>
                </a:solidFill>
                <a:effectLst/>
                <a:latin typeface="Proxima Nova"/>
              </a:rPr>
              <a:t>Morphological</a:t>
            </a:r>
          </a:p>
        </p:txBody>
      </p:sp>
      <p:sp>
        <p:nvSpPr>
          <p:cNvPr id="11" name="TextBox 10">
            <a:extLst>
              <a:ext uri="{FF2B5EF4-FFF2-40B4-BE49-F238E27FC236}">
                <a16:creationId xmlns:a16="http://schemas.microsoft.com/office/drawing/2014/main" id="{5A19210C-7137-4F33-A131-DA5BB39A744C}"/>
              </a:ext>
            </a:extLst>
          </p:cNvPr>
          <p:cNvSpPr txBox="1"/>
          <p:nvPr/>
        </p:nvSpPr>
        <p:spPr>
          <a:xfrm>
            <a:off x="1524000" y="3641366"/>
            <a:ext cx="1752600" cy="369332"/>
          </a:xfrm>
          <a:prstGeom prst="rect">
            <a:avLst/>
          </a:prstGeom>
          <a:noFill/>
        </p:spPr>
        <p:txBody>
          <a:bodyPr wrap="square" rtlCol="0">
            <a:spAutoFit/>
          </a:bodyPr>
          <a:lstStyle/>
          <a:p>
            <a:r>
              <a:rPr lang="en-US" b="0" i="0" dirty="0">
                <a:solidFill>
                  <a:srgbClr val="282828"/>
                </a:solidFill>
                <a:effectLst/>
                <a:latin typeface="Proxima Nova"/>
              </a:rPr>
              <a:t>Discourse</a:t>
            </a:r>
          </a:p>
        </p:txBody>
      </p:sp>
      <p:sp>
        <p:nvSpPr>
          <p:cNvPr id="14" name="TextBox 13">
            <a:extLst>
              <a:ext uri="{FF2B5EF4-FFF2-40B4-BE49-F238E27FC236}">
                <a16:creationId xmlns:a16="http://schemas.microsoft.com/office/drawing/2014/main" id="{1D514B83-AA04-4765-B35F-0612CAD07D1F}"/>
              </a:ext>
            </a:extLst>
          </p:cNvPr>
          <p:cNvSpPr txBox="1"/>
          <p:nvPr/>
        </p:nvSpPr>
        <p:spPr>
          <a:xfrm>
            <a:off x="1517342" y="4159295"/>
            <a:ext cx="1752600" cy="369332"/>
          </a:xfrm>
          <a:prstGeom prst="rect">
            <a:avLst/>
          </a:prstGeom>
          <a:noFill/>
        </p:spPr>
        <p:txBody>
          <a:bodyPr wrap="square" rtlCol="0">
            <a:spAutoFit/>
          </a:bodyPr>
          <a:lstStyle/>
          <a:p>
            <a:r>
              <a:rPr lang="en-US" b="0" i="0" dirty="0">
                <a:solidFill>
                  <a:srgbClr val="282828"/>
                </a:solidFill>
                <a:effectLst/>
                <a:latin typeface="Proxima Nova"/>
              </a:rPr>
              <a:t>Semantics</a:t>
            </a:r>
          </a:p>
        </p:txBody>
      </p:sp>
      <p:sp>
        <p:nvSpPr>
          <p:cNvPr id="16" name="TextBox 15">
            <a:extLst>
              <a:ext uri="{FF2B5EF4-FFF2-40B4-BE49-F238E27FC236}">
                <a16:creationId xmlns:a16="http://schemas.microsoft.com/office/drawing/2014/main" id="{0FC1B93C-A698-4876-8461-0DC2A7E74D1D}"/>
              </a:ext>
            </a:extLst>
          </p:cNvPr>
          <p:cNvSpPr txBox="1"/>
          <p:nvPr/>
        </p:nvSpPr>
        <p:spPr>
          <a:xfrm>
            <a:off x="1531398" y="4635750"/>
            <a:ext cx="1752600" cy="369332"/>
          </a:xfrm>
          <a:prstGeom prst="rect">
            <a:avLst/>
          </a:prstGeom>
          <a:noFill/>
        </p:spPr>
        <p:txBody>
          <a:bodyPr wrap="square" rtlCol="0">
            <a:spAutoFit/>
          </a:bodyPr>
          <a:lstStyle/>
          <a:p>
            <a:r>
              <a:rPr lang="en-US" b="0" i="0" dirty="0">
                <a:solidFill>
                  <a:srgbClr val="282828"/>
                </a:solidFill>
                <a:effectLst/>
                <a:latin typeface="Proxima Nova"/>
              </a:rPr>
              <a:t>Syntactic</a:t>
            </a:r>
          </a:p>
        </p:txBody>
      </p:sp>
      <p:sp>
        <p:nvSpPr>
          <p:cNvPr id="18" name="TextBox 17">
            <a:extLst>
              <a:ext uri="{FF2B5EF4-FFF2-40B4-BE49-F238E27FC236}">
                <a16:creationId xmlns:a16="http://schemas.microsoft.com/office/drawing/2014/main" id="{920A511E-104E-4E1D-9898-0173080A267D}"/>
              </a:ext>
            </a:extLst>
          </p:cNvPr>
          <p:cNvSpPr txBox="1"/>
          <p:nvPr/>
        </p:nvSpPr>
        <p:spPr>
          <a:xfrm>
            <a:off x="1531398" y="5167468"/>
            <a:ext cx="1752600" cy="369332"/>
          </a:xfrm>
          <a:prstGeom prst="rect">
            <a:avLst/>
          </a:prstGeom>
          <a:noFill/>
        </p:spPr>
        <p:txBody>
          <a:bodyPr wrap="square" rtlCol="0">
            <a:spAutoFit/>
          </a:bodyPr>
          <a:lstStyle/>
          <a:p>
            <a:r>
              <a:rPr lang="en-US" b="0" i="0" dirty="0">
                <a:solidFill>
                  <a:srgbClr val="282828"/>
                </a:solidFill>
                <a:effectLst/>
                <a:latin typeface="Proxima Nova"/>
              </a:rPr>
              <a:t>Lexical</a:t>
            </a:r>
          </a:p>
        </p:txBody>
      </p:sp>
    </p:spTree>
    <p:extLst>
      <p:ext uri="{BB962C8B-B14F-4D97-AF65-F5344CB8AC3E}">
        <p14:creationId xmlns:p14="http://schemas.microsoft.com/office/powerpoint/2010/main" val="3397722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xfrm>
            <a:off x="6222714" y="6545267"/>
            <a:ext cx="178085" cy="124393"/>
          </a:xfrm>
          <a:prstGeom prst="rect">
            <a:avLst/>
          </a:prstGeom>
        </p:spPr>
        <p:txBody>
          <a:bodyPr vert="horz" wrap="square" lIns="0" tIns="1270" rIns="0" bIns="0" rtlCol="0">
            <a:spAutoFit/>
          </a:bodyPr>
          <a:lstStyle/>
          <a:p>
            <a:pPr marL="38100">
              <a:lnSpc>
                <a:spcPct val="100000"/>
              </a:lnSpc>
              <a:spcBef>
                <a:spcPts val="10"/>
              </a:spcBef>
            </a:pPr>
            <a:r>
              <a:rPr lang="en-US" dirty="0"/>
              <a:t>11</a:t>
            </a:r>
            <a:endParaRPr dirty="0"/>
          </a:p>
        </p:txBody>
      </p:sp>
      <p:sp>
        <p:nvSpPr>
          <p:cNvPr id="3" name="object 3"/>
          <p:cNvSpPr txBox="1"/>
          <p:nvPr/>
        </p:nvSpPr>
        <p:spPr>
          <a:xfrm>
            <a:off x="892554" y="2306320"/>
            <a:ext cx="7337046" cy="547009"/>
          </a:xfrm>
          <a:prstGeom prst="rect">
            <a:avLst/>
          </a:prstGeom>
        </p:spPr>
        <p:txBody>
          <a:bodyPr vert="horz" wrap="square" lIns="0" tIns="5080" rIns="0" bIns="0" rtlCol="0">
            <a:spAutoFit/>
          </a:bodyPr>
          <a:lstStyle/>
          <a:p>
            <a:pPr marL="12700" marR="555625">
              <a:lnSpc>
                <a:spcPct val="102299"/>
              </a:lnSpc>
              <a:spcBef>
                <a:spcPts val="40"/>
              </a:spcBef>
            </a:pPr>
            <a:r>
              <a:rPr lang="en-US" b="0" i="0" dirty="0">
                <a:solidFill>
                  <a:srgbClr val="282828"/>
                </a:solidFill>
                <a:effectLst/>
                <a:latin typeface="Proxima Nova"/>
              </a:rPr>
              <a:t>For the following terms, describe whether they occur at the level of: parts of words, words, sentences, or entire documents.</a:t>
            </a:r>
            <a:endParaRPr lang="en-US" dirty="0">
              <a:solidFill>
                <a:srgbClr val="282828"/>
              </a:solidFill>
              <a:latin typeface="Proxima Nova"/>
              <a:cs typeface="Times New Roman"/>
            </a:endParaRPr>
          </a:p>
        </p:txBody>
      </p:sp>
      <p:sp>
        <p:nvSpPr>
          <p:cNvPr id="9" name="object 2">
            <a:extLst>
              <a:ext uri="{FF2B5EF4-FFF2-40B4-BE49-F238E27FC236}">
                <a16:creationId xmlns:a16="http://schemas.microsoft.com/office/drawing/2014/main" id="{19756777-4B5A-439F-919A-AB05522E42DA}"/>
              </a:ext>
            </a:extLst>
          </p:cNvPr>
          <p:cNvSpPr txBox="1">
            <a:spLocks/>
          </p:cNvSpPr>
          <p:nvPr/>
        </p:nvSpPr>
        <p:spPr>
          <a:xfrm>
            <a:off x="771466" y="933842"/>
            <a:ext cx="6640195" cy="574040"/>
          </a:xfrm>
          <a:prstGeom prst="rect">
            <a:avLst/>
          </a:prstGeom>
        </p:spPr>
        <p:txBody>
          <a:bodyPr vert="horz" wrap="square" lIns="0" tIns="12700" rIns="0" bIns="0" rtlCol="0">
            <a:spAutoFit/>
          </a:bodyPr>
          <a:lstStyle>
            <a:lvl1pPr>
              <a:defRPr sz="4200" b="0" i="0">
                <a:solidFill>
                  <a:srgbClr val="EE5612"/>
                </a:solidFill>
                <a:latin typeface="Times New Roman"/>
                <a:ea typeface="+mj-ea"/>
                <a:cs typeface="Times New Roman"/>
              </a:defRPr>
            </a:lvl1pPr>
          </a:lstStyle>
          <a:p>
            <a:pPr marL="12700">
              <a:spcBef>
                <a:spcPts val="100"/>
              </a:spcBef>
            </a:pPr>
            <a:r>
              <a:rPr lang="en-US" sz="3600" kern="0" spc="80" dirty="0"/>
              <a:t>Exercise 1.3.7 </a:t>
            </a:r>
            <a:r>
              <a:rPr lang="en-US" sz="3200" kern="0" spc="80" dirty="0"/>
              <a:t>(Answers)</a:t>
            </a:r>
            <a:endParaRPr lang="en-US" sz="3200" kern="0" dirty="0"/>
          </a:p>
        </p:txBody>
      </p:sp>
      <p:sp>
        <p:nvSpPr>
          <p:cNvPr id="7" name="TextBox 6">
            <a:extLst>
              <a:ext uri="{FF2B5EF4-FFF2-40B4-BE49-F238E27FC236}">
                <a16:creationId xmlns:a16="http://schemas.microsoft.com/office/drawing/2014/main" id="{A4E6DA18-FE92-4DD9-B51F-90E2BBC393E2}"/>
              </a:ext>
            </a:extLst>
          </p:cNvPr>
          <p:cNvSpPr txBox="1"/>
          <p:nvPr/>
        </p:nvSpPr>
        <p:spPr>
          <a:xfrm>
            <a:off x="1524000" y="3121356"/>
            <a:ext cx="1752600" cy="369332"/>
          </a:xfrm>
          <a:prstGeom prst="rect">
            <a:avLst/>
          </a:prstGeom>
          <a:noFill/>
        </p:spPr>
        <p:txBody>
          <a:bodyPr wrap="square" rtlCol="0">
            <a:spAutoFit/>
          </a:bodyPr>
          <a:lstStyle/>
          <a:p>
            <a:r>
              <a:rPr lang="en-US" b="0" i="0" dirty="0">
                <a:solidFill>
                  <a:srgbClr val="282828"/>
                </a:solidFill>
                <a:effectLst/>
                <a:latin typeface="Proxima Nova"/>
              </a:rPr>
              <a:t>Morphological</a:t>
            </a:r>
          </a:p>
        </p:txBody>
      </p:sp>
      <p:sp>
        <p:nvSpPr>
          <p:cNvPr id="10" name="TextBox 9">
            <a:extLst>
              <a:ext uri="{FF2B5EF4-FFF2-40B4-BE49-F238E27FC236}">
                <a16:creationId xmlns:a16="http://schemas.microsoft.com/office/drawing/2014/main" id="{A6CEDC2C-B050-46A9-B884-A6553776E2F4}"/>
              </a:ext>
            </a:extLst>
          </p:cNvPr>
          <p:cNvSpPr txBox="1"/>
          <p:nvPr/>
        </p:nvSpPr>
        <p:spPr>
          <a:xfrm>
            <a:off x="3183832" y="3121356"/>
            <a:ext cx="1752600" cy="369332"/>
          </a:xfrm>
          <a:prstGeom prst="rect">
            <a:avLst/>
          </a:prstGeom>
          <a:noFill/>
        </p:spPr>
        <p:txBody>
          <a:bodyPr wrap="square" rtlCol="0">
            <a:spAutoFit/>
          </a:bodyPr>
          <a:lstStyle/>
          <a:p>
            <a:r>
              <a:rPr lang="en-US" dirty="0">
                <a:solidFill>
                  <a:srgbClr val="FF0000"/>
                </a:solidFill>
                <a:latin typeface="Proxima Nova"/>
              </a:rPr>
              <a:t>P</a:t>
            </a:r>
            <a:r>
              <a:rPr lang="en-US" b="0" i="0" dirty="0">
                <a:solidFill>
                  <a:srgbClr val="FF0000"/>
                </a:solidFill>
                <a:effectLst/>
                <a:latin typeface="Proxima Nova"/>
              </a:rPr>
              <a:t>arts of words</a:t>
            </a:r>
            <a:endParaRPr lang="en-US" b="0" i="0" dirty="0">
              <a:solidFill>
                <a:srgbClr val="282828"/>
              </a:solidFill>
              <a:effectLst/>
              <a:latin typeface="Proxima Nova"/>
            </a:endParaRPr>
          </a:p>
        </p:txBody>
      </p:sp>
      <p:sp>
        <p:nvSpPr>
          <p:cNvPr id="11" name="TextBox 10">
            <a:extLst>
              <a:ext uri="{FF2B5EF4-FFF2-40B4-BE49-F238E27FC236}">
                <a16:creationId xmlns:a16="http://schemas.microsoft.com/office/drawing/2014/main" id="{5A19210C-7137-4F33-A131-DA5BB39A744C}"/>
              </a:ext>
            </a:extLst>
          </p:cNvPr>
          <p:cNvSpPr txBox="1"/>
          <p:nvPr/>
        </p:nvSpPr>
        <p:spPr>
          <a:xfrm>
            <a:off x="1524000" y="3641366"/>
            <a:ext cx="1752600" cy="369332"/>
          </a:xfrm>
          <a:prstGeom prst="rect">
            <a:avLst/>
          </a:prstGeom>
          <a:noFill/>
        </p:spPr>
        <p:txBody>
          <a:bodyPr wrap="square" rtlCol="0">
            <a:spAutoFit/>
          </a:bodyPr>
          <a:lstStyle/>
          <a:p>
            <a:r>
              <a:rPr lang="en-US" b="0" i="0" dirty="0">
                <a:solidFill>
                  <a:srgbClr val="282828"/>
                </a:solidFill>
                <a:effectLst/>
                <a:latin typeface="Proxima Nova"/>
              </a:rPr>
              <a:t>Discourse</a:t>
            </a:r>
          </a:p>
        </p:txBody>
      </p:sp>
      <p:sp>
        <p:nvSpPr>
          <p:cNvPr id="12" name="TextBox 11">
            <a:extLst>
              <a:ext uri="{FF2B5EF4-FFF2-40B4-BE49-F238E27FC236}">
                <a16:creationId xmlns:a16="http://schemas.microsoft.com/office/drawing/2014/main" id="{79CF4AA5-7E67-4F67-A7ED-68B1BE91A919}"/>
              </a:ext>
            </a:extLst>
          </p:cNvPr>
          <p:cNvSpPr txBox="1"/>
          <p:nvPr/>
        </p:nvSpPr>
        <p:spPr>
          <a:xfrm>
            <a:off x="3183832" y="3641366"/>
            <a:ext cx="1752600" cy="369332"/>
          </a:xfrm>
          <a:prstGeom prst="rect">
            <a:avLst/>
          </a:prstGeom>
          <a:noFill/>
        </p:spPr>
        <p:txBody>
          <a:bodyPr wrap="square" rtlCol="0">
            <a:spAutoFit/>
          </a:bodyPr>
          <a:lstStyle/>
          <a:p>
            <a:r>
              <a:rPr lang="en-US" b="0" i="0" dirty="0">
                <a:solidFill>
                  <a:srgbClr val="FF0000"/>
                </a:solidFill>
                <a:effectLst/>
                <a:latin typeface="Proxima Nova"/>
              </a:rPr>
              <a:t>Documents</a:t>
            </a:r>
          </a:p>
        </p:txBody>
      </p:sp>
      <p:sp>
        <p:nvSpPr>
          <p:cNvPr id="14" name="TextBox 13">
            <a:extLst>
              <a:ext uri="{FF2B5EF4-FFF2-40B4-BE49-F238E27FC236}">
                <a16:creationId xmlns:a16="http://schemas.microsoft.com/office/drawing/2014/main" id="{1D514B83-AA04-4765-B35F-0612CAD07D1F}"/>
              </a:ext>
            </a:extLst>
          </p:cNvPr>
          <p:cNvSpPr txBox="1"/>
          <p:nvPr/>
        </p:nvSpPr>
        <p:spPr>
          <a:xfrm>
            <a:off x="1517342" y="4159295"/>
            <a:ext cx="1752600" cy="369332"/>
          </a:xfrm>
          <a:prstGeom prst="rect">
            <a:avLst/>
          </a:prstGeom>
          <a:noFill/>
        </p:spPr>
        <p:txBody>
          <a:bodyPr wrap="square" rtlCol="0">
            <a:spAutoFit/>
          </a:bodyPr>
          <a:lstStyle/>
          <a:p>
            <a:r>
              <a:rPr lang="en-US" b="0" i="0" dirty="0">
                <a:solidFill>
                  <a:srgbClr val="282828"/>
                </a:solidFill>
                <a:effectLst/>
                <a:latin typeface="Proxima Nova"/>
              </a:rPr>
              <a:t>Semantics</a:t>
            </a:r>
          </a:p>
        </p:txBody>
      </p:sp>
      <p:sp>
        <p:nvSpPr>
          <p:cNvPr id="15" name="TextBox 14">
            <a:extLst>
              <a:ext uri="{FF2B5EF4-FFF2-40B4-BE49-F238E27FC236}">
                <a16:creationId xmlns:a16="http://schemas.microsoft.com/office/drawing/2014/main" id="{0620286B-483A-4D90-9EDA-BD1511767842}"/>
              </a:ext>
            </a:extLst>
          </p:cNvPr>
          <p:cNvSpPr txBox="1"/>
          <p:nvPr/>
        </p:nvSpPr>
        <p:spPr>
          <a:xfrm>
            <a:off x="3177174" y="4159295"/>
            <a:ext cx="1752600" cy="369332"/>
          </a:xfrm>
          <a:prstGeom prst="rect">
            <a:avLst/>
          </a:prstGeom>
          <a:noFill/>
        </p:spPr>
        <p:txBody>
          <a:bodyPr wrap="square" rtlCol="0">
            <a:spAutoFit/>
          </a:bodyPr>
          <a:lstStyle/>
          <a:p>
            <a:r>
              <a:rPr lang="en-US" b="0" i="0" dirty="0">
                <a:solidFill>
                  <a:srgbClr val="FF0000"/>
                </a:solidFill>
                <a:effectLst/>
                <a:latin typeface="Proxima Nova"/>
              </a:rPr>
              <a:t>Sentences</a:t>
            </a:r>
          </a:p>
        </p:txBody>
      </p:sp>
      <p:sp>
        <p:nvSpPr>
          <p:cNvPr id="16" name="TextBox 15">
            <a:extLst>
              <a:ext uri="{FF2B5EF4-FFF2-40B4-BE49-F238E27FC236}">
                <a16:creationId xmlns:a16="http://schemas.microsoft.com/office/drawing/2014/main" id="{0FC1B93C-A698-4876-8461-0DC2A7E74D1D}"/>
              </a:ext>
            </a:extLst>
          </p:cNvPr>
          <p:cNvSpPr txBox="1"/>
          <p:nvPr/>
        </p:nvSpPr>
        <p:spPr>
          <a:xfrm>
            <a:off x="1531398" y="4635750"/>
            <a:ext cx="1752600" cy="369332"/>
          </a:xfrm>
          <a:prstGeom prst="rect">
            <a:avLst/>
          </a:prstGeom>
          <a:noFill/>
        </p:spPr>
        <p:txBody>
          <a:bodyPr wrap="square" rtlCol="0">
            <a:spAutoFit/>
          </a:bodyPr>
          <a:lstStyle/>
          <a:p>
            <a:r>
              <a:rPr lang="en-US" b="0" i="0" dirty="0">
                <a:solidFill>
                  <a:srgbClr val="282828"/>
                </a:solidFill>
                <a:effectLst/>
                <a:latin typeface="Proxima Nova"/>
              </a:rPr>
              <a:t>Syntactic</a:t>
            </a:r>
          </a:p>
        </p:txBody>
      </p:sp>
      <p:sp>
        <p:nvSpPr>
          <p:cNvPr id="17" name="TextBox 16">
            <a:extLst>
              <a:ext uri="{FF2B5EF4-FFF2-40B4-BE49-F238E27FC236}">
                <a16:creationId xmlns:a16="http://schemas.microsoft.com/office/drawing/2014/main" id="{FC46BD81-229C-4C6F-A63A-62B558515A27}"/>
              </a:ext>
            </a:extLst>
          </p:cNvPr>
          <p:cNvSpPr txBox="1"/>
          <p:nvPr/>
        </p:nvSpPr>
        <p:spPr>
          <a:xfrm>
            <a:off x="3191230" y="4635750"/>
            <a:ext cx="1752600" cy="369332"/>
          </a:xfrm>
          <a:prstGeom prst="rect">
            <a:avLst/>
          </a:prstGeom>
          <a:noFill/>
        </p:spPr>
        <p:txBody>
          <a:bodyPr wrap="square" rtlCol="0">
            <a:spAutoFit/>
          </a:bodyPr>
          <a:lstStyle/>
          <a:p>
            <a:r>
              <a:rPr lang="en-US" b="0" i="0" dirty="0">
                <a:solidFill>
                  <a:srgbClr val="FF0000"/>
                </a:solidFill>
                <a:effectLst/>
                <a:latin typeface="Proxima Nova"/>
              </a:rPr>
              <a:t>Sentences</a:t>
            </a:r>
          </a:p>
        </p:txBody>
      </p:sp>
      <p:sp>
        <p:nvSpPr>
          <p:cNvPr id="18" name="TextBox 17">
            <a:extLst>
              <a:ext uri="{FF2B5EF4-FFF2-40B4-BE49-F238E27FC236}">
                <a16:creationId xmlns:a16="http://schemas.microsoft.com/office/drawing/2014/main" id="{920A511E-104E-4E1D-9898-0173080A267D}"/>
              </a:ext>
            </a:extLst>
          </p:cNvPr>
          <p:cNvSpPr txBox="1"/>
          <p:nvPr/>
        </p:nvSpPr>
        <p:spPr>
          <a:xfrm>
            <a:off x="1531398" y="5167468"/>
            <a:ext cx="1752600" cy="369332"/>
          </a:xfrm>
          <a:prstGeom prst="rect">
            <a:avLst/>
          </a:prstGeom>
          <a:noFill/>
        </p:spPr>
        <p:txBody>
          <a:bodyPr wrap="square" rtlCol="0">
            <a:spAutoFit/>
          </a:bodyPr>
          <a:lstStyle/>
          <a:p>
            <a:r>
              <a:rPr lang="en-US" b="0" i="0" dirty="0">
                <a:solidFill>
                  <a:srgbClr val="282828"/>
                </a:solidFill>
                <a:effectLst/>
                <a:latin typeface="Proxima Nova"/>
              </a:rPr>
              <a:t>Lexical</a:t>
            </a:r>
          </a:p>
        </p:txBody>
      </p:sp>
      <p:sp>
        <p:nvSpPr>
          <p:cNvPr id="19" name="TextBox 18">
            <a:extLst>
              <a:ext uri="{FF2B5EF4-FFF2-40B4-BE49-F238E27FC236}">
                <a16:creationId xmlns:a16="http://schemas.microsoft.com/office/drawing/2014/main" id="{34121411-E218-4A57-B8A0-B99AF8E1F29E}"/>
              </a:ext>
            </a:extLst>
          </p:cNvPr>
          <p:cNvSpPr txBox="1"/>
          <p:nvPr/>
        </p:nvSpPr>
        <p:spPr>
          <a:xfrm>
            <a:off x="3191230" y="5167468"/>
            <a:ext cx="1752600" cy="369332"/>
          </a:xfrm>
          <a:prstGeom prst="rect">
            <a:avLst/>
          </a:prstGeom>
          <a:noFill/>
        </p:spPr>
        <p:txBody>
          <a:bodyPr wrap="square" rtlCol="0">
            <a:spAutoFit/>
          </a:bodyPr>
          <a:lstStyle/>
          <a:p>
            <a:r>
              <a:rPr lang="en-US" b="0" i="0" dirty="0">
                <a:solidFill>
                  <a:srgbClr val="FF0000"/>
                </a:solidFill>
                <a:effectLst/>
                <a:latin typeface="Proxima Nova"/>
              </a:rPr>
              <a:t>Words</a:t>
            </a:r>
          </a:p>
        </p:txBody>
      </p:sp>
    </p:spTree>
    <p:extLst>
      <p:ext uri="{BB962C8B-B14F-4D97-AF65-F5344CB8AC3E}">
        <p14:creationId xmlns:p14="http://schemas.microsoft.com/office/powerpoint/2010/main" val="10127552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717038" y="5346217"/>
            <a:ext cx="3374390" cy="665480"/>
          </a:xfrm>
          <a:prstGeom prst="rect">
            <a:avLst/>
          </a:prstGeom>
        </p:spPr>
        <p:txBody>
          <a:bodyPr vert="horz" wrap="square" lIns="0" tIns="12700" rIns="0" bIns="0" rtlCol="0">
            <a:spAutoFit/>
          </a:bodyPr>
          <a:lstStyle/>
          <a:p>
            <a:pPr marL="12700">
              <a:lnSpc>
                <a:spcPct val="100000"/>
              </a:lnSpc>
              <a:spcBef>
                <a:spcPts val="100"/>
              </a:spcBef>
            </a:pPr>
            <a:r>
              <a:rPr sz="4200" spc="160" dirty="0">
                <a:solidFill>
                  <a:srgbClr val="EE5612"/>
                </a:solidFill>
                <a:latin typeface="Times New Roman"/>
                <a:cs typeface="Times New Roman"/>
              </a:rPr>
              <a:t>Corpus</a:t>
            </a:r>
            <a:r>
              <a:rPr sz="4200" spc="270" dirty="0">
                <a:solidFill>
                  <a:srgbClr val="EE5612"/>
                </a:solidFill>
                <a:latin typeface="Times New Roman"/>
                <a:cs typeface="Times New Roman"/>
              </a:rPr>
              <a:t> </a:t>
            </a:r>
            <a:r>
              <a:rPr sz="4200" spc="125" dirty="0">
                <a:solidFill>
                  <a:srgbClr val="EE5612"/>
                </a:solidFill>
                <a:latin typeface="Times New Roman"/>
                <a:cs typeface="Times New Roman"/>
              </a:rPr>
              <a:t>Words</a:t>
            </a:r>
            <a:endParaRPr sz="4200" dirty="0">
              <a:latin typeface="Times New Roman"/>
              <a:cs typeface="Times New Roman"/>
            </a:endParaRPr>
          </a:p>
        </p:txBody>
      </p:sp>
      <p:sp>
        <p:nvSpPr>
          <p:cNvPr id="3" name="object 3"/>
          <p:cNvSpPr/>
          <p:nvPr/>
        </p:nvSpPr>
        <p:spPr>
          <a:xfrm>
            <a:off x="0" y="0"/>
            <a:ext cx="9144000" cy="4572000"/>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760984"/>
            <a:ext cx="5330825" cy="1120140"/>
          </a:xfrm>
          <a:prstGeom prst="rect">
            <a:avLst/>
          </a:prstGeom>
        </p:spPr>
        <p:txBody>
          <a:bodyPr vert="horz" wrap="square" lIns="0" tIns="33020" rIns="0" bIns="0" rtlCol="0">
            <a:spAutoFit/>
          </a:bodyPr>
          <a:lstStyle/>
          <a:p>
            <a:pPr marL="12700" marR="5080">
              <a:lnSpc>
                <a:spcPts val="4300"/>
              </a:lnSpc>
              <a:spcBef>
                <a:spcPts val="260"/>
              </a:spcBef>
            </a:pPr>
            <a:r>
              <a:rPr sz="3600" spc="75" dirty="0"/>
              <a:t>First Text-Processing </a:t>
            </a:r>
            <a:r>
              <a:rPr sz="3600" spc="25" dirty="0"/>
              <a:t>Task:  </a:t>
            </a:r>
            <a:r>
              <a:rPr sz="3600" dirty="0"/>
              <a:t>Word</a:t>
            </a:r>
            <a:r>
              <a:rPr sz="3600" spc="195" dirty="0"/>
              <a:t> </a:t>
            </a:r>
            <a:r>
              <a:rPr sz="3600" spc="80" dirty="0"/>
              <a:t>Counts</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2</a:t>
            </a:r>
          </a:p>
        </p:txBody>
      </p:sp>
      <p:sp>
        <p:nvSpPr>
          <p:cNvPr id="3" name="object 3"/>
          <p:cNvSpPr txBox="1"/>
          <p:nvPr/>
        </p:nvSpPr>
        <p:spPr>
          <a:xfrm>
            <a:off x="892555" y="2019301"/>
            <a:ext cx="7246620" cy="4180840"/>
          </a:xfrm>
          <a:prstGeom prst="rect">
            <a:avLst/>
          </a:prstGeom>
        </p:spPr>
        <p:txBody>
          <a:bodyPr vert="horz" wrap="square" lIns="0" tIns="12700" rIns="0" bIns="0" rtlCol="0">
            <a:spAutoFit/>
          </a:bodyPr>
          <a:lstStyle/>
          <a:p>
            <a:pPr marL="12700" marR="2160270">
              <a:lnSpc>
                <a:spcPct val="147700"/>
              </a:lnSpc>
              <a:spcBef>
                <a:spcPts val="100"/>
              </a:spcBef>
            </a:pPr>
            <a:r>
              <a:rPr sz="2200" spc="-5" dirty="0">
                <a:solidFill>
                  <a:srgbClr val="595959"/>
                </a:solidFill>
                <a:latin typeface="Times New Roman"/>
                <a:cs typeface="Times New Roman"/>
              </a:rPr>
              <a:t>Preliminary </a:t>
            </a:r>
            <a:r>
              <a:rPr sz="2200" spc="-40" dirty="0">
                <a:solidFill>
                  <a:srgbClr val="595959"/>
                </a:solidFill>
                <a:latin typeface="Times New Roman"/>
                <a:cs typeface="Times New Roman"/>
              </a:rPr>
              <a:t>Text </a:t>
            </a:r>
            <a:r>
              <a:rPr sz="2200" spc="-5" dirty="0">
                <a:solidFill>
                  <a:srgbClr val="595959"/>
                </a:solidFill>
                <a:latin typeface="Times New Roman"/>
                <a:cs typeface="Times New Roman"/>
              </a:rPr>
              <a:t>Processing Required  Define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words so that </a:t>
            </a:r>
            <a:r>
              <a:rPr sz="2200" dirty="0">
                <a:solidFill>
                  <a:srgbClr val="595959"/>
                </a:solidFill>
                <a:latin typeface="Times New Roman"/>
                <a:cs typeface="Times New Roman"/>
              </a:rPr>
              <a:t>you </a:t>
            </a:r>
            <a:r>
              <a:rPr sz="2200" spc="-5" dirty="0">
                <a:solidFill>
                  <a:srgbClr val="595959"/>
                </a:solidFill>
                <a:latin typeface="Times New Roman"/>
                <a:cs typeface="Times New Roman"/>
              </a:rPr>
              <a:t>can count</a:t>
            </a:r>
            <a:r>
              <a:rPr sz="2200" spc="5" dirty="0">
                <a:solidFill>
                  <a:srgbClr val="595959"/>
                </a:solidFill>
                <a:latin typeface="Times New Roman"/>
                <a:cs typeface="Times New Roman"/>
              </a:rPr>
              <a:t> </a:t>
            </a:r>
            <a:r>
              <a:rPr sz="2200" spc="-5" dirty="0">
                <a:solidFill>
                  <a:srgbClr val="595959"/>
                </a:solidFill>
                <a:latin typeface="Times New Roman"/>
                <a:cs typeface="Times New Roman"/>
              </a:rPr>
              <a:t>them.</a:t>
            </a:r>
            <a:endParaRPr sz="2200" dirty="0">
              <a:latin typeface="Times New Roman"/>
              <a:cs typeface="Times New Roman"/>
            </a:endParaRPr>
          </a:p>
          <a:p>
            <a:pPr marL="186690" indent="-137160">
              <a:lnSpc>
                <a:spcPct val="100000"/>
              </a:lnSpc>
              <a:spcBef>
                <a:spcPts val="1160"/>
              </a:spcBef>
              <a:buClr>
                <a:srgbClr val="002060"/>
              </a:buClr>
              <a:buFont typeface="Microsoft Sans Serif"/>
              <a:buChar char="▪"/>
              <a:tabLst>
                <a:tab pos="186690" algn="l"/>
              </a:tabLst>
            </a:pPr>
            <a:r>
              <a:rPr sz="2000" spc="-10" dirty="0">
                <a:solidFill>
                  <a:srgbClr val="595959"/>
                </a:solidFill>
                <a:latin typeface="Times New Roman"/>
                <a:cs typeface="Times New Roman"/>
              </a:rPr>
              <a:t>Filter </a:t>
            </a:r>
            <a:r>
              <a:rPr sz="2000" dirty="0">
                <a:solidFill>
                  <a:srgbClr val="595959"/>
                </a:solidFill>
                <a:latin typeface="Times New Roman"/>
                <a:cs typeface="Times New Roman"/>
              </a:rPr>
              <a:t>out </a:t>
            </a:r>
            <a:r>
              <a:rPr sz="2000" spc="-5" dirty="0">
                <a:solidFill>
                  <a:srgbClr val="595959"/>
                </a:solidFill>
                <a:latin typeface="Times New Roman"/>
                <a:cs typeface="Times New Roman"/>
              </a:rPr>
              <a:t>“junk</a:t>
            </a:r>
            <a:r>
              <a:rPr sz="2000" spc="-10" dirty="0">
                <a:solidFill>
                  <a:srgbClr val="595959"/>
                </a:solidFill>
                <a:latin typeface="Times New Roman"/>
                <a:cs typeface="Times New Roman"/>
              </a:rPr>
              <a:t> </a:t>
            </a:r>
            <a:r>
              <a:rPr sz="2000" spc="-5" dirty="0">
                <a:solidFill>
                  <a:srgbClr val="595959"/>
                </a:solidFill>
                <a:latin typeface="Times New Roman"/>
                <a:cs typeface="Times New Roman"/>
              </a:rPr>
              <a:t>data.”</a:t>
            </a:r>
            <a:endParaRPr sz="2000" dirty="0">
              <a:latin typeface="Times New Roman"/>
              <a:cs typeface="Times New Roman"/>
            </a:endParaRPr>
          </a:p>
          <a:p>
            <a:pPr marL="369570" lvl="1" indent="-137795">
              <a:lnSpc>
                <a:spcPct val="100000"/>
              </a:lnSpc>
              <a:spcBef>
                <a:spcPts val="1200"/>
              </a:spcBef>
              <a:buClr>
                <a:srgbClr val="002060"/>
              </a:buClr>
              <a:buFont typeface="Microsoft Sans Serif"/>
              <a:buChar char="▪"/>
              <a:tabLst>
                <a:tab pos="369570" algn="l"/>
              </a:tabLst>
            </a:pPr>
            <a:r>
              <a:rPr sz="1800" spc="-5" dirty="0">
                <a:solidFill>
                  <a:srgbClr val="595959"/>
                </a:solidFill>
                <a:latin typeface="Times New Roman"/>
                <a:cs typeface="Times New Roman"/>
              </a:rPr>
              <a:t>Formatting/extraneous</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material</a:t>
            </a:r>
            <a:endParaRPr sz="1800" dirty="0">
              <a:latin typeface="Times New Roman"/>
              <a:cs typeface="Times New Roman"/>
            </a:endParaRPr>
          </a:p>
          <a:p>
            <a:pPr marL="369570" lvl="1" indent="-137795">
              <a:lnSpc>
                <a:spcPct val="100000"/>
              </a:lnSpc>
              <a:spcBef>
                <a:spcPts val="1240"/>
              </a:spcBef>
              <a:buClr>
                <a:srgbClr val="002060"/>
              </a:buClr>
              <a:buFont typeface="Microsoft Sans Serif"/>
              <a:buChar char="▪"/>
              <a:tabLst>
                <a:tab pos="369570" algn="l"/>
              </a:tabLst>
            </a:pPr>
            <a:r>
              <a:rPr sz="1800" spc="-5" dirty="0">
                <a:solidFill>
                  <a:srgbClr val="595959"/>
                </a:solidFill>
                <a:latin typeface="Times New Roman"/>
                <a:cs typeface="Times New Roman"/>
              </a:rPr>
              <a:t>First, </a:t>
            </a:r>
            <a:r>
              <a:rPr sz="1800" dirty="0">
                <a:solidFill>
                  <a:srgbClr val="595959"/>
                </a:solidFill>
                <a:latin typeface="Times New Roman"/>
                <a:cs typeface="Times New Roman"/>
              </a:rPr>
              <a:t>be </a:t>
            </a:r>
            <a:r>
              <a:rPr sz="1800" spc="-5" dirty="0">
                <a:solidFill>
                  <a:srgbClr val="595959"/>
                </a:solidFill>
                <a:latin typeface="Times New Roman"/>
                <a:cs typeface="Times New Roman"/>
              </a:rPr>
              <a:t>sure it doesn’t </a:t>
            </a:r>
            <a:r>
              <a:rPr sz="1800" dirty="0">
                <a:solidFill>
                  <a:srgbClr val="595959"/>
                </a:solidFill>
                <a:latin typeface="Times New Roman"/>
                <a:cs typeface="Times New Roman"/>
              </a:rPr>
              <a:t>reveal </a:t>
            </a:r>
            <a:r>
              <a:rPr sz="1800" spc="-5" dirty="0">
                <a:solidFill>
                  <a:srgbClr val="595959"/>
                </a:solidFill>
                <a:latin typeface="Times New Roman"/>
                <a:cs typeface="Times New Roman"/>
              </a:rPr>
              <a:t>important</a:t>
            </a:r>
            <a:r>
              <a:rPr sz="1800" dirty="0">
                <a:solidFill>
                  <a:srgbClr val="595959"/>
                </a:solidFill>
                <a:latin typeface="Times New Roman"/>
                <a:cs typeface="Times New Roman"/>
              </a:rPr>
              <a:t> </a:t>
            </a:r>
            <a:r>
              <a:rPr sz="1800" spc="-5" dirty="0">
                <a:solidFill>
                  <a:srgbClr val="595959"/>
                </a:solidFill>
                <a:latin typeface="Times New Roman"/>
                <a:cs typeface="Times New Roman"/>
              </a:rPr>
              <a:t>information</a:t>
            </a:r>
            <a:endParaRPr sz="1800" dirty="0">
              <a:latin typeface="Times New Roman"/>
              <a:cs typeface="Times New Roman"/>
            </a:endParaRPr>
          </a:p>
          <a:p>
            <a:pPr marL="186690" indent="-137160">
              <a:lnSpc>
                <a:spcPct val="100000"/>
              </a:lnSpc>
              <a:spcBef>
                <a:spcPts val="1140"/>
              </a:spcBef>
              <a:buClr>
                <a:srgbClr val="002060"/>
              </a:buClr>
              <a:buFont typeface="Microsoft Sans Serif"/>
              <a:buChar char="▪"/>
              <a:tabLst>
                <a:tab pos="186690" algn="l"/>
              </a:tabLst>
            </a:pPr>
            <a:r>
              <a:rPr sz="2000" spc="-5" dirty="0">
                <a:solidFill>
                  <a:srgbClr val="595959"/>
                </a:solidFill>
                <a:latin typeface="Times New Roman"/>
                <a:cs typeface="Times New Roman"/>
              </a:rPr>
              <a:t>Deal with </a:t>
            </a:r>
            <a:r>
              <a:rPr sz="2000" spc="-10" dirty="0">
                <a:solidFill>
                  <a:srgbClr val="595959"/>
                </a:solidFill>
                <a:latin typeface="Times New Roman"/>
                <a:cs typeface="Times New Roman"/>
              </a:rPr>
              <a:t>upper-/lowercase </a:t>
            </a:r>
            <a:r>
              <a:rPr sz="2000" spc="-5" dirty="0">
                <a:solidFill>
                  <a:srgbClr val="595959"/>
                </a:solidFill>
                <a:latin typeface="Times New Roman"/>
                <a:cs typeface="Times New Roman"/>
              </a:rPr>
              <a:t>issues.</a:t>
            </a:r>
            <a:endParaRPr sz="2000" dirty="0">
              <a:latin typeface="Times New Roman"/>
              <a:cs typeface="Times New Roman"/>
            </a:endParaRPr>
          </a:p>
          <a:p>
            <a:pPr marL="368935" marR="5080" lvl="1" indent="-137160">
              <a:lnSpc>
                <a:spcPct val="101899"/>
              </a:lnSpc>
              <a:spcBef>
                <a:spcPts val="1160"/>
              </a:spcBef>
              <a:buClr>
                <a:srgbClr val="002060"/>
              </a:buClr>
              <a:buFont typeface="Microsoft Sans Serif"/>
              <a:buChar char="▪"/>
              <a:tabLst>
                <a:tab pos="369570" algn="l"/>
              </a:tabLst>
            </a:pPr>
            <a:r>
              <a:rPr sz="1800" dirty="0">
                <a:solidFill>
                  <a:srgbClr val="595959"/>
                </a:solidFill>
                <a:latin typeface="Times New Roman"/>
                <a:cs typeface="Times New Roman"/>
              </a:rPr>
              <a:t>Ignore </a:t>
            </a:r>
            <a:r>
              <a:rPr sz="1800" spc="-5" dirty="0">
                <a:solidFill>
                  <a:srgbClr val="595959"/>
                </a:solidFill>
                <a:latin typeface="Times New Roman"/>
                <a:cs typeface="Times New Roman"/>
              </a:rPr>
              <a:t>capitalization </a:t>
            </a:r>
            <a:r>
              <a:rPr sz="1800" dirty="0">
                <a:solidFill>
                  <a:srgbClr val="595959"/>
                </a:solidFill>
                <a:latin typeface="Times New Roman"/>
                <a:cs typeface="Times New Roman"/>
              </a:rPr>
              <a:t>at </a:t>
            </a:r>
            <a:r>
              <a:rPr sz="1800" spc="-5" dirty="0">
                <a:solidFill>
                  <a:srgbClr val="595959"/>
                </a:solidFill>
                <a:latin typeface="Times New Roman"/>
                <a:cs typeface="Times New Roman"/>
              </a:rPr>
              <a:t>beginning </a:t>
            </a:r>
            <a:r>
              <a:rPr sz="1800" dirty="0">
                <a:solidFill>
                  <a:srgbClr val="595959"/>
                </a:solidFill>
                <a:latin typeface="Times New Roman"/>
                <a:cs typeface="Times New Roman"/>
              </a:rPr>
              <a:t>of </a:t>
            </a:r>
            <a:r>
              <a:rPr sz="1800" spc="-5" dirty="0">
                <a:solidFill>
                  <a:srgbClr val="595959"/>
                </a:solidFill>
                <a:latin typeface="Times New Roman"/>
                <a:cs typeface="Times New Roman"/>
              </a:rPr>
              <a:t>sentence? </a:t>
            </a:r>
            <a:r>
              <a:rPr sz="1800" dirty="0">
                <a:solidFill>
                  <a:srgbClr val="595959"/>
                </a:solidFill>
                <a:latin typeface="Times New Roman"/>
                <a:cs typeface="Times New Roman"/>
              </a:rPr>
              <a:t>Is “They” </a:t>
            </a:r>
            <a:r>
              <a:rPr sz="1800" spc="-5" dirty="0">
                <a:solidFill>
                  <a:srgbClr val="595959"/>
                </a:solidFill>
                <a:latin typeface="Times New Roman"/>
                <a:cs typeface="Times New Roman"/>
              </a:rPr>
              <a:t>the same </a:t>
            </a:r>
            <a:r>
              <a:rPr sz="1800" dirty="0">
                <a:solidFill>
                  <a:srgbClr val="595959"/>
                </a:solidFill>
                <a:latin typeface="Times New Roman"/>
                <a:cs typeface="Times New Roman"/>
              </a:rPr>
              <a:t>word as  </a:t>
            </a:r>
            <a:r>
              <a:rPr sz="1800" spc="-5" dirty="0">
                <a:solidFill>
                  <a:srgbClr val="595959"/>
                </a:solidFill>
                <a:latin typeface="Times New Roman"/>
                <a:cs typeface="Times New Roman"/>
              </a:rPr>
              <a:t>“they”?</a:t>
            </a:r>
            <a:endParaRPr sz="1800" dirty="0">
              <a:latin typeface="Times New Roman"/>
              <a:cs typeface="Times New Roman"/>
            </a:endParaRPr>
          </a:p>
          <a:p>
            <a:pPr marL="368935" marR="240029" lvl="1" indent="-137160">
              <a:lnSpc>
                <a:spcPts val="2100"/>
              </a:lnSpc>
              <a:spcBef>
                <a:spcPts val="1360"/>
              </a:spcBef>
              <a:buClr>
                <a:srgbClr val="002060"/>
              </a:buClr>
              <a:buFont typeface="Microsoft Sans Serif"/>
              <a:buChar char="▪"/>
              <a:tabLst>
                <a:tab pos="369570" algn="l"/>
              </a:tabLst>
            </a:pPr>
            <a:r>
              <a:rPr sz="1800" dirty="0">
                <a:solidFill>
                  <a:srgbClr val="595959"/>
                </a:solidFill>
                <a:latin typeface="Times New Roman"/>
                <a:cs typeface="Times New Roman"/>
              </a:rPr>
              <a:t>Ignore </a:t>
            </a:r>
            <a:r>
              <a:rPr sz="1800" spc="-5" dirty="0">
                <a:solidFill>
                  <a:srgbClr val="595959"/>
                </a:solidFill>
                <a:latin typeface="Times New Roman"/>
                <a:cs typeface="Times New Roman"/>
              </a:rPr>
              <a:t>other capitalization? </a:t>
            </a:r>
            <a:r>
              <a:rPr sz="1800" dirty="0">
                <a:solidFill>
                  <a:srgbClr val="595959"/>
                </a:solidFill>
                <a:latin typeface="Times New Roman"/>
                <a:cs typeface="Times New Roman"/>
              </a:rPr>
              <a:t>In a </a:t>
            </a:r>
            <a:r>
              <a:rPr sz="1800" spc="-5" dirty="0">
                <a:solidFill>
                  <a:srgbClr val="595959"/>
                </a:solidFill>
                <a:latin typeface="Times New Roman"/>
                <a:cs typeface="Times New Roman"/>
              </a:rPr>
              <a:t>name such </a:t>
            </a:r>
            <a:r>
              <a:rPr sz="1800" dirty="0">
                <a:solidFill>
                  <a:srgbClr val="595959"/>
                </a:solidFill>
                <a:latin typeface="Times New Roman"/>
                <a:cs typeface="Times New Roman"/>
              </a:rPr>
              <a:t>as </a:t>
            </a:r>
            <a:r>
              <a:rPr sz="1800" spc="-5" dirty="0">
                <a:solidFill>
                  <a:srgbClr val="595959"/>
                </a:solidFill>
                <a:latin typeface="Times New Roman"/>
                <a:cs typeface="Times New Roman"/>
              </a:rPr>
              <a:t>“Unilever Corporation” is  “Corporation” the same </a:t>
            </a:r>
            <a:r>
              <a:rPr sz="1800" dirty="0">
                <a:solidFill>
                  <a:srgbClr val="595959"/>
                </a:solidFill>
                <a:latin typeface="Times New Roman"/>
                <a:cs typeface="Times New Roman"/>
              </a:rPr>
              <a:t>word as</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“corporation”?</a:t>
            </a:r>
            <a:endParaRPr sz="1800" dirty="0">
              <a:latin typeface="Times New Roman"/>
              <a:cs typeface="Times New Roman"/>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84294" y="1035303"/>
            <a:ext cx="6451600" cy="574040"/>
          </a:xfrm>
          <a:prstGeom prst="rect">
            <a:avLst/>
          </a:prstGeom>
        </p:spPr>
        <p:txBody>
          <a:bodyPr vert="horz" wrap="square" lIns="0" tIns="12700" rIns="0" bIns="0" rtlCol="0">
            <a:spAutoFit/>
          </a:bodyPr>
          <a:lstStyle/>
          <a:p>
            <a:pPr marL="12700">
              <a:lnSpc>
                <a:spcPct val="100000"/>
              </a:lnSpc>
              <a:spcBef>
                <a:spcPts val="100"/>
              </a:spcBef>
            </a:pPr>
            <a:r>
              <a:rPr sz="3600" spc="85" dirty="0"/>
              <a:t>Preliminary Processing</a:t>
            </a:r>
            <a:r>
              <a:rPr sz="3600" spc="280" dirty="0"/>
              <a:t> </a:t>
            </a:r>
            <a:r>
              <a:rPr sz="3600" spc="85" dirty="0"/>
              <a:t>Required</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3</a:t>
            </a:r>
          </a:p>
        </p:txBody>
      </p:sp>
      <p:sp>
        <p:nvSpPr>
          <p:cNvPr id="3" name="object 3"/>
          <p:cNvSpPr txBox="1"/>
          <p:nvPr/>
        </p:nvSpPr>
        <p:spPr>
          <a:xfrm>
            <a:off x="807888" y="1777518"/>
            <a:ext cx="7156450" cy="4591050"/>
          </a:xfrm>
          <a:prstGeom prst="rect">
            <a:avLst/>
          </a:prstGeom>
        </p:spPr>
        <p:txBody>
          <a:bodyPr vert="horz" wrap="square" lIns="0" tIns="188595" rIns="0" bIns="0" rtlCol="0">
            <a:spAutoFit/>
          </a:bodyPr>
          <a:lstStyle/>
          <a:p>
            <a:pPr marL="12700">
              <a:lnSpc>
                <a:spcPct val="100000"/>
              </a:lnSpc>
              <a:spcBef>
                <a:spcPts val="1485"/>
              </a:spcBef>
            </a:pPr>
            <a:r>
              <a:rPr sz="2200" spc="-15" dirty="0">
                <a:solidFill>
                  <a:srgbClr val="595959"/>
                </a:solidFill>
                <a:latin typeface="Times New Roman"/>
                <a:cs typeface="Times New Roman"/>
              </a:rPr>
              <a:t>Tokenization </a:t>
            </a:r>
            <a:r>
              <a:rPr sz="2200" dirty="0">
                <a:solidFill>
                  <a:srgbClr val="595959"/>
                </a:solidFill>
                <a:latin typeface="Times New Roman"/>
                <a:cs typeface="Times New Roman"/>
              </a:rPr>
              <a:t>(or </a:t>
            </a:r>
            <a:r>
              <a:rPr sz="2200" spc="-45" dirty="0">
                <a:solidFill>
                  <a:srgbClr val="595959"/>
                </a:solidFill>
                <a:latin typeface="Times New Roman"/>
                <a:cs typeface="Times New Roman"/>
              </a:rPr>
              <a:t>Word</a:t>
            </a:r>
            <a:r>
              <a:rPr sz="2200" spc="-25" dirty="0">
                <a:solidFill>
                  <a:srgbClr val="595959"/>
                </a:solidFill>
                <a:latin typeface="Times New Roman"/>
                <a:cs typeface="Times New Roman"/>
              </a:rPr>
              <a:t> </a:t>
            </a:r>
            <a:r>
              <a:rPr sz="2200" spc="-5" dirty="0">
                <a:solidFill>
                  <a:srgbClr val="595959"/>
                </a:solidFill>
                <a:latin typeface="Times New Roman"/>
                <a:cs typeface="Times New Roman"/>
              </a:rPr>
              <a:t>Segmentation)</a:t>
            </a:r>
            <a:endParaRPr sz="2200" dirty="0">
              <a:latin typeface="Times New Roman"/>
              <a:cs typeface="Times New Roman"/>
            </a:endParaRPr>
          </a:p>
          <a:p>
            <a:pPr marL="186690" marR="5080" indent="-137160">
              <a:lnSpc>
                <a:spcPct val="100000"/>
              </a:lnSpc>
              <a:spcBef>
                <a:spcPts val="1260"/>
              </a:spcBef>
              <a:buClr>
                <a:srgbClr val="002060"/>
              </a:buClr>
              <a:buFont typeface="Microsoft Sans Serif"/>
              <a:buChar char="▪"/>
              <a:tabLst>
                <a:tab pos="186690" algn="l"/>
              </a:tabLst>
            </a:pPr>
            <a:r>
              <a:rPr sz="2000" spc="-5" dirty="0">
                <a:solidFill>
                  <a:srgbClr val="595959"/>
                </a:solidFill>
                <a:latin typeface="Times New Roman"/>
                <a:cs typeface="Times New Roman"/>
              </a:rPr>
              <a:t>Decide </a:t>
            </a:r>
            <a:r>
              <a:rPr sz="2000" dirty="0">
                <a:solidFill>
                  <a:srgbClr val="595959"/>
                </a:solidFill>
                <a:latin typeface="Times New Roman"/>
                <a:cs typeface="Times New Roman"/>
              </a:rPr>
              <a:t>how </a:t>
            </a:r>
            <a:r>
              <a:rPr sz="2000" spc="-5" dirty="0">
                <a:solidFill>
                  <a:srgbClr val="595959"/>
                </a:solidFill>
                <a:latin typeface="Times New Roman"/>
                <a:cs typeface="Times New Roman"/>
              </a:rPr>
              <a:t>to separate the characters in the sentence into individual  </a:t>
            </a:r>
            <a:r>
              <a:rPr sz="2000" dirty="0">
                <a:solidFill>
                  <a:srgbClr val="595959"/>
                </a:solidFill>
                <a:latin typeface="Times New Roman"/>
                <a:cs typeface="Times New Roman"/>
              </a:rPr>
              <a:t>words</a:t>
            </a:r>
            <a:endParaRPr sz="2000" dirty="0">
              <a:latin typeface="Times New Roman"/>
              <a:cs typeface="Times New Roman"/>
            </a:endParaRPr>
          </a:p>
          <a:p>
            <a:pPr marL="369570" lvl="1" indent="-137160">
              <a:lnSpc>
                <a:spcPct val="100000"/>
              </a:lnSpc>
              <a:spcBef>
                <a:spcPts val="1200"/>
              </a:spcBef>
              <a:buClr>
                <a:srgbClr val="002060"/>
              </a:buClr>
              <a:buFont typeface="Microsoft Sans Serif"/>
              <a:buChar char="▪"/>
              <a:tabLst>
                <a:tab pos="369570" algn="l"/>
              </a:tabLst>
            </a:pPr>
            <a:r>
              <a:rPr sz="1800" spc="-30" dirty="0">
                <a:solidFill>
                  <a:srgbClr val="595959"/>
                </a:solidFill>
                <a:latin typeface="Times New Roman"/>
                <a:cs typeface="Times New Roman"/>
              </a:rPr>
              <a:t>Words </a:t>
            </a:r>
            <a:r>
              <a:rPr sz="1800" spc="-5" dirty="0">
                <a:solidFill>
                  <a:srgbClr val="595959"/>
                </a:solidFill>
                <a:latin typeface="Times New Roman"/>
                <a:cs typeface="Times New Roman"/>
              </a:rPr>
              <a:t>separated </a:t>
            </a:r>
            <a:r>
              <a:rPr sz="1800" dirty="0">
                <a:solidFill>
                  <a:srgbClr val="595959"/>
                </a:solidFill>
                <a:latin typeface="Times New Roman"/>
                <a:cs typeface="Times New Roman"/>
              </a:rPr>
              <a:t>by </a:t>
            </a:r>
            <a:r>
              <a:rPr sz="1800" spc="-5" dirty="0">
                <a:solidFill>
                  <a:srgbClr val="595959"/>
                </a:solidFill>
                <a:latin typeface="Times New Roman"/>
                <a:cs typeface="Times New Roman"/>
              </a:rPr>
              <a:t>“white space” </a:t>
            </a:r>
            <a:r>
              <a:rPr sz="1800" dirty="0">
                <a:solidFill>
                  <a:srgbClr val="595959"/>
                </a:solidFill>
                <a:latin typeface="Times New Roman"/>
                <a:cs typeface="Times New Roman"/>
              </a:rPr>
              <a:t>or by </a:t>
            </a:r>
            <a:r>
              <a:rPr sz="1800" spc="-5" dirty="0">
                <a:solidFill>
                  <a:srgbClr val="595959"/>
                </a:solidFill>
                <a:latin typeface="Times New Roman"/>
                <a:cs typeface="Times New Roman"/>
              </a:rPr>
              <a:t>special characters in</a:t>
            </a:r>
            <a:r>
              <a:rPr sz="1800" spc="80" dirty="0">
                <a:solidFill>
                  <a:srgbClr val="595959"/>
                </a:solidFill>
                <a:latin typeface="Times New Roman"/>
                <a:cs typeface="Times New Roman"/>
              </a:rPr>
              <a:t> </a:t>
            </a:r>
            <a:r>
              <a:rPr sz="1800" spc="-5" dirty="0">
                <a:solidFill>
                  <a:srgbClr val="595959"/>
                </a:solidFill>
                <a:latin typeface="Times New Roman"/>
                <a:cs typeface="Times New Roman"/>
              </a:rPr>
              <a:t>English</a:t>
            </a:r>
            <a:endParaRPr sz="1800" dirty="0">
              <a:latin typeface="Times New Roman"/>
              <a:cs typeface="Times New Roman"/>
            </a:endParaRPr>
          </a:p>
          <a:p>
            <a:pPr marL="369570" lvl="1" indent="-137160">
              <a:lnSpc>
                <a:spcPct val="100000"/>
              </a:lnSpc>
              <a:spcBef>
                <a:spcPts val="1140"/>
              </a:spcBef>
              <a:buClr>
                <a:srgbClr val="002060"/>
              </a:buClr>
              <a:buFont typeface="Microsoft Sans Serif"/>
              <a:buChar char="▪"/>
              <a:tabLst>
                <a:tab pos="369570" algn="l"/>
              </a:tabLst>
            </a:pPr>
            <a:r>
              <a:rPr sz="1800" dirty="0">
                <a:solidFill>
                  <a:srgbClr val="595959"/>
                </a:solidFill>
                <a:latin typeface="Times New Roman"/>
                <a:cs typeface="Times New Roman"/>
              </a:rPr>
              <a:t>No </a:t>
            </a:r>
            <a:r>
              <a:rPr sz="1800" spc="-5" dirty="0">
                <a:solidFill>
                  <a:srgbClr val="595959"/>
                </a:solidFill>
                <a:latin typeface="Times New Roman"/>
                <a:cs typeface="Times New Roman"/>
              </a:rPr>
              <a:t>white space in Japanese</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language</a:t>
            </a:r>
            <a:endParaRPr sz="1800" dirty="0">
              <a:latin typeface="Times New Roman"/>
              <a:cs typeface="Times New Roman"/>
            </a:endParaRPr>
          </a:p>
          <a:p>
            <a:pPr marL="369570" marR="1622425" lvl="1" indent="-137160">
              <a:lnSpc>
                <a:spcPct val="101899"/>
              </a:lnSpc>
              <a:spcBef>
                <a:spcPts val="1200"/>
              </a:spcBef>
              <a:buClr>
                <a:srgbClr val="002060"/>
              </a:buClr>
              <a:buFont typeface="Microsoft Sans Serif"/>
              <a:buChar char="▪"/>
              <a:tabLst>
                <a:tab pos="369570" algn="l"/>
              </a:tabLst>
            </a:pPr>
            <a:r>
              <a:rPr sz="1800" dirty="0">
                <a:solidFill>
                  <a:srgbClr val="595959"/>
                </a:solidFill>
                <a:latin typeface="Times New Roman"/>
                <a:cs typeface="Times New Roman"/>
              </a:rPr>
              <a:t>In </a:t>
            </a:r>
            <a:r>
              <a:rPr sz="1800" spc="-5" dirty="0">
                <a:solidFill>
                  <a:srgbClr val="595959"/>
                </a:solidFill>
                <a:latin typeface="Times New Roman"/>
                <a:cs typeface="Times New Roman"/>
              </a:rPr>
              <a:t>some languages, there </a:t>
            </a:r>
            <a:r>
              <a:rPr sz="1800" dirty="0">
                <a:solidFill>
                  <a:srgbClr val="595959"/>
                </a:solidFill>
                <a:latin typeface="Times New Roman"/>
                <a:cs typeface="Times New Roman"/>
              </a:rPr>
              <a:t>are </a:t>
            </a:r>
            <a:r>
              <a:rPr sz="1800" spc="-5" dirty="0">
                <a:solidFill>
                  <a:srgbClr val="595959"/>
                </a:solidFill>
                <a:latin typeface="Times New Roman"/>
                <a:cs typeface="Times New Roman"/>
              </a:rPr>
              <a:t>complex compound words:  “</a:t>
            </a:r>
            <a:r>
              <a:rPr sz="1800" i="1" spc="-5" dirty="0">
                <a:solidFill>
                  <a:srgbClr val="595959"/>
                </a:solidFill>
                <a:latin typeface="Times New Roman"/>
                <a:cs typeface="Times New Roman"/>
              </a:rPr>
              <a:t>Lebensversicherungsgesellschaftsangestellter</a:t>
            </a:r>
            <a:r>
              <a:rPr sz="1800" spc="-5" dirty="0">
                <a:solidFill>
                  <a:srgbClr val="595959"/>
                </a:solidFill>
                <a:latin typeface="Times New Roman"/>
                <a:cs typeface="Times New Roman"/>
              </a:rPr>
              <a:t>”</a:t>
            </a:r>
            <a:endParaRPr sz="1800" dirty="0">
              <a:latin typeface="Times New Roman"/>
              <a:cs typeface="Times New Roman"/>
            </a:endParaRPr>
          </a:p>
          <a:p>
            <a:pPr marL="186690" indent="-137160">
              <a:lnSpc>
                <a:spcPct val="100000"/>
              </a:lnSpc>
              <a:spcBef>
                <a:spcPts val="1140"/>
              </a:spcBef>
              <a:buClr>
                <a:srgbClr val="002060"/>
              </a:buClr>
              <a:buFont typeface="Microsoft Sans Serif"/>
              <a:buChar char="▪"/>
              <a:tabLst>
                <a:tab pos="186690" algn="l"/>
              </a:tabLst>
            </a:pPr>
            <a:r>
              <a:rPr sz="2000" spc="-5" dirty="0">
                <a:solidFill>
                  <a:srgbClr val="595959"/>
                </a:solidFill>
                <a:latin typeface="Times New Roman"/>
                <a:cs typeface="Times New Roman"/>
              </a:rPr>
              <a:t>Requires decisions </a:t>
            </a:r>
            <a:r>
              <a:rPr sz="2000" dirty="0">
                <a:solidFill>
                  <a:srgbClr val="595959"/>
                </a:solidFill>
                <a:latin typeface="Times New Roman"/>
                <a:cs typeface="Times New Roman"/>
              </a:rPr>
              <a:t>on </a:t>
            </a:r>
            <a:r>
              <a:rPr sz="2000" spc="-5" dirty="0">
                <a:solidFill>
                  <a:srgbClr val="595959"/>
                </a:solidFill>
                <a:latin typeface="Times New Roman"/>
                <a:cs typeface="Times New Roman"/>
              </a:rPr>
              <a:t>recognizing and dealing with</a:t>
            </a:r>
            <a:r>
              <a:rPr sz="2000" dirty="0">
                <a:solidFill>
                  <a:srgbClr val="595959"/>
                </a:solidFill>
                <a:latin typeface="Times New Roman"/>
                <a:cs typeface="Times New Roman"/>
              </a:rPr>
              <a:t> </a:t>
            </a:r>
            <a:r>
              <a:rPr sz="2000" spc="-5" dirty="0">
                <a:solidFill>
                  <a:srgbClr val="595959"/>
                </a:solidFill>
                <a:latin typeface="Times New Roman"/>
                <a:cs typeface="Times New Roman"/>
              </a:rPr>
              <a:t>punctuation</a:t>
            </a:r>
            <a:endParaRPr sz="2000" dirty="0">
              <a:latin typeface="Times New Roman"/>
              <a:cs typeface="Times New Roman"/>
            </a:endParaRPr>
          </a:p>
          <a:p>
            <a:pPr marL="369570" lvl="1" indent="-137160">
              <a:lnSpc>
                <a:spcPct val="100000"/>
              </a:lnSpc>
              <a:spcBef>
                <a:spcPts val="1200"/>
              </a:spcBef>
              <a:buClr>
                <a:srgbClr val="002060"/>
              </a:buClr>
              <a:buFont typeface="Microsoft Sans Serif"/>
              <a:buChar char="▪"/>
              <a:tabLst>
                <a:tab pos="369570" algn="l"/>
              </a:tabLst>
            </a:pPr>
            <a:r>
              <a:rPr sz="1800" spc="-5" dirty="0">
                <a:solidFill>
                  <a:srgbClr val="595959"/>
                </a:solidFill>
                <a:latin typeface="Times New Roman"/>
                <a:cs typeface="Times New Roman"/>
              </a:rPr>
              <a:t>Apostrophes </a:t>
            </a:r>
            <a:r>
              <a:rPr sz="1800" dirty="0">
                <a:solidFill>
                  <a:srgbClr val="595959"/>
                </a:solidFill>
                <a:latin typeface="Times New Roman"/>
                <a:cs typeface="Times New Roman"/>
              </a:rPr>
              <a:t>(one word </a:t>
            </a:r>
            <a:r>
              <a:rPr sz="1800" spc="-30" dirty="0">
                <a:solidFill>
                  <a:srgbClr val="595959"/>
                </a:solidFill>
                <a:latin typeface="Times New Roman"/>
                <a:cs typeface="Times New Roman"/>
              </a:rPr>
              <a:t>it’s </a:t>
            </a:r>
            <a:r>
              <a:rPr sz="1800" spc="-5" dirty="0">
                <a:solidFill>
                  <a:srgbClr val="595959"/>
                </a:solidFill>
                <a:latin typeface="Times New Roman"/>
                <a:cs typeface="Times New Roman"/>
              </a:rPr>
              <a:t>vs. two </a:t>
            </a:r>
            <a:r>
              <a:rPr sz="1800" dirty="0">
                <a:solidFill>
                  <a:srgbClr val="595959"/>
                </a:solidFill>
                <a:latin typeface="Times New Roman"/>
                <a:cs typeface="Times New Roman"/>
              </a:rPr>
              <a:t>words </a:t>
            </a:r>
            <a:r>
              <a:rPr sz="1800" spc="-5" dirty="0">
                <a:solidFill>
                  <a:srgbClr val="595959"/>
                </a:solidFill>
                <a:latin typeface="Times New Roman"/>
                <a:cs typeface="Times New Roman"/>
              </a:rPr>
              <a:t>it</a:t>
            </a:r>
            <a:r>
              <a:rPr sz="1800" spc="25" dirty="0">
                <a:solidFill>
                  <a:srgbClr val="595959"/>
                </a:solidFill>
                <a:latin typeface="Times New Roman"/>
                <a:cs typeface="Times New Roman"/>
              </a:rPr>
              <a:t> </a:t>
            </a:r>
            <a:r>
              <a:rPr sz="1800" spc="-35" dirty="0">
                <a:solidFill>
                  <a:srgbClr val="595959"/>
                </a:solidFill>
                <a:latin typeface="Times New Roman"/>
                <a:cs typeface="Times New Roman"/>
              </a:rPr>
              <a:t>’s)</a:t>
            </a:r>
            <a:endParaRPr sz="1800" dirty="0">
              <a:latin typeface="Times New Roman"/>
              <a:cs typeface="Times New Roman"/>
            </a:endParaRPr>
          </a:p>
          <a:p>
            <a:pPr marL="369570" lvl="1" indent="-137160">
              <a:lnSpc>
                <a:spcPct val="100000"/>
              </a:lnSpc>
              <a:spcBef>
                <a:spcPts val="1240"/>
              </a:spcBef>
              <a:buClr>
                <a:srgbClr val="002060"/>
              </a:buClr>
              <a:buFont typeface="Microsoft Sans Serif"/>
              <a:buChar char="▪"/>
              <a:tabLst>
                <a:tab pos="369570" algn="l"/>
              </a:tabLst>
            </a:pPr>
            <a:r>
              <a:rPr sz="1800" dirty="0">
                <a:solidFill>
                  <a:srgbClr val="595959"/>
                </a:solidFill>
                <a:latin typeface="Times New Roman"/>
                <a:cs typeface="Times New Roman"/>
              </a:rPr>
              <a:t>Hyphens </a:t>
            </a:r>
            <a:r>
              <a:rPr sz="1800" spc="-5" dirty="0">
                <a:solidFill>
                  <a:srgbClr val="595959"/>
                </a:solidFill>
                <a:latin typeface="Times New Roman"/>
                <a:cs typeface="Times New Roman"/>
              </a:rPr>
              <a:t>(</a:t>
            </a:r>
            <a:r>
              <a:rPr sz="1800" i="1" spc="-5" dirty="0">
                <a:solidFill>
                  <a:srgbClr val="595959"/>
                </a:solidFill>
                <a:latin typeface="Times New Roman"/>
                <a:cs typeface="Times New Roman"/>
              </a:rPr>
              <a:t>snow-laden </a:t>
            </a:r>
            <a:r>
              <a:rPr sz="1800" spc="-5" dirty="0">
                <a:solidFill>
                  <a:srgbClr val="595959"/>
                </a:solidFill>
                <a:latin typeface="Times New Roman"/>
                <a:cs typeface="Times New Roman"/>
              </a:rPr>
              <a:t>vs. </a:t>
            </a:r>
            <a:r>
              <a:rPr sz="1800" i="1" spc="-5" dirty="0">
                <a:solidFill>
                  <a:srgbClr val="595959"/>
                </a:solidFill>
                <a:latin typeface="Times New Roman"/>
                <a:cs typeface="Times New Roman"/>
              </a:rPr>
              <a:t>New </a:t>
            </a:r>
            <a:r>
              <a:rPr sz="1800" i="1" spc="-25" dirty="0">
                <a:solidFill>
                  <a:srgbClr val="595959"/>
                </a:solidFill>
                <a:latin typeface="Times New Roman"/>
                <a:cs typeface="Times New Roman"/>
              </a:rPr>
              <a:t>York-New</a:t>
            </a:r>
            <a:r>
              <a:rPr sz="1800" i="1" spc="-5" dirty="0">
                <a:solidFill>
                  <a:srgbClr val="595959"/>
                </a:solidFill>
                <a:latin typeface="Times New Roman"/>
                <a:cs typeface="Times New Roman"/>
              </a:rPr>
              <a:t> Jersey</a:t>
            </a:r>
            <a:r>
              <a:rPr sz="1800" spc="-5" dirty="0">
                <a:solidFill>
                  <a:srgbClr val="595959"/>
                </a:solidFill>
                <a:latin typeface="Times New Roman"/>
                <a:cs typeface="Times New Roman"/>
              </a:rPr>
              <a:t>)</a:t>
            </a:r>
            <a:endParaRPr sz="1800" dirty="0">
              <a:latin typeface="Times New Roman"/>
              <a:cs typeface="Times New Roman"/>
            </a:endParaRPr>
          </a:p>
          <a:p>
            <a:pPr marL="369570" lvl="1" indent="-137160">
              <a:lnSpc>
                <a:spcPct val="100000"/>
              </a:lnSpc>
              <a:spcBef>
                <a:spcPts val="1140"/>
              </a:spcBef>
              <a:buClr>
                <a:srgbClr val="002060"/>
              </a:buClr>
              <a:buFont typeface="Microsoft Sans Serif"/>
              <a:buChar char="▪"/>
              <a:tabLst>
                <a:tab pos="369570" algn="l"/>
              </a:tabLst>
            </a:pPr>
            <a:r>
              <a:rPr sz="1800" spc="-5" dirty="0">
                <a:solidFill>
                  <a:srgbClr val="595959"/>
                </a:solidFill>
                <a:latin typeface="Times New Roman"/>
                <a:cs typeface="Times New Roman"/>
              </a:rPr>
              <a:t>Periods </a:t>
            </a:r>
            <a:r>
              <a:rPr sz="1800" dirty="0">
                <a:solidFill>
                  <a:srgbClr val="595959"/>
                </a:solidFill>
                <a:latin typeface="Times New Roman"/>
                <a:cs typeface="Times New Roman"/>
              </a:rPr>
              <a:t>(kept </a:t>
            </a:r>
            <a:r>
              <a:rPr sz="1800" spc="-5" dirty="0">
                <a:solidFill>
                  <a:srgbClr val="595959"/>
                </a:solidFill>
                <a:latin typeface="Times New Roman"/>
                <a:cs typeface="Times New Roman"/>
              </a:rPr>
              <a:t>with abbreviations vs. separated </a:t>
            </a:r>
            <a:r>
              <a:rPr sz="1800" dirty="0">
                <a:solidFill>
                  <a:srgbClr val="595959"/>
                </a:solidFill>
                <a:latin typeface="Times New Roman"/>
                <a:cs typeface="Times New Roman"/>
              </a:rPr>
              <a:t>as </a:t>
            </a:r>
            <a:r>
              <a:rPr sz="1800" spc="-5" dirty="0">
                <a:solidFill>
                  <a:srgbClr val="595959"/>
                </a:solidFill>
                <a:latin typeface="Times New Roman"/>
                <a:cs typeface="Times New Roman"/>
              </a:rPr>
              <a:t>sentence</a:t>
            </a:r>
            <a:r>
              <a:rPr sz="1800" spc="40" dirty="0">
                <a:solidFill>
                  <a:srgbClr val="595959"/>
                </a:solidFill>
                <a:latin typeface="Times New Roman"/>
                <a:cs typeface="Times New Roman"/>
              </a:rPr>
              <a:t> </a:t>
            </a:r>
            <a:r>
              <a:rPr sz="1800" spc="-5" dirty="0">
                <a:solidFill>
                  <a:srgbClr val="595959"/>
                </a:solidFill>
                <a:latin typeface="Times New Roman"/>
                <a:cs typeface="Times New Roman"/>
              </a:rPr>
              <a:t>markers)</a:t>
            </a:r>
            <a:endParaRPr sz="1800" dirty="0">
              <a:latin typeface="Times New Roman"/>
              <a:cs typeface="Times New Roman"/>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1035303"/>
            <a:ext cx="6453505" cy="574040"/>
          </a:xfrm>
          <a:prstGeom prst="rect">
            <a:avLst/>
          </a:prstGeom>
        </p:spPr>
        <p:txBody>
          <a:bodyPr vert="horz" wrap="square" lIns="0" tIns="12700" rIns="0" bIns="0" rtlCol="0">
            <a:spAutoFit/>
          </a:bodyPr>
          <a:lstStyle/>
          <a:p>
            <a:pPr marL="12700">
              <a:lnSpc>
                <a:spcPct val="100000"/>
              </a:lnSpc>
              <a:spcBef>
                <a:spcPts val="100"/>
              </a:spcBef>
            </a:pPr>
            <a:r>
              <a:rPr sz="3600" spc="85" dirty="0"/>
              <a:t>Preliminary Processing</a:t>
            </a:r>
            <a:r>
              <a:rPr sz="3600" spc="295" dirty="0"/>
              <a:t> </a:t>
            </a:r>
            <a:r>
              <a:rPr sz="3600" spc="85" dirty="0"/>
              <a:t>Required</a:t>
            </a:r>
            <a:endParaRPr sz="3600" dirty="0"/>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4</a:t>
            </a:r>
          </a:p>
        </p:txBody>
      </p:sp>
      <p:sp>
        <p:nvSpPr>
          <p:cNvPr id="3" name="object 3"/>
          <p:cNvSpPr txBox="1"/>
          <p:nvPr/>
        </p:nvSpPr>
        <p:spPr>
          <a:xfrm>
            <a:off x="892555" y="2151380"/>
            <a:ext cx="6826250" cy="3378200"/>
          </a:xfrm>
          <a:prstGeom prst="rect">
            <a:avLst/>
          </a:prstGeom>
        </p:spPr>
        <p:txBody>
          <a:bodyPr vert="horz" wrap="square" lIns="0" tIns="167640" rIns="0" bIns="0" rtlCol="0">
            <a:spAutoFit/>
          </a:bodyPr>
          <a:lstStyle/>
          <a:p>
            <a:pPr marL="12700">
              <a:lnSpc>
                <a:spcPct val="100000"/>
              </a:lnSpc>
              <a:spcBef>
                <a:spcPts val="1320"/>
              </a:spcBef>
            </a:pPr>
            <a:r>
              <a:rPr sz="2400" spc="-5" dirty="0">
                <a:solidFill>
                  <a:srgbClr val="595959"/>
                </a:solidFill>
                <a:latin typeface="Times New Roman"/>
                <a:cs typeface="Times New Roman"/>
              </a:rPr>
              <a:t>Morphology (to stem </a:t>
            </a:r>
            <a:r>
              <a:rPr sz="2400" dirty="0">
                <a:solidFill>
                  <a:srgbClr val="595959"/>
                </a:solidFill>
                <a:latin typeface="Times New Roman"/>
                <a:cs typeface="Times New Roman"/>
              </a:rPr>
              <a:t>or not </a:t>
            </a:r>
            <a:r>
              <a:rPr sz="2400" spc="-5" dirty="0">
                <a:solidFill>
                  <a:srgbClr val="595959"/>
                </a:solidFill>
                <a:latin typeface="Times New Roman"/>
                <a:cs typeface="Times New Roman"/>
              </a:rPr>
              <a:t>to stem?)</a:t>
            </a:r>
            <a:endParaRPr sz="2400" dirty="0">
              <a:latin typeface="Times New Roman"/>
              <a:cs typeface="Times New Roman"/>
            </a:endParaRPr>
          </a:p>
          <a:p>
            <a:pPr marL="186690" indent="-137160">
              <a:lnSpc>
                <a:spcPct val="100000"/>
              </a:lnSpc>
              <a:spcBef>
                <a:spcPts val="1220"/>
              </a:spcBef>
              <a:buClr>
                <a:srgbClr val="002060"/>
              </a:buClr>
              <a:buFont typeface="Microsoft Sans Serif"/>
              <a:buChar char="▪"/>
              <a:tabLst>
                <a:tab pos="186690" algn="l"/>
              </a:tabLst>
            </a:pPr>
            <a:r>
              <a:rPr sz="2400" spc="-5" dirty="0">
                <a:solidFill>
                  <a:srgbClr val="595959"/>
                </a:solidFill>
                <a:latin typeface="Times New Roman"/>
                <a:cs typeface="Times New Roman"/>
              </a:rPr>
              <a:t>Depends </a:t>
            </a:r>
            <a:r>
              <a:rPr sz="2400" dirty="0">
                <a:solidFill>
                  <a:srgbClr val="595959"/>
                </a:solidFill>
                <a:latin typeface="Times New Roman"/>
                <a:cs typeface="Times New Roman"/>
              </a:rPr>
              <a:t>on </a:t>
            </a:r>
            <a:r>
              <a:rPr sz="2400" spc="-5" dirty="0">
                <a:solidFill>
                  <a:srgbClr val="595959"/>
                </a:solidFill>
                <a:latin typeface="Times New Roman"/>
                <a:cs typeface="Times New Roman"/>
              </a:rPr>
              <a:t>the application</a:t>
            </a:r>
            <a:endParaRPr sz="2400" dirty="0">
              <a:latin typeface="Times New Roman"/>
              <a:cs typeface="Times New Roman"/>
            </a:endParaRPr>
          </a:p>
          <a:p>
            <a:pPr marL="186690" indent="-137160">
              <a:lnSpc>
                <a:spcPct val="100000"/>
              </a:lnSpc>
              <a:spcBef>
                <a:spcPts val="1220"/>
              </a:spcBef>
              <a:buClr>
                <a:srgbClr val="002060"/>
              </a:buClr>
              <a:buFont typeface="Microsoft Sans Serif"/>
              <a:buChar char="▪"/>
              <a:tabLst>
                <a:tab pos="186690" algn="l"/>
              </a:tabLst>
            </a:pPr>
            <a:r>
              <a:rPr sz="2400" spc="-30" dirty="0">
                <a:solidFill>
                  <a:srgbClr val="595959"/>
                </a:solidFill>
                <a:latin typeface="Times New Roman"/>
                <a:cs typeface="Times New Roman"/>
              </a:rPr>
              <a:t>With</a:t>
            </a:r>
            <a:r>
              <a:rPr sz="2400" spc="-5" dirty="0">
                <a:solidFill>
                  <a:srgbClr val="595959"/>
                </a:solidFill>
                <a:latin typeface="Times New Roman"/>
                <a:cs typeface="Times New Roman"/>
              </a:rPr>
              <a:t> stemming</a:t>
            </a:r>
            <a:endParaRPr sz="2400" dirty="0">
              <a:latin typeface="Times New Roman"/>
              <a:cs typeface="Times New Roman"/>
            </a:endParaRPr>
          </a:p>
          <a:p>
            <a:pPr marL="369570" lvl="1" indent="-137795">
              <a:lnSpc>
                <a:spcPct val="100000"/>
              </a:lnSpc>
              <a:spcBef>
                <a:spcPts val="1220"/>
              </a:spcBef>
              <a:buClr>
                <a:srgbClr val="002060"/>
              </a:buClr>
              <a:buFont typeface="Microsoft Sans Serif"/>
              <a:buChar char="▪"/>
              <a:tabLst>
                <a:tab pos="369570" algn="l"/>
              </a:tabLst>
            </a:pPr>
            <a:r>
              <a:rPr sz="2000" spc="-5" dirty="0">
                <a:solidFill>
                  <a:srgbClr val="595959"/>
                </a:solidFill>
                <a:latin typeface="Times New Roman"/>
                <a:cs typeface="Times New Roman"/>
              </a:rPr>
              <a:t>“Cat” is the same </a:t>
            </a:r>
            <a:r>
              <a:rPr sz="2000" dirty="0">
                <a:solidFill>
                  <a:srgbClr val="595959"/>
                </a:solidFill>
                <a:latin typeface="Times New Roman"/>
                <a:cs typeface="Times New Roman"/>
              </a:rPr>
              <a:t>word </a:t>
            </a:r>
            <a:r>
              <a:rPr sz="2000" spc="-5" dirty="0">
                <a:solidFill>
                  <a:srgbClr val="595959"/>
                </a:solidFill>
                <a:latin typeface="Times New Roman"/>
                <a:cs typeface="Times New Roman"/>
              </a:rPr>
              <a:t>as</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“cats”</a:t>
            </a:r>
            <a:endParaRPr sz="2000" dirty="0">
              <a:latin typeface="Times New Roman"/>
              <a:cs typeface="Times New Roman"/>
            </a:endParaRPr>
          </a:p>
          <a:p>
            <a:pPr marL="369570" lvl="1" indent="-137795">
              <a:lnSpc>
                <a:spcPct val="100000"/>
              </a:lnSpc>
              <a:spcBef>
                <a:spcPts val="1200"/>
              </a:spcBef>
              <a:buClr>
                <a:srgbClr val="002060"/>
              </a:buClr>
              <a:buFont typeface="Microsoft Sans Serif"/>
              <a:buChar char="▪"/>
              <a:tabLst>
                <a:tab pos="369570" algn="l"/>
              </a:tabLst>
            </a:pPr>
            <a:r>
              <a:rPr sz="2000" spc="-5" dirty="0">
                <a:solidFill>
                  <a:srgbClr val="595959"/>
                </a:solidFill>
                <a:latin typeface="Times New Roman"/>
                <a:cs typeface="Times New Roman"/>
              </a:rPr>
              <a:t>“Computing” is the same </a:t>
            </a:r>
            <a:r>
              <a:rPr sz="2000" dirty="0">
                <a:solidFill>
                  <a:srgbClr val="595959"/>
                </a:solidFill>
                <a:latin typeface="Times New Roman"/>
                <a:cs typeface="Times New Roman"/>
              </a:rPr>
              <a:t>word </a:t>
            </a:r>
            <a:r>
              <a:rPr sz="2000" spc="-5" dirty="0">
                <a:solidFill>
                  <a:srgbClr val="595959"/>
                </a:solidFill>
                <a:latin typeface="Times New Roman"/>
                <a:cs typeface="Times New Roman"/>
              </a:rPr>
              <a:t>as</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“compute”</a:t>
            </a:r>
            <a:endParaRPr sz="2000" dirty="0">
              <a:latin typeface="Times New Roman"/>
              <a:cs typeface="Times New Roman"/>
            </a:endParaRPr>
          </a:p>
          <a:p>
            <a:pPr marL="12700" marR="5080">
              <a:lnSpc>
                <a:spcPts val="2800"/>
              </a:lnSpc>
              <a:spcBef>
                <a:spcPts val="1360"/>
              </a:spcBef>
            </a:pPr>
            <a:r>
              <a:rPr sz="2400" spc="-5" dirty="0">
                <a:solidFill>
                  <a:srgbClr val="595959"/>
                </a:solidFill>
                <a:latin typeface="Times New Roman"/>
                <a:cs typeface="Times New Roman"/>
              </a:rPr>
              <a:t>Additional issues if OCR’d data </a:t>
            </a:r>
            <a:r>
              <a:rPr sz="2400" dirty="0">
                <a:solidFill>
                  <a:srgbClr val="595959"/>
                </a:solidFill>
                <a:latin typeface="Times New Roman"/>
                <a:cs typeface="Times New Roman"/>
              </a:rPr>
              <a:t>or </a:t>
            </a:r>
            <a:r>
              <a:rPr sz="2400" spc="-5" dirty="0">
                <a:solidFill>
                  <a:srgbClr val="595959"/>
                </a:solidFill>
                <a:latin typeface="Times New Roman"/>
                <a:cs typeface="Times New Roman"/>
              </a:rPr>
              <a:t>speech transcripts in  order to correct transcription</a:t>
            </a:r>
            <a:r>
              <a:rPr sz="2400" spc="10" dirty="0">
                <a:solidFill>
                  <a:srgbClr val="595959"/>
                </a:solidFill>
                <a:latin typeface="Times New Roman"/>
                <a:cs typeface="Times New Roman"/>
              </a:rPr>
              <a:t> </a:t>
            </a:r>
            <a:r>
              <a:rPr sz="2400" spc="-5" dirty="0">
                <a:solidFill>
                  <a:srgbClr val="595959"/>
                </a:solidFill>
                <a:latin typeface="Times New Roman"/>
                <a:cs typeface="Times New Roman"/>
              </a:rPr>
              <a:t>errors</a:t>
            </a:r>
            <a:endParaRPr sz="2400" dirty="0">
              <a:latin typeface="Times New Roman"/>
              <a:cs typeface="Times New Roman"/>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6039485" cy="665480"/>
          </a:xfrm>
          <a:prstGeom prst="rect">
            <a:avLst/>
          </a:prstGeom>
        </p:spPr>
        <p:txBody>
          <a:bodyPr vert="horz" wrap="square" lIns="0" tIns="12700" rIns="0" bIns="0" rtlCol="0">
            <a:spAutoFit/>
          </a:bodyPr>
          <a:lstStyle/>
          <a:p>
            <a:pPr marL="12700">
              <a:lnSpc>
                <a:spcPct val="100000"/>
              </a:lnSpc>
              <a:spcBef>
                <a:spcPts val="100"/>
              </a:spcBef>
            </a:pPr>
            <a:r>
              <a:rPr spc="-10" dirty="0"/>
              <a:t>Word </a:t>
            </a:r>
            <a:r>
              <a:rPr spc="80" dirty="0"/>
              <a:t>Counting </a:t>
            </a:r>
            <a:r>
              <a:rPr spc="45" dirty="0"/>
              <a:t>in</a:t>
            </a:r>
            <a:r>
              <a:rPr spc="465" dirty="0"/>
              <a:t> </a:t>
            </a:r>
            <a:r>
              <a:rPr spc="85" dirty="0"/>
              <a:t>Corpora</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5</a:t>
            </a:r>
          </a:p>
        </p:txBody>
      </p:sp>
      <p:sp>
        <p:nvSpPr>
          <p:cNvPr id="3" name="object 3"/>
          <p:cNvSpPr txBox="1"/>
          <p:nvPr/>
        </p:nvSpPr>
        <p:spPr>
          <a:xfrm>
            <a:off x="892555" y="2120392"/>
            <a:ext cx="6914515" cy="3322954"/>
          </a:xfrm>
          <a:prstGeom prst="rect">
            <a:avLst/>
          </a:prstGeom>
        </p:spPr>
        <p:txBody>
          <a:bodyPr vert="horz" wrap="square" lIns="0" tIns="198120" rIns="0" bIns="0" rtlCol="0">
            <a:spAutoFit/>
          </a:bodyPr>
          <a:lstStyle/>
          <a:p>
            <a:pPr marL="12700">
              <a:lnSpc>
                <a:spcPct val="100000"/>
              </a:lnSpc>
              <a:spcBef>
                <a:spcPts val="1560"/>
              </a:spcBef>
            </a:pPr>
            <a:r>
              <a:rPr sz="2400" spc="-20" dirty="0">
                <a:solidFill>
                  <a:srgbClr val="595959"/>
                </a:solidFill>
                <a:latin typeface="Times New Roman"/>
                <a:cs typeface="Times New Roman"/>
              </a:rPr>
              <a:t>Terminology </a:t>
            </a:r>
            <a:r>
              <a:rPr sz="2400" dirty="0">
                <a:solidFill>
                  <a:srgbClr val="595959"/>
                </a:solidFill>
                <a:latin typeface="Times New Roman"/>
                <a:cs typeface="Times New Roman"/>
              </a:rPr>
              <a:t>for word</a:t>
            </a:r>
            <a:r>
              <a:rPr sz="2400" spc="15" dirty="0">
                <a:solidFill>
                  <a:srgbClr val="595959"/>
                </a:solidFill>
                <a:latin typeface="Times New Roman"/>
                <a:cs typeface="Times New Roman"/>
              </a:rPr>
              <a:t> </a:t>
            </a:r>
            <a:r>
              <a:rPr sz="2400" spc="-5" dirty="0">
                <a:solidFill>
                  <a:srgbClr val="595959"/>
                </a:solidFill>
                <a:latin typeface="Times New Roman"/>
                <a:cs typeface="Times New Roman"/>
              </a:rPr>
              <a:t>occurrences</a:t>
            </a:r>
            <a:endParaRPr sz="2400" dirty="0">
              <a:latin typeface="Times New Roman"/>
              <a:cs typeface="Times New Roman"/>
            </a:endParaRPr>
          </a:p>
          <a:p>
            <a:pPr marL="186690" indent="-137160">
              <a:lnSpc>
                <a:spcPct val="100000"/>
              </a:lnSpc>
              <a:spcBef>
                <a:spcPts val="1220"/>
              </a:spcBef>
              <a:buClr>
                <a:srgbClr val="002060"/>
              </a:buClr>
              <a:buFont typeface="Microsoft Sans Serif"/>
              <a:buChar char="▪"/>
              <a:tabLst>
                <a:tab pos="186690" algn="l"/>
              </a:tabLst>
            </a:pPr>
            <a:r>
              <a:rPr sz="2000" spc="-25" dirty="0">
                <a:solidFill>
                  <a:srgbClr val="595959"/>
                </a:solidFill>
                <a:latin typeface="Times New Roman"/>
                <a:cs typeface="Times New Roman"/>
              </a:rPr>
              <a:t>Tokens: </a:t>
            </a:r>
            <a:r>
              <a:rPr sz="2000" spc="-5" dirty="0">
                <a:solidFill>
                  <a:srgbClr val="595959"/>
                </a:solidFill>
                <a:latin typeface="Times New Roman"/>
                <a:cs typeface="Times New Roman"/>
              </a:rPr>
              <a:t>the total number </a:t>
            </a:r>
            <a:r>
              <a:rPr sz="2000" dirty="0">
                <a:solidFill>
                  <a:srgbClr val="595959"/>
                </a:solidFill>
                <a:latin typeface="Times New Roman"/>
                <a:cs typeface="Times New Roman"/>
              </a:rPr>
              <a:t>of words</a:t>
            </a:r>
            <a:endParaRPr sz="2000" dirty="0">
              <a:latin typeface="Times New Roman"/>
              <a:cs typeface="Times New Roman"/>
            </a:endParaRPr>
          </a:p>
          <a:p>
            <a:pPr marL="186690" marR="469265" indent="-137160">
              <a:lnSpc>
                <a:spcPct val="100000"/>
              </a:lnSpc>
              <a:spcBef>
                <a:spcPts val="1200"/>
              </a:spcBef>
              <a:buClr>
                <a:srgbClr val="002060"/>
              </a:buClr>
              <a:buFont typeface="Microsoft Sans Serif"/>
              <a:buChar char="▪"/>
              <a:tabLst>
                <a:tab pos="186690" algn="l"/>
              </a:tabLst>
            </a:pPr>
            <a:r>
              <a:rPr sz="2000" spc="-5" dirty="0">
                <a:solidFill>
                  <a:srgbClr val="595959"/>
                </a:solidFill>
                <a:latin typeface="Times New Roman"/>
                <a:cs typeface="Times New Roman"/>
              </a:rPr>
              <a:t>Distinct tokens </a:t>
            </a:r>
            <a:r>
              <a:rPr sz="2000" spc="-10" dirty="0">
                <a:solidFill>
                  <a:srgbClr val="595959"/>
                </a:solidFill>
                <a:latin typeface="Times New Roman"/>
                <a:cs typeface="Times New Roman"/>
              </a:rPr>
              <a:t>(sometimes called </a:t>
            </a:r>
            <a:r>
              <a:rPr sz="2000" dirty="0">
                <a:solidFill>
                  <a:srgbClr val="595959"/>
                </a:solidFill>
                <a:latin typeface="Times New Roman"/>
                <a:cs typeface="Times New Roman"/>
              </a:rPr>
              <a:t>word </a:t>
            </a:r>
            <a:r>
              <a:rPr sz="2000" spc="-5" dirty="0">
                <a:solidFill>
                  <a:srgbClr val="595959"/>
                </a:solidFill>
                <a:latin typeface="Times New Roman"/>
                <a:cs typeface="Times New Roman"/>
              </a:rPr>
              <a:t>types): the number </a:t>
            </a:r>
            <a:r>
              <a:rPr sz="2000" dirty="0">
                <a:solidFill>
                  <a:srgbClr val="595959"/>
                </a:solidFill>
                <a:latin typeface="Times New Roman"/>
                <a:cs typeface="Times New Roman"/>
              </a:rPr>
              <a:t>of  </a:t>
            </a:r>
            <a:r>
              <a:rPr sz="2000" spc="-5" dirty="0">
                <a:solidFill>
                  <a:srgbClr val="595959"/>
                </a:solidFill>
                <a:latin typeface="Times New Roman"/>
                <a:cs typeface="Times New Roman"/>
              </a:rPr>
              <a:t>distinct words, </a:t>
            </a:r>
            <a:r>
              <a:rPr sz="2000" dirty="0">
                <a:solidFill>
                  <a:srgbClr val="595959"/>
                </a:solidFill>
                <a:latin typeface="Times New Roman"/>
                <a:cs typeface="Times New Roman"/>
              </a:rPr>
              <a:t>not </a:t>
            </a:r>
            <a:r>
              <a:rPr sz="2000" spc="-5" dirty="0">
                <a:solidFill>
                  <a:srgbClr val="595959"/>
                </a:solidFill>
                <a:latin typeface="Times New Roman"/>
                <a:cs typeface="Times New Roman"/>
              </a:rPr>
              <a:t>counting</a:t>
            </a:r>
            <a:r>
              <a:rPr sz="2000" spc="-20" dirty="0">
                <a:solidFill>
                  <a:srgbClr val="595959"/>
                </a:solidFill>
                <a:latin typeface="Times New Roman"/>
                <a:cs typeface="Times New Roman"/>
              </a:rPr>
              <a:t> </a:t>
            </a:r>
            <a:r>
              <a:rPr sz="2000" spc="-5" dirty="0">
                <a:solidFill>
                  <a:srgbClr val="595959"/>
                </a:solidFill>
                <a:latin typeface="Times New Roman"/>
                <a:cs typeface="Times New Roman"/>
              </a:rPr>
              <a:t>repetitions</a:t>
            </a:r>
            <a:endParaRPr sz="2000" dirty="0">
              <a:latin typeface="Times New Roman"/>
              <a:cs typeface="Times New Roman"/>
            </a:endParaRPr>
          </a:p>
          <a:p>
            <a:pPr marL="186690" marR="39370" indent="-137160">
              <a:lnSpc>
                <a:spcPct val="100000"/>
              </a:lnSpc>
              <a:spcBef>
                <a:spcPts val="1200"/>
              </a:spcBef>
              <a:buClr>
                <a:srgbClr val="002060"/>
              </a:buClr>
              <a:buFont typeface="Microsoft Sans Serif"/>
              <a:buChar char="▪"/>
              <a:tabLst>
                <a:tab pos="186690" algn="l"/>
              </a:tabLst>
            </a:pPr>
            <a:r>
              <a:rPr sz="2000" dirty="0">
                <a:solidFill>
                  <a:srgbClr val="595959"/>
                </a:solidFill>
                <a:latin typeface="Times New Roman"/>
                <a:cs typeface="Times New Roman"/>
              </a:rPr>
              <a:t>The </a:t>
            </a:r>
            <a:r>
              <a:rPr sz="2000" spc="-5" dirty="0">
                <a:solidFill>
                  <a:srgbClr val="595959"/>
                </a:solidFill>
                <a:latin typeface="Times New Roman"/>
                <a:cs typeface="Times New Roman"/>
              </a:rPr>
              <a:t>following sentence from the </a:t>
            </a:r>
            <a:r>
              <a:rPr sz="2000" dirty="0">
                <a:solidFill>
                  <a:srgbClr val="595959"/>
                </a:solidFill>
                <a:latin typeface="Times New Roman"/>
                <a:cs typeface="Times New Roman"/>
              </a:rPr>
              <a:t>Brown </a:t>
            </a:r>
            <a:r>
              <a:rPr sz="2000" spc="-5" dirty="0">
                <a:solidFill>
                  <a:srgbClr val="595959"/>
                </a:solidFill>
                <a:latin typeface="Times New Roman"/>
                <a:cs typeface="Times New Roman"/>
              </a:rPr>
              <a:t>corpus has </a:t>
            </a:r>
            <a:r>
              <a:rPr sz="2000" dirty="0">
                <a:solidFill>
                  <a:srgbClr val="595959"/>
                </a:solidFill>
                <a:latin typeface="Times New Roman"/>
                <a:cs typeface="Times New Roman"/>
              </a:rPr>
              <a:t>16 </a:t>
            </a:r>
            <a:r>
              <a:rPr sz="2000" spc="-5" dirty="0">
                <a:solidFill>
                  <a:srgbClr val="595959"/>
                </a:solidFill>
                <a:latin typeface="Times New Roman"/>
                <a:cs typeface="Times New Roman"/>
              </a:rPr>
              <a:t>tokens and  </a:t>
            </a:r>
            <a:r>
              <a:rPr sz="2000" dirty="0">
                <a:solidFill>
                  <a:srgbClr val="595959"/>
                </a:solidFill>
                <a:latin typeface="Times New Roman"/>
                <a:cs typeface="Times New Roman"/>
              </a:rPr>
              <a:t>14 </a:t>
            </a:r>
            <a:r>
              <a:rPr sz="2000" spc="-5" dirty="0">
                <a:solidFill>
                  <a:srgbClr val="595959"/>
                </a:solidFill>
                <a:latin typeface="Times New Roman"/>
                <a:cs typeface="Times New Roman"/>
              </a:rPr>
              <a:t>distinct</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tokens:</a:t>
            </a:r>
            <a:endParaRPr sz="2000" dirty="0">
              <a:latin typeface="Times New Roman"/>
              <a:cs typeface="Times New Roman"/>
            </a:endParaRPr>
          </a:p>
          <a:p>
            <a:pPr marL="215265" marR="5080">
              <a:lnSpc>
                <a:spcPct val="100000"/>
              </a:lnSpc>
              <a:spcBef>
                <a:spcPts val="1200"/>
              </a:spcBef>
            </a:pPr>
            <a:r>
              <a:rPr sz="2000" i="1" spc="-5" dirty="0">
                <a:solidFill>
                  <a:srgbClr val="595959"/>
                </a:solidFill>
                <a:latin typeface="Times New Roman"/>
                <a:cs typeface="Times New Roman"/>
              </a:rPr>
              <a:t>They picnicked </a:t>
            </a:r>
            <a:r>
              <a:rPr sz="2000" i="1" dirty="0">
                <a:solidFill>
                  <a:srgbClr val="595959"/>
                </a:solidFill>
                <a:latin typeface="Times New Roman"/>
                <a:cs typeface="Times New Roman"/>
              </a:rPr>
              <a:t>by </a:t>
            </a:r>
            <a:r>
              <a:rPr sz="2000" i="1" spc="-5" dirty="0">
                <a:solidFill>
                  <a:srgbClr val="595959"/>
                </a:solidFill>
                <a:latin typeface="Times New Roman"/>
                <a:cs typeface="Times New Roman"/>
              </a:rPr>
              <a:t>the pool, then lay back </a:t>
            </a:r>
            <a:r>
              <a:rPr sz="2000" i="1" dirty="0">
                <a:solidFill>
                  <a:srgbClr val="595959"/>
                </a:solidFill>
                <a:latin typeface="Times New Roman"/>
                <a:cs typeface="Times New Roman"/>
              </a:rPr>
              <a:t>on </a:t>
            </a:r>
            <a:r>
              <a:rPr sz="2000" i="1" spc="-5" dirty="0">
                <a:solidFill>
                  <a:srgbClr val="595959"/>
                </a:solidFill>
                <a:latin typeface="Times New Roman"/>
                <a:cs typeface="Times New Roman"/>
              </a:rPr>
              <a:t>the grass </a:t>
            </a:r>
            <a:r>
              <a:rPr sz="2000" i="1" dirty="0">
                <a:solidFill>
                  <a:srgbClr val="595959"/>
                </a:solidFill>
                <a:latin typeface="Times New Roman"/>
                <a:cs typeface="Times New Roman"/>
              </a:rPr>
              <a:t>and </a:t>
            </a:r>
            <a:r>
              <a:rPr sz="2000" i="1" spc="-5" dirty="0">
                <a:solidFill>
                  <a:srgbClr val="595959"/>
                </a:solidFill>
                <a:latin typeface="Times New Roman"/>
                <a:cs typeface="Times New Roman"/>
              </a:rPr>
              <a:t>looked  </a:t>
            </a:r>
            <a:r>
              <a:rPr sz="2000" i="1" dirty="0">
                <a:solidFill>
                  <a:srgbClr val="595959"/>
                </a:solidFill>
                <a:latin typeface="Times New Roman"/>
                <a:cs typeface="Times New Roman"/>
              </a:rPr>
              <a:t>at </a:t>
            </a:r>
            <a:r>
              <a:rPr sz="2000" i="1" spc="-5" dirty="0">
                <a:solidFill>
                  <a:srgbClr val="595959"/>
                </a:solidFill>
                <a:latin typeface="Times New Roman"/>
                <a:cs typeface="Times New Roman"/>
              </a:rPr>
              <a:t>the</a:t>
            </a:r>
            <a:r>
              <a:rPr sz="2000" i="1" spc="-20" dirty="0">
                <a:solidFill>
                  <a:srgbClr val="595959"/>
                </a:solidFill>
                <a:latin typeface="Times New Roman"/>
                <a:cs typeface="Times New Roman"/>
              </a:rPr>
              <a:t> </a:t>
            </a:r>
            <a:r>
              <a:rPr sz="2000" i="1" spc="-5" dirty="0">
                <a:solidFill>
                  <a:srgbClr val="595959"/>
                </a:solidFill>
                <a:latin typeface="Times New Roman"/>
                <a:cs typeface="Times New Roman"/>
              </a:rPr>
              <a:t>stars.</a:t>
            </a:r>
            <a:endParaRPr sz="2000" dirty="0">
              <a:latin typeface="Times New Roman"/>
              <a:cs typeface="Times New Roman"/>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4098925" cy="665480"/>
          </a:xfrm>
          <a:prstGeom prst="rect">
            <a:avLst/>
          </a:prstGeom>
        </p:spPr>
        <p:txBody>
          <a:bodyPr vert="horz" wrap="square" lIns="0" tIns="12700" rIns="0" bIns="0" rtlCol="0">
            <a:spAutoFit/>
          </a:bodyPr>
          <a:lstStyle/>
          <a:p>
            <a:pPr marL="12700">
              <a:lnSpc>
                <a:spcPct val="100000"/>
              </a:lnSpc>
              <a:spcBef>
                <a:spcPts val="100"/>
              </a:spcBef>
            </a:pPr>
            <a:r>
              <a:rPr spc="-10" dirty="0"/>
              <a:t>Word</a:t>
            </a:r>
            <a:r>
              <a:rPr spc="140" dirty="0"/>
              <a:t> </a:t>
            </a:r>
            <a:r>
              <a:rPr spc="85" dirty="0"/>
              <a:t>Frequencies</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6</a:t>
            </a:r>
          </a:p>
        </p:txBody>
      </p:sp>
      <p:sp>
        <p:nvSpPr>
          <p:cNvPr id="3" name="object 3"/>
          <p:cNvSpPr txBox="1"/>
          <p:nvPr/>
        </p:nvSpPr>
        <p:spPr>
          <a:xfrm>
            <a:off x="892555" y="2306320"/>
            <a:ext cx="7297420" cy="2984500"/>
          </a:xfrm>
          <a:prstGeom prst="rect">
            <a:avLst/>
          </a:prstGeom>
        </p:spPr>
        <p:txBody>
          <a:bodyPr vert="horz" wrap="square" lIns="0" tIns="10160" rIns="0" bIns="0" rtlCol="0">
            <a:spAutoFit/>
          </a:bodyPr>
          <a:lstStyle/>
          <a:p>
            <a:pPr marL="12700" marR="5080">
              <a:lnSpc>
                <a:spcPct val="100699"/>
              </a:lnSpc>
              <a:spcBef>
                <a:spcPts val="80"/>
              </a:spcBef>
            </a:pPr>
            <a:r>
              <a:rPr sz="2400" spc="-5" dirty="0">
                <a:solidFill>
                  <a:srgbClr val="595959"/>
                </a:solidFill>
                <a:latin typeface="Times New Roman"/>
                <a:cs typeface="Times New Roman"/>
              </a:rPr>
              <a:t>Count the number </a:t>
            </a:r>
            <a:r>
              <a:rPr sz="2400" dirty="0">
                <a:solidFill>
                  <a:srgbClr val="595959"/>
                </a:solidFill>
                <a:latin typeface="Times New Roman"/>
                <a:cs typeface="Times New Roman"/>
              </a:rPr>
              <a:t>of </a:t>
            </a:r>
            <a:r>
              <a:rPr sz="2400" spc="-5" dirty="0">
                <a:solidFill>
                  <a:srgbClr val="595959"/>
                </a:solidFill>
                <a:latin typeface="Times New Roman"/>
                <a:cs typeface="Times New Roman"/>
              </a:rPr>
              <a:t>each token appearing in the corpus </a:t>
            </a:r>
            <a:r>
              <a:rPr sz="2400" dirty="0">
                <a:solidFill>
                  <a:srgbClr val="595959"/>
                </a:solidFill>
                <a:latin typeface="Times New Roman"/>
                <a:cs typeface="Times New Roman"/>
              </a:rPr>
              <a:t>(or  </a:t>
            </a:r>
            <a:r>
              <a:rPr sz="2400" spc="-5" dirty="0">
                <a:solidFill>
                  <a:srgbClr val="595959"/>
                </a:solidFill>
                <a:latin typeface="Times New Roman"/>
                <a:cs typeface="Times New Roman"/>
              </a:rPr>
              <a:t>sometimes single document)</a:t>
            </a:r>
            <a:endParaRPr sz="2400" dirty="0">
              <a:latin typeface="Times New Roman"/>
              <a:cs typeface="Times New Roman"/>
            </a:endParaRPr>
          </a:p>
          <a:p>
            <a:pPr marL="12700" marR="529590">
              <a:lnSpc>
                <a:spcPct val="99000"/>
              </a:lnSpc>
              <a:spcBef>
                <a:spcPts val="1245"/>
              </a:spcBef>
            </a:pPr>
            <a:r>
              <a:rPr sz="2400" dirty="0">
                <a:solidFill>
                  <a:srgbClr val="595959"/>
                </a:solidFill>
                <a:latin typeface="Times New Roman"/>
                <a:cs typeface="Times New Roman"/>
              </a:rPr>
              <a:t>A </a:t>
            </a:r>
            <a:r>
              <a:rPr sz="2400" spc="-5" dirty="0">
                <a:solidFill>
                  <a:srgbClr val="595959"/>
                </a:solidFill>
                <a:latin typeface="Times New Roman"/>
                <a:cs typeface="Times New Roman"/>
              </a:rPr>
              <a:t>frequency distribution is </a:t>
            </a:r>
            <a:r>
              <a:rPr sz="2400" dirty="0">
                <a:solidFill>
                  <a:srgbClr val="595959"/>
                </a:solidFill>
                <a:latin typeface="Times New Roman"/>
                <a:cs typeface="Times New Roman"/>
              </a:rPr>
              <a:t>a </a:t>
            </a:r>
            <a:r>
              <a:rPr sz="2400" spc="-5" dirty="0">
                <a:solidFill>
                  <a:srgbClr val="595959"/>
                </a:solidFill>
                <a:latin typeface="Times New Roman"/>
                <a:cs typeface="Times New Roman"/>
              </a:rPr>
              <a:t>list </a:t>
            </a:r>
            <a:r>
              <a:rPr sz="2400" dirty="0">
                <a:solidFill>
                  <a:srgbClr val="595959"/>
                </a:solidFill>
                <a:latin typeface="Times New Roman"/>
                <a:cs typeface="Times New Roman"/>
              </a:rPr>
              <a:t>of </a:t>
            </a:r>
            <a:r>
              <a:rPr sz="2400" spc="-5" dirty="0">
                <a:solidFill>
                  <a:srgbClr val="595959"/>
                </a:solidFill>
                <a:latin typeface="Times New Roman"/>
                <a:cs typeface="Times New Roman"/>
              </a:rPr>
              <a:t>all tokens with</a:t>
            </a:r>
            <a:r>
              <a:rPr sz="2400" spc="-95" dirty="0">
                <a:solidFill>
                  <a:srgbClr val="595959"/>
                </a:solidFill>
                <a:latin typeface="Times New Roman"/>
                <a:cs typeface="Times New Roman"/>
              </a:rPr>
              <a:t> </a:t>
            </a:r>
            <a:r>
              <a:rPr sz="2400" spc="-5" dirty="0">
                <a:solidFill>
                  <a:srgbClr val="595959"/>
                </a:solidFill>
                <a:latin typeface="Times New Roman"/>
                <a:cs typeface="Times New Roman"/>
              </a:rPr>
              <a:t>their  </a:t>
            </a:r>
            <a:r>
              <a:rPr sz="2400" spc="-20" dirty="0">
                <a:solidFill>
                  <a:srgbClr val="595959"/>
                </a:solidFill>
                <a:latin typeface="Times New Roman"/>
                <a:cs typeface="Times New Roman"/>
              </a:rPr>
              <a:t>frequency, </a:t>
            </a:r>
            <a:r>
              <a:rPr sz="2400" spc="-5" dirty="0">
                <a:solidFill>
                  <a:srgbClr val="595959"/>
                </a:solidFill>
                <a:latin typeface="Times New Roman"/>
                <a:cs typeface="Times New Roman"/>
              </a:rPr>
              <a:t>usually sorted in the order </a:t>
            </a:r>
            <a:r>
              <a:rPr sz="2400" dirty="0">
                <a:solidFill>
                  <a:srgbClr val="595959"/>
                </a:solidFill>
                <a:latin typeface="Times New Roman"/>
                <a:cs typeface="Times New Roman"/>
              </a:rPr>
              <a:t>of </a:t>
            </a:r>
            <a:r>
              <a:rPr sz="2400" spc="-5" dirty="0">
                <a:solidFill>
                  <a:srgbClr val="595959"/>
                </a:solidFill>
                <a:latin typeface="Times New Roman"/>
                <a:cs typeface="Times New Roman"/>
              </a:rPr>
              <a:t>decreasing  frequency</a:t>
            </a:r>
            <a:endParaRPr sz="2400" dirty="0">
              <a:latin typeface="Times New Roman"/>
              <a:cs typeface="Times New Roman"/>
            </a:endParaRPr>
          </a:p>
          <a:p>
            <a:pPr marL="12700">
              <a:lnSpc>
                <a:spcPct val="100000"/>
              </a:lnSpc>
              <a:spcBef>
                <a:spcPts val="1220"/>
              </a:spcBef>
            </a:pPr>
            <a:r>
              <a:rPr sz="2400" spc="-5" dirty="0">
                <a:solidFill>
                  <a:srgbClr val="595959"/>
                </a:solidFill>
                <a:latin typeface="Times New Roman"/>
                <a:cs typeface="Times New Roman"/>
              </a:rPr>
              <a:t>Used to make “word</a:t>
            </a:r>
            <a:r>
              <a:rPr sz="2400" spc="5" dirty="0">
                <a:solidFill>
                  <a:srgbClr val="595959"/>
                </a:solidFill>
                <a:latin typeface="Times New Roman"/>
                <a:cs typeface="Times New Roman"/>
              </a:rPr>
              <a:t> </a:t>
            </a:r>
            <a:r>
              <a:rPr sz="2400" spc="-5" dirty="0">
                <a:solidFill>
                  <a:srgbClr val="595959"/>
                </a:solidFill>
                <a:latin typeface="Times New Roman"/>
                <a:cs typeface="Times New Roman"/>
              </a:rPr>
              <a:t>clouds”</a:t>
            </a:r>
            <a:endParaRPr sz="2400" dirty="0">
              <a:latin typeface="Times New Roman"/>
              <a:cs typeface="Times New Roman"/>
            </a:endParaRPr>
          </a:p>
          <a:p>
            <a:pPr marL="186690" indent="-137160">
              <a:lnSpc>
                <a:spcPct val="100000"/>
              </a:lnSpc>
              <a:spcBef>
                <a:spcPts val="1220"/>
              </a:spcBef>
              <a:buClr>
                <a:srgbClr val="002060"/>
              </a:buClr>
              <a:buFont typeface="Microsoft Sans Serif"/>
              <a:buChar char="▪"/>
              <a:tabLst>
                <a:tab pos="186690" algn="l"/>
              </a:tabLst>
            </a:pPr>
            <a:r>
              <a:rPr sz="2000" dirty="0">
                <a:solidFill>
                  <a:srgbClr val="595959"/>
                </a:solidFill>
                <a:latin typeface="Times New Roman"/>
                <a:cs typeface="Times New Roman"/>
              </a:rPr>
              <a:t>For </a:t>
            </a:r>
            <a:r>
              <a:rPr sz="2000" spc="-5" dirty="0">
                <a:solidFill>
                  <a:srgbClr val="595959"/>
                </a:solidFill>
                <a:latin typeface="Times New Roman"/>
                <a:cs typeface="Times New Roman"/>
              </a:rPr>
              <a:t>example:</a:t>
            </a:r>
            <a:r>
              <a:rPr sz="2000" spc="-25" dirty="0">
                <a:solidFill>
                  <a:srgbClr val="595959"/>
                </a:solidFill>
                <a:latin typeface="Times New Roman"/>
                <a:cs typeface="Times New Roman"/>
              </a:rPr>
              <a:t> </a:t>
            </a:r>
            <a:r>
              <a:rPr sz="2000" spc="-10" dirty="0">
                <a:solidFill>
                  <a:srgbClr val="595959"/>
                </a:solidFill>
                <a:latin typeface="Times New Roman"/>
                <a:cs typeface="Times New Roman"/>
                <a:hlinkClick r:id="rId2"/>
              </a:rPr>
              <a:t>http://www.tumblr.com/tagged/word+cloud</a:t>
            </a:r>
            <a:endParaRPr sz="2000" dirty="0">
              <a:latin typeface="Times New Roman"/>
              <a:cs typeface="Times New Roman"/>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xfrm>
            <a:off x="6222715" y="6545267"/>
            <a:ext cx="127000" cy="124393"/>
          </a:xfrm>
          <a:prstGeom prst="rect">
            <a:avLst/>
          </a:prstGeom>
        </p:spPr>
        <p:txBody>
          <a:bodyPr vert="horz" wrap="square" lIns="0" tIns="1270" rIns="0" bIns="0" rtlCol="0">
            <a:spAutoFit/>
          </a:bodyPr>
          <a:lstStyle/>
          <a:p>
            <a:pPr marL="38100">
              <a:lnSpc>
                <a:spcPct val="100000"/>
              </a:lnSpc>
              <a:spcBef>
                <a:spcPts val="10"/>
              </a:spcBef>
            </a:pPr>
            <a:r>
              <a:rPr lang="en-US" dirty="0"/>
              <a:t>7</a:t>
            </a:r>
            <a:endParaRPr dirty="0"/>
          </a:p>
        </p:txBody>
      </p:sp>
      <p:sp>
        <p:nvSpPr>
          <p:cNvPr id="3" name="object 3"/>
          <p:cNvSpPr txBox="1"/>
          <p:nvPr/>
        </p:nvSpPr>
        <p:spPr>
          <a:xfrm>
            <a:off x="903477" y="1775319"/>
            <a:ext cx="7337046" cy="4467890"/>
          </a:xfrm>
          <a:prstGeom prst="rect">
            <a:avLst/>
          </a:prstGeom>
        </p:spPr>
        <p:txBody>
          <a:bodyPr vert="horz" wrap="square" lIns="0" tIns="5080" rIns="0" bIns="0" rtlCol="0">
            <a:spAutoFit/>
          </a:bodyPr>
          <a:lstStyle/>
          <a:p>
            <a:pPr algn="l"/>
            <a:r>
              <a:rPr lang="en-US" sz="1600" b="0" i="0" dirty="0">
                <a:solidFill>
                  <a:srgbClr val="282828"/>
                </a:solidFill>
                <a:effectLst/>
                <a:latin typeface="Proxima Nova"/>
              </a:rPr>
              <a:t>Excerpt from Alice in Wonderland:</a:t>
            </a:r>
          </a:p>
          <a:p>
            <a:pPr algn="l"/>
            <a:endParaRPr lang="en-US" sz="800" b="0" i="0" dirty="0">
              <a:solidFill>
                <a:srgbClr val="282828"/>
              </a:solidFill>
              <a:effectLst/>
              <a:latin typeface="Proxima Nova"/>
            </a:endParaRPr>
          </a:p>
          <a:p>
            <a:pPr algn="l"/>
            <a:r>
              <a:rPr lang="en-US" sz="1400" b="0" i="1" dirty="0">
                <a:solidFill>
                  <a:srgbClr val="282828"/>
                </a:solidFill>
                <a:effectLst/>
                <a:latin typeface="Proxima Nova"/>
              </a:rPr>
              <a:t>“In that direction,” the Cat said, waving its right paw round, “lives a Hatter: and in that direction,” waving the other paw, “lives a March Hare. Visit either you like: they’re both mad.”  </a:t>
            </a:r>
          </a:p>
          <a:p>
            <a:pPr algn="l"/>
            <a:r>
              <a:rPr lang="en-US" sz="1400" b="0" i="1" dirty="0">
                <a:solidFill>
                  <a:srgbClr val="282828"/>
                </a:solidFill>
                <a:effectLst/>
                <a:latin typeface="Proxima Nova"/>
              </a:rPr>
              <a:t>“But I don’t want to go among mad people,” Alice remarked.</a:t>
            </a:r>
            <a:br>
              <a:rPr lang="en-US" sz="1400" b="0" i="1" dirty="0">
                <a:solidFill>
                  <a:srgbClr val="282828"/>
                </a:solidFill>
                <a:effectLst/>
                <a:latin typeface="Proxima Nova"/>
              </a:rPr>
            </a:br>
            <a:r>
              <a:rPr lang="en-US" sz="1400" b="0" i="1" dirty="0">
                <a:solidFill>
                  <a:srgbClr val="282828"/>
                </a:solidFill>
                <a:effectLst/>
                <a:latin typeface="Proxima Nova"/>
              </a:rPr>
              <a:t>“Oh, you can’t help that,” said the Cat: “we’re all mad here. I’m mad. You’re mad.”</a:t>
            </a:r>
            <a:br>
              <a:rPr lang="en-US" sz="1400" b="0" i="1" dirty="0">
                <a:solidFill>
                  <a:srgbClr val="282828"/>
                </a:solidFill>
                <a:effectLst/>
                <a:latin typeface="Proxima Nova"/>
              </a:rPr>
            </a:br>
            <a:r>
              <a:rPr lang="en-US" sz="1400" b="0" i="1" dirty="0">
                <a:solidFill>
                  <a:srgbClr val="282828"/>
                </a:solidFill>
                <a:effectLst/>
                <a:latin typeface="Proxima Nova"/>
              </a:rPr>
              <a:t>“How do you know I’m mad?” said Alice.</a:t>
            </a:r>
            <a:br>
              <a:rPr lang="en-US" sz="1400" b="0" i="1" dirty="0">
                <a:solidFill>
                  <a:srgbClr val="282828"/>
                </a:solidFill>
                <a:effectLst/>
                <a:latin typeface="Proxima Nova"/>
              </a:rPr>
            </a:br>
            <a:r>
              <a:rPr lang="en-US" sz="1400" b="0" i="1" dirty="0">
                <a:solidFill>
                  <a:srgbClr val="282828"/>
                </a:solidFill>
                <a:effectLst/>
                <a:latin typeface="Proxima Nova"/>
              </a:rPr>
              <a:t>“You must be,” said the Cat, “or you wouldn’t have come here.”</a:t>
            </a:r>
          </a:p>
          <a:p>
            <a:pPr algn="l"/>
            <a:endParaRPr lang="en-US" sz="800" b="0" i="0" dirty="0">
              <a:solidFill>
                <a:srgbClr val="282828"/>
              </a:solidFill>
              <a:effectLst/>
              <a:latin typeface="Proxima Nova"/>
            </a:endParaRPr>
          </a:p>
          <a:p>
            <a:pPr algn="l"/>
            <a:r>
              <a:rPr lang="en-US" sz="1600" b="1" i="1" dirty="0">
                <a:solidFill>
                  <a:srgbClr val="282828"/>
                </a:solidFill>
                <a:effectLst/>
                <a:latin typeface="Proxima Nova"/>
              </a:rPr>
              <a:t>Please </a:t>
            </a:r>
            <a:r>
              <a:rPr lang="en-US" sz="1600" b="1" i="1" dirty="0">
                <a:solidFill>
                  <a:srgbClr val="282828"/>
                </a:solidFill>
                <a:latin typeface="Proxima Nova"/>
              </a:rPr>
              <a:t>r</a:t>
            </a:r>
            <a:r>
              <a:rPr lang="en-US" sz="1600" b="1" i="1" dirty="0">
                <a:solidFill>
                  <a:srgbClr val="282828"/>
                </a:solidFill>
                <a:effectLst/>
                <a:latin typeface="Proxima Nova"/>
              </a:rPr>
              <a:t>eview the text above and count the number of the following words:</a:t>
            </a:r>
          </a:p>
          <a:p>
            <a:pPr algn="l">
              <a:lnSpc>
                <a:spcPct val="150000"/>
              </a:lnSpc>
            </a:pPr>
            <a:r>
              <a:rPr lang="en-US" sz="1600" b="0" i="0" dirty="0">
                <a:solidFill>
                  <a:srgbClr val="282828"/>
                </a:solidFill>
                <a:effectLst/>
                <a:latin typeface="Proxima Nova"/>
              </a:rPr>
              <a:t>    the</a:t>
            </a:r>
          </a:p>
          <a:p>
            <a:pPr algn="l">
              <a:lnSpc>
                <a:spcPct val="150000"/>
              </a:lnSpc>
            </a:pPr>
            <a:r>
              <a:rPr lang="en-US" sz="1600" b="0" i="0" dirty="0">
                <a:solidFill>
                  <a:srgbClr val="282828"/>
                </a:solidFill>
                <a:effectLst/>
                <a:latin typeface="Proxima Nova"/>
              </a:rPr>
              <a:t>    mad</a:t>
            </a:r>
          </a:p>
          <a:p>
            <a:pPr algn="l">
              <a:lnSpc>
                <a:spcPct val="150000"/>
              </a:lnSpc>
            </a:pPr>
            <a:r>
              <a:rPr lang="en-US" sz="1600" b="0" i="0" dirty="0">
                <a:solidFill>
                  <a:srgbClr val="282828"/>
                </a:solidFill>
                <a:effectLst/>
                <a:latin typeface="Proxima Nova"/>
              </a:rPr>
              <a:t>    I</a:t>
            </a:r>
          </a:p>
          <a:p>
            <a:pPr algn="l">
              <a:lnSpc>
                <a:spcPct val="150000"/>
              </a:lnSpc>
            </a:pPr>
            <a:r>
              <a:rPr lang="en-US" sz="1600" b="0" i="0" dirty="0">
                <a:solidFill>
                  <a:srgbClr val="282828"/>
                </a:solidFill>
                <a:effectLst/>
                <a:latin typeface="Proxima Nova"/>
              </a:rPr>
              <a:t>    either</a:t>
            </a:r>
          </a:p>
          <a:p>
            <a:pPr algn="l"/>
            <a:endParaRPr lang="en-US" sz="1600" b="0" i="0" dirty="0">
              <a:solidFill>
                <a:srgbClr val="282828"/>
              </a:solidFill>
              <a:effectLst/>
              <a:latin typeface="Proxima Nova"/>
            </a:endParaRPr>
          </a:p>
          <a:p>
            <a:pPr algn="l"/>
            <a:r>
              <a:rPr lang="en-US" sz="1600" b="1" i="1" dirty="0">
                <a:solidFill>
                  <a:srgbClr val="282828"/>
                </a:solidFill>
                <a:effectLst/>
                <a:latin typeface="Proxima Nova"/>
              </a:rPr>
              <a:t>Which of these words is the most frequent?</a:t>
            </a:r>
          </a:p>
        </p:txBody>
      </p:sp>
      <p:sp>
        <p:nvSpPr>
          <p:cNvPr id="9" name="object 2">
            <a:extLst>
              <a:ext uri="{FF2B5EF4-FFF2-40B4-BE49-F238E27FC236}">
                <a16:creationId xmlns:a16="http://schemas.microsoft.com/office/drawing/2014/main" id="{19756777-4B5A-439F-919A-AB05522E42DA}"/>
              </a:ext>
            </a:extLst>
          </p:cNvPr>
          <p:cNvSpPr txBox="1">
            <a:spLocks/>
          </p:cNvSpPr>
          <p:nvPr/>
        </p:nvSpPr>
        <p:spPr>
          <a:xfrm>
            <a:off x="771466" y="933842"/>
            <a:ext cx="6640195" cy="574040"/>
          </a:xfrm>
          <a:prstGeom prst="rect">
            <a:avLst/>
          </a:prstGeom>
        </p:spPr>
        <p:txBody>
          <a:bodyPr vert="horz" wrap="square" lIns="0" tIns="12700" rIns="0" bIns="0" rtlCol="0">
            <a:spAutoFit/>
          </a:bodyPr>
          <a:lstStyle>
            <a:lvl1pPr>
              <a:defRPr sz="4200" b="0" i="0">
                <a:solidFill>
                  <a:srgbClr val="EE5612"/>
                </a:solidFill>
                <a:latin typeface="Times New Roman"/>
                <a:ea typeface="+mj-ea"/>
                <a:cs typeface="Times New Roman"/>
              </a:defRPr>
            </a:lvl1pPr>
          </a:lstStyle>
          <a:p>
            <a:pPr marL="12700">
              <a:spcBef>
                <a:spcPts val="100"/>
              </a:spcBef>
            </a:pPr>
            <a:r>
              <a:rPr lang="en-US" sz="3600" kern="0" spc="80" dirty="0"/>
              <a:t>Exercise 1.4.2</a:t>
            </a:r>
            <a:endParaRPr lang="en-US" sz="3200" kern="0" dirty="0"/>
          </a:p>
        </p:txBody>
      </p:sp>
    </p:spTree>
    <p:extLst>
      <p:ext uri="{BB962C8B-B14F-4D97-AF65-F5344CB8AC3E}">
        <p14:creationId xmlns:p14="http://schemas.microsoft.com/office/powerpoint/2010/main" val="42916350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523746" y="4706137"/>
            <a:ext cx="4544060" cy="1935480"/>
          </a:xfrm>
          <a:prstGeom prst="rect">
            <a:avLst/>
          </a:prstGeom>
        </p:spPr>
        <p:txBody>
          <a:bodyPr vert="horz" wrap="square" lIns="0" tIns="38100" rIns="0" bIns="0" rtlCol="0">
            <a:spAutoFit/>
          </a:bodyPr>
          <a:lstStyle/>
          <a:p>
            <a:pPr marL="12700" marR="5080" indent="302260">
              <a:lnSpc>
                <a:spcPts val="5000"/>
              </a:lnSpc>
              <a:spcBef>
                <a:spcPts val="300"/>
              </a:spcBef>
            </a:pPr>
            <a:r>
              <a:rPr sz="4200" spc="165" dirty="0">
                <a:solidFill>
                  <a:srgbClr val="EE5612"/>
                </a:solidFill>
                <a:latin typeface="Times New Roman"/>
                <a:cs typeface="Times New Roman"/>
              </a:rPr>
              <a:t>Natural </a:t>
            </a:r>
            <a:r>
              <a:rPr sz="4200" spc="170" dirty="0">
                <a:solidFill>
                  <a:srgbClr val="EE5612"/>
                </a:solidFill>
                <a:latin typeface="Times New Roman"/>
                <a:cs typeface="Times New Roman"/>
              </a:rPr>
              <a:t>Language  </a:t>
            </a:r>
            <a:r>
              <a:rPr sz="4200" spc="175" dirty="0">
                <a:solidFill>
                  <a:srgbClr val="EE5612"/>
                </a:solidFill>
                <a:latin typeface="Times New Roman"/>
                <a:cs typeface="Times New Roman"/>
              </a:rPr>
              <a:t>Processing</a:t>
            </a:r>
            <a:r>
              <a:rPr sz="4200" spc="240" dirty="0">
                <a:solidFill>
                  <a:srgbClr val="EE5612"/>
                </a:solidFill>
                <a:latin typeface="Times New Roman"/>
                <a:cs typeface="Times New Roman"/>
              </a:rPr>
              <a:t> </a:t>
            </a:r>
            <a:r>
              <a:rPr sz="4200" spc="125" dirty="0">
                <a:solidFill>
                  <a:srgbClr val="EE5612"/>
                </a:solidFill>
                <a:latin typeface="Times New Roman"/>
                <a:cs typeface="Times New Roman"/>
              </a:rPr>
              <a:t>ToolKit</a:t>
            </a:r>
            <a:endParaRPr sz="4200" dirty="0">
              <a:latin typeface="Times New Roman"/>
              <a:cs typeface="Times New Roman"/>
            </a:endParaRPr>
          </a:p>
          <a:p>
            <a:pPr marL="2673350">
              <a:lnSpc>
                <a:spcPts val="4840"/>
              </a:lnSpc>
            </a:pPr>
            <a:r>
              <a:rPr sz="4200" spc="200" dirty="0">
                <a:solidFill>
                  <a:srgbClr val="EE5612"/>
                </a:solidFill>
                <a:latin typeface="Times New Roman"/>
                <a:cs typeface="Times New Roman"/>
              </a:rPr>
              <a:t>(</a:t>
            </a:r>
            <a:r>
              <a:rPr sz="4200" spc="204" dirty="0">
                <a:solidFill>
                  <a:srgbClr val="EE5612"/>
                </a:solidFill>
                <a:latin typeface="Times New Roman"/>
                <a:cs typeface="Times New Roman"/>
              </a:rPr>
              <a:t>N</a:t>
            </a:r>
            <a:r>
              <a:rPr sz="4200" spc="-185" dirty="0">
                <a:solidFill>
                  <a:srgbClr val="EE5612"/>
                </a:solidFill>
                <a:latin typeface="Times New Roman"/>
                <a:cs typeface="Times New Roman"/>
              </a:rPr>
              <a:t>L</a:t>
            </a:r>
            <a:r>
              <a:rPr sz="4200" spc="195" dirty="0">
                <a:solidFill>
                  <a:srgbClr val="EE5612"/>
                </a:solidFill>
                <a:latin typeface="Times New Roman"/>
                <a:cs typeface="Times New Roman"/>
              </a:rPr>
              <a:t>T</a:t>
            </a:r>
            <a:r>
              <a:rPr sz="4200" spc="204" dirty="0">
                <a:solidFill>
                  <a:srgbClr val="EE5612"/>
                </a:solidFill>
                <a:latin typeface="Times New Roman"/>
                <a:cs typeface="Times New Roman"/>
              </a:rPr>
              <a:t>K</a:t>
            </a:r>
            <a:r>
              <a:rPr sz="4200" dirty="0">
                <a:solidFill>
                  <a:srgbClr val="EE5612"/>
                </a:solidFill>
                <a:latin typeface="Times New Roman"/>
                <a:cs typeface="Times New Roman"/>
              </a:rPr>
              <a:t>)</a:t>
            </a:r>
            <a:endParaRPr sz="4200" dirty="0">
              <a:latin typeface="Times New Roman"/>
              <a:cs typeface="Times New Roman"/>
            </a:endParaRPr>
          </a:p>
        </p:txBody>
      </p:sp>
      <p:sp>
        <p:nvSpPr>
          <p:cNvPr id="3" name="object 3"/>
          <p:cNvSpPr/>
          <p:nvPr/>
        </p:nvSpPr>
        <p:spPr>
          <a:xfrm>
            <a:off x="0" y="0"/>
            <a:ext cx="9144000" cy="4572000"/>
          </a:xfrm>
          <a:prstGeom prst="rect">
            <a:avLst/>
          </a:prstGeom>
          <a:blipFill>
            <a:blip r:embed="rId2" cstate="print"/>
            <a:stretch>
              <a:fillRect/>
            </a:stretch>
          </a:blipFill>
        </p:spPr>
        <p:txBody>
          <a:bodyPr wrap="square" lIns="0" tIns="0" rIns="0" bIns="0" rtlCol="0"/>
          <a:lstStyle/>
          <a:p>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3187700" cy="665480"/>
          </a:xfrm>
          <a:prstGeom prst="rect">
            <a:avLst/>
          </a:prstGeom>
        </p:spPr>
        <p:txBody>
          <a:bodyPr vert="horz" wrap="square" lIns="0" tIns="12700" rIns="0" bIns="0" rtlCol="0">
            <a:spAutoFit/>
          </a:bodyPr>
          <a:lstStyle/>
          <a:p>
            <a:pPr marL="12700">
              <a:lnSpc>
                <a:spcPct val="100000"/>
              </a:lnSpc>
              <a:spcBef>
                <a:spcPts val="100"/>
              </a:spcBef>
            </a:pPr>
            <a:r>
              <a:rPr spc="70" dirty="0"/>
              <a:t>Need </a:t>
            </a:r>
            <a:r>
              <a:rPr spc="65" dirty="0"/>
              <a:t>for</a:t>
            </a:r>
            <a:r>
              <a:rPr spc="245" dirty="0"/>
              <a:t> </a:t>
            </a:r>
            <a:r>
              <a:rPr spc="65" dirty="0"/>
              <a:t>NLP</a:t>
            </a:r>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6" name="object 6"/>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5</a:t>
            </a:fld>
            <a:endParaRPr sz="800" dirty="0">
              <a:latin typeface="Times New Roman"/>
              <a:cs typeface="Times New Roman"/>
            </a:endParaRPr>
          </a:p>
        </p:txBody>
      </p:sp>
      <p:sp>
        <p:nvSpPr>
          <p:cNvPr id="3" name="object 3"/>
          <p:cNvSpPr txBox="1"/>
          <p:nvPr/>
        </p:nvSpPr>
        <p:spPr>
          <a:xfrm>
            <a:off x="651024" y="1777317"/>
            <a:ext cx="3046730" cy="2828290"/>
          </a:xfrm>
          <a:prstGeom prst="rect">
            <a:avLst/>
          </a:prstGeom>
        </p:spPr>
        <p:txBody>
          <a:bodyPr vert="horz" wrap="square" lIns="0" tIns="97155" rIns="0" bIns="0" rtlCol="0">
            <a:spAutoFit/>
          </a:bodyPr>
          <a:lstStyle/>
          <a:p>
            <a:pPr marL="104139">
              <a:lnSpc>
                <a:spcPct val="100000"/>
              </a:lnSpc>
              <a:spcBef>
                <a:spcPts val="765"/>
              </a:spcBef>
            </a:pPr>
            <a:r>
              <a:rPr sz="2000" dirty="0">
                <a:solidFill>
                  <a:srgbClr val="595959"/>
                </a:solidFill>
                <a:latin typeface="Times New Roman"/>
                <a:cs typeface="Times New Roman"/>
              </a:rPr>
              <a:t>Huge </a:t>
            </a:r>
            <a:r>
              <a:rPr sz="2000" spc="-5" dirty="0">
                <a:solidFill>
                  <a:srgbClr val="595959"/>
                </a:solidFill>
                <a:latin typeface="Times New Roman"/>
                <a:cs typeface="Times New Roman"/>
              </a:rPr>
              <a:t>amounts </a:t>
            </a:r>
            <a:r>
              <a:rPr sz="2000" dirty="0">
                <a:solidFill>
                  <a:srgbClr val="595959"/>
                </a:solidFill>
                <a:latin typeface="Times New Roman"/>
                <a:cs typeface="Times New Roman"/>
              </a:rPr>
              <a:t>of</a:t>
            </a:r>
            <a:r>
              <a:rPr sz="2000" spc="-30" dirty="0">
                <a:solidFill>
                  <a:srgbClr val="595959"/>
                </a:solidFill>
                <a:latin typeface="Times New Roman"/>
                <a:cs typeface="Times New Roman"/>
              </a:rPr>
              <a:t> </a:t>
            </a:r>
            <a:r>
              <a:rPr sz="2000" spc="-5" dirty="0">
                <a:solidFill>
                  <a:srgbClr val="595959"/>
                </a:solidFill>
                <a:latin typeface="Times New Roman"/>
                <a:cs typeface="Times New Roman"/>
              </a:rPr>
              <a:t>data</a:t>
            </a:r>
            <a:endParaRPr sz="2000" dirty="0">
              <a:latin typeface="Times New Roman"/>
              <a:cs typeface="Times New Roman"/>
            </a:endParaRPr>
          </a:p>
          <a:p>
            <a:pPr marL="278130" indent="-137160">
              <a:lnSpc>
                <a:spcPct val="100000"/>
              </a:lnSpc>
              <a:spcBef>
                <a:spcPts val="600"/>
              </a:spcBef>
              <a:buClr>
                <a:srgbClr val="002060"/>
              </a:buClr>
              <a:buFont typeface="Microsoft Sans Serif"/>
              <a:buChar char="▪"/>
              <a:tabLst>
                <a:tab pos="278130" algn="l"/>
              </a:tabLst>
            </a:pPr>
            <a:r>
              <a:rPr sz="1800" spc="-5" dirty="0">
                <a:solidFill>
                  <a:srgbClr val="595959"/>
                </a:solidFill>
                <a:latin typeface="Times New Roman"/>
                <a:cs typeface="Times New Roman"/>
              </a:rPr>
              <a:t>Internet </a:t>
            </a:r>
            <a:r>
              <a:rPr sz="1800" dirty="0">
                <a:solidFill>
                  <a:srgbClr val="595959"/>
                </a:solidFill>
                <a:latin typeface="Times New Roman"/>
                <a:cs typeface="Times New Roman"/>
              </a:rPr>
              <a:t>and </a:t>
            </a:r>
            <a:r>
              <a:rPr sz="1800" spc="-5" dirty="0">
                <a:solidFill>
                  <a:srgbClr val="595959"/>
                </a:solidFill>
                <a:latin typeface="Times New Roman"/>
                <a:cs typeface="Times New Roman"/>
              </a:rPr>
              <a:t>Intranet</a:t>
            </a:r>
            <a:endParaRPr sz="1800" dirty="0">
              <a:latin typeface="Times New Roman"/>
              <a:cs typeface="Times New Roman"/>
            </a:endParaRPr>
          </a:p>
          <a:p>
            <a:pPr>
              <a:lnSpc>
                <a:spcPct val="100000"/>
              </a:lnSpc>
              <a:spcBef>
                <a:spcPts val="50"/>
              </a:spcBef>
            </a:pPr>
            <a:endParaRPr sz="2600" dirty="0">
              <a:latin typeface="Times New Roman"/>
              <a:cs typeface="Times New Roman"/>
            </a:endParaRPr>
          </a:p>
          <a:p>
            <a:pPr marL="12700" marR="5080">
              <a:lnSpc>
                <a:spcPct val="100000"/>
              </a:lnSpc>
            </a:pPr>
            <a:r>
              <a:rPr sz="2000" spc="-5" dirty="0">
                <a:solidFill>
                  <a:srgbClr val="595959"/>
                </a:solidFill>
                <a:latin typeface="Times New Roman"/>
                <a:cs typeface="Times New Roman"/>
              </a:rPr>
              <a:t>Applications for processing  </a:t>
            </a:r>
            <a:r>
              <a:rPr sz="2000" spc="-15" dirty="0">
                <a:solidFill>
                  <a:srgbClr val="595959"/>
                </a:solidFill>
                <a:latin typeface="Times New Roman"/>
                <a:cs typeface="Times New Roman"/>
              </a:rPr>
              <a:t>large </a:t>
            </a:r>
            <a:r>
              <a:rPr sz="2000" spc="-5" dirty="0">
                <a:solidFill>
                  <a:srgbClr val="595959"/>
                </a:solidFill>
                <a:latin typeface="Times New Roman"/>
                <a:cs typeface="Times New Roman"/>
              </a:rPr>
              <a:t>amounts </a:t>
            </a:r>
            <a:r>
              <a:rPr sz="2000" dirty="0">
                <a:solidFill>
                  <a:srgbClr val="595959"/>
                </a:solidFill>
                <a:latin typeface="Times New Roman"/>
                <a:cs typeface="Times New Roman"/>
              </a:rPr>
              <a:t>of </a:t>
            </a:r>
            <a:r>
              <a:rPr sz="2000" spc="-5" dirty="0">
                <a:solidFill>
                  <a:srgbClr val="595959"/>
                </a:solidFill>
                <a:latin typeface="Times New Roman"/>
                <a:cs typeface="Times New Roman"/>
              </a:rPr>
              <a:t>texts </a:t>
            </a:r>
            <a:r>
              <a:rPr sz="2000" spc="-5" dirty="0">
                <a:solidFill>
                  <a:srgbClr val="CC0000"/>
                </a:solidFill>
                <a:latin typeface="Times New Roman"/>
                <a:cs typeface="Times New Roman"/>
              </a:rPr>
              <a:t>require  </a:t>
            </a:r>
            <a:r>
              <a:rPr sz="2000" dirty="0">
                <a:solidFill>
                  <a:srgbClr val="CC0000"/>
                </a:solidFill>
                <a:latin typeface="Times New Roman"/>
                <a:cs typeface="Times New Roman"/>
              </a:rPr>
              <a:t>NLP</a:t>
            </a:r>
            <a:r>
              <a:rPr sz="2000" spc="-80" dirty="0">
                <a:solidFill>
                  <a:srgbClr val="CC0000"/>
                </a:solidFill>
                <a:latin typeface="Times New Roman"/>
                <a:cs typeface="Times New Roman"/>
              </a:rPr>
              <a:t> </a:t>
            </a:r>
            <a:r>
              <a:rPr sz="2000" spc="-5" dirty="0">
                <a:solidFill>
                  <a:srgbClr val="CC0000"/>
                </a:solidFill>
                <a:latin typeface="Times New Roman"/>
                <a:cs typeface="Times New Roman"/>
              </a:rPr>
              <a:t>expertise</a:t>
            </a:r>
            <a:endParaRPr sz="2000" dirty="0">
              <a:latin typeface="Times New Roman"/>
              <a:cs typeface="Times New Roman"/>
            </a:endParaRPr>
          </a:p>
          <a:p>
            <a:pPr>
              <a:lnSpc>
                <a:spcPct val="100000"/>
              </a:lnSpc>
              <a:spcBef>
                <a:spcPts val="35"/>
              </a:spcBef>
            </a:pPr>
            <a:endParaRPr sz="3100" dirty="0">
              <a:latin typeface="Times New Roman"/>
              <a:cs typeface="Times New Roman"/>
            </a:endParaRPr>
          </a:p>
          <a:p>
            <a:pPr marL="12700">
              <a:lnSpc>
                <a:spcPct val="100000"/>
              </a:lnSpc>
            </a:pPr>
            <a:r>
              <a:rPr sz="2000" spc="-5" dirty="0">
                <a:solidFill>
                  <a:srgbClr val="595959"/>
                </a:solidFill>
                <a:latin typeface="Times New Roman"/>
                <a:cs typeface="Times New Roman"/>
              </a:rPr>
              <a:t>Data </a:t>
            </a:r>
            <a:r>
              <a:rPr sz="2000" spc="-15" dirty="0">
                <a:solidFill>
                  <a:srgbClr val="595959"/>
                </a:solidFill>
                <a:latin typeface="Times New Roman"/>
                <a:cs typeface="Times New Roman"/>
              </a:rPr>
              <a:t>Science/Text</a:t>
            </a:r>
            <a:r>
              <a:rPr sz="2000" spc="-35" dirty="0">
                <a:solidFill>
                  <a:srgbClr val="595959"/>
                </a:solidFill>
                <a:latin typeface="Times New Roman"/>
                <a:cs typeface="Times New Roman"/>
              </a:rPr>
              <a:t> </a:t>
            </a:r>
            <a:r>
              <a:rPr sz="2000" spc="-5" dirty="0">
                <a:solidFill>
                  <a:srgbClr val="595959"/>
                </a:solidFill>
                <a:latin typeface="Times New Roman"/>
                <a:cs typeface="Times New Roman"/>
              </a:rPr>
              <a:t>Mining</a:t>
            </a:r>
            <a:endParaRPr sz="2000" dirty="0">
              <a:latin typeface="Times New Roman"/>
              <a:cs typeface="Times New Roman"/>
            </a:endParaRPr>
          </a:p>
        </p:txBody>
      </p:sp>
      <p:sp>
        <p:nvSpPr>
          <p:cNvPr id="4" name="object 4"/>
          <p:cNvSpPr txBox="1"/>
          <p:nvPr/>
        </p:nvSpPr>
        <p:spPr>
          <a:xfrm>
            <a:off x="4386060" y="1780709"/>
            <a:ext cx="3829685" cy="4711700"/>
          </a:xfrm>
          <a:prstGeom prst="rect">
            <a:avLst/>
          </a:prstGeom>
        </p:spPr>
        <p:txBody>
          <a:bodyPr vert="horz" wrap="square" lIns="0" tIns="12700" rIns="0" bIns="0" rtlCol="0">
            <a:spAutoFit/>
          </a:bodyPr>
          <a:lstStyle/>
          <a:p>
            <a:pPr marL="12700" marR="1259840">
              <a:lnSpc>
                <a:spcPct val="129600"/>
              </a:lnSpc>
              <a:spcBef>
                <a:spcPts val="100"/>
              </a:spcBef>
            </a:pPr>
            <a:r>
              <a:rPr sz="1800" spc="-5" dirty="0">
                <a:solidFill>
                  <a:srgbClr val="595959"/>
                </a:solidFill>
                <a:latin typeface="Times New Roman"/>
                <a:cs typeface="Times New Roman"/>
              </a:rPr>
              <a:t>Classify text into categories  </a:t>
            </a:r>
            <a:r>
              <a:rPr sz="1800" dirty="0">
                <a:solidFill>
                  <a:srgbClr val="595959"/>
                </a:solidFill>
                <a:latin typeface="Times New Roman"/>
                <a:cs typeface="Times New Roman"/>
              </a:rPr>
              <a:t>Index and </a:t>
            </a:r>
            <a:r>
              <a:rPr sz="1800" spc="-5" dirty="0">
                <a:solidFill>
                  <a:srgbClr val="595959"/>
                </a:solidFill>
                <a:latin typeface="Times New Roman"/>
                <a:cs typeface="Times New Roman"/>
              </a:rPr>
              <a:t>search </a:t>
            </a:r>
            <a:r>
              <a:rPr sz="1800" spc="-10" dirty="0">
                <a:solidFill>
                  <a:srgbClr val="595959"/>
                </a:solidFill>
                <a:latin typeface="Times New Roman"/>
                <a:cs typeface="Times New Roman"/>
              </a:rPr>
              <a:t>large</a:t>
            </a:r>
            <a:r>
              <a:rPr sz="1800" spc="-45" dirty="0">
                <a:solidFill>
                  <a:srgbClr val="595959"/>
                </a:solidFill>
                <a:latin typeface="Times New Roman"/>
                <a:cs typeface="Times New Roman"/>
              </a:rPr>
              <a:t> </a:t>
            </a:r>
            <a:r>
              <a:rPr sz="1800" spc="-5" dirty="0">
                <a:solidFill>
                  <a:srgbClr val="595959"/>
                </a:solidFill>
                <a:latin typeface="Times New Roman"/>
                <a:cs typeface="Times New Roman"/>
              </a:rPr>
              <a:t>texts</a:t>
            </a:r>
            <a:endParaRPr sz="1800" dirty="0">
              <a:latin typeface="Times New Roman"/>
              <a:cs typeface="Times New Roman"/>
            </a:endParaRPr>
          </a:p>
          <a:p>
            <a:pPr marL="12700" marR="87630">
              <a:lnSpc>
                <a:spcPts val="2100"/>
              </a:lnSpc>
              <a:spcBef>
                <a:spcPts val="760"/>
              </a:spcBef>
            </a:pPr>
            <a:r>
              <a:rPr sz="1800" spc="-5" dirty="0">
                <a:solidFill>
                  <a:srgbClr val="595959"/>
                </a:solidFill>
                <a:latin typeface="Times New Roman"/>
                <a:cs typeface="Times New Roman"/>
              </a:rPr>
              <a:t>Automatic translation </a:t>
            </a:r>
            <a:r>
              <a:rPr sz="1800" dirty="0">
                <a:solidFill>
                  <a:srgbClr val="595959"/>
                </a:solidFill>
                <a:latin typeface="Times New Roman"/>
                <a:cs typeface="Times New Roman"/>
              </a:rPr>
              <a:t>of web </a:t>
            </a:r>
            <a:r>
              <a:rPr sz="1800" spc="-5" dirty="0">
                <a:solidFill>
                  <a:srgbClr val="595959"/>
                </a:solidFill>
                <a:latin typeface="Times New Roman"/>
                <a:cs typeface="Times New Roman"/>
              </a:rPr>
              <a:t>documents  in different languages</a:t>
            </a:r>
            <a:endParaRPr sz="1800" dirty="0">
              <a:latin typeface="Times New Roman"/>
              <a:cs typeface="Times New Roman"/>
            </a:endParaRPr>
          </a:p>
          <a:p>
            <a:pPr marL="12700" marR="735330">
              <a:lnSpc>
                <a:spcPts val="2100"/>
              </a:lnSpc>
              <a:spcBef>
                <a:spcPts val="700"/>
              </a:spcBef>
            </a:pPr>
            <a:r>
              <a:rPr sz="1800" spc="-5" dirty="0">
                <a:solidFill>
                  <a:srgbClr val="595959"/>
                </a:solidFill>
                <a:latin typeface="Times New Roman"/>
                <a:cs typeface="Times New Roman"/>
              </a:rPr>
              <a:t>Speech understanding, </a:t>
            </a:r>
            <a:r>
              <a:rPr sz="1800" dirty="0">
                <a:solidFill>
                  <a:srgbClr val="595959"/>
                </a:solidFill>
                <a:latin typeface="Times New Roman"/>
                <a:cs typeface="Times New Roman"/>
              </a:rPr>
              <a:t>e.g. phone  </a:t>
            </a:r>
            <a:r>
              <a:rPr sz="1800" spc="-5" dirty="0">
                <a:solidFill>
                  <a:srgbClr val="595959"/>
                </a:solidFill>
                <a:latin typeface="Times New Roman"/>
                <a:cs typeface="Times New Roman"/>
              </a:rPr>
              <a:t>conversations</a:t>
            </a:r>
            <a:endParaRPr sz="1800" dirty="0">
              <a:latin typeface="Times New Roman"/>
              <a:cs typeface="Times New Roman"/>
            </a:endParaRPr>
          </a:p>
          <a:p>
            <a:pPr marL="12700" marR="5080">
              <a:lnSpc>
                <a:spcPct val="101899"/>
              </a:lnSpc>
              <a:spcBef>
                <a:spcPts val="540"/>
              </a:spcBef>
            </a:pPr>
            <a:r>
              <a:rPr sz="1800" spc="-5" dirty="0">
                <a:solidFill>
                  <a:srgbClr val="595959"/>
                </a:solidFill>
                <a:latin typeface="Times New Roman"/>
                <a:cs typeface="Times New Roman"/>
              </a:rPr>
              <a:t>Information extraction, </a:t>
            </a:r>
            <a:r>
              <a:rPr sz="1800" dirty="0">
                <a:solidFill>
                  <a:srgbClr val="595959"/>
                </a:solidFill>
                <a:latin typeface="Times New Roman"/>
                <a:cs typeface="Times New Roman"/>
              </a:rPr>
              <a:t>e.g. </a:t>
            </a:r>
            <a:r>
              <a:rPr sz="1800" spc="-5" dirty="0">
                <a:solidFill>
                  <a:srgbClr val="595959"/>
                </a:solidFill>
                <a:latin typeface="Times New Roman"/>
                <a:cs typeface="Times New Roman"/>
              </a:rPr>
              <a:t>extract useful  information </a:t>
            </a:r>
            <a:r>
              <a:rPr sz="1800" dirty="0">
                <a:solidFill>
                  <a:srgbClr val="595959"/>
                </a:solidFill>
                <a:latin typeface="Times New Roman"/>
                <a:cs typeface="Times New Roman"/>
              </a:rPr>
              <a:t>from</a:t>
            </a:r>
            <a:r>
              <a:rPr sz="1800" spc="-5" dirty="0">
                <a:solidFill>
                  <a:srgbClr val="595959"/>
                </a:solidFill>
                <a:latin typeface="Times New Roman"/>
                <a:cs typeface="Times New Roman"/>
              </a:rPr>
              <a:t> resumes</a:t>
            </a:r>
            <a:endParaRPr sz="1800" dirty="0">
              <a:latin typeface="Times New Roman"/>
              <a:cs typeface="Times New Roman"/>
            </a:endParaRPr>
          </a:p>
          <a:p>
            <a:pPr marL="12700">
              <a:lnSpc>
                <a:spcPct val="100000"/>
              </a:lnSpc>
              <a:spcBef>
                <a:spcPts val="540"/>
              </a:spcBef>
            </a:pPr>
            <a:r>
              <a:rPr sz="1800" spc="-5" dirty="0">
                <a:solidFill>
                  <a:srgbClr val="595959"/>
                </a:solidFill>
                <a:latin typeface="Times New Roman"/>
                <a:cs typeface="Times New Roman"/>
              </a:rPr>
              <a:t>Automatic</a:t>
            </a:r>
            <a:r>
              <a:rPr sz="1800" spc="-40" dirty="0">
                <a:solidFill>
                  <a:srgbClr val="595959"/>
                </a:solidFill>
                <a:latin typeface="Times New Roman"/>
                <a:cs typeface="Times New Roman"/>
              </a:rPr>
              <a:t> </a:t>
            </a:r>
            <a:r>
              <a:rPr sz="1800" spc="-5" dirty="0">
                <a:solidFill>
                  <a:srgbClr val="595959"/>
                </a:solidFill>
                <a:latin typeface="Times New Roman"/>
                <a:cs typeface="Times New Roman"/>
              </a:rPr>
              <a:t>summarization</a:t>
            </a:r>
            <a:endParaRPr sz="1800" dirty="0">
              <a:latin typeface="Times New Roman"/>
              <a:cs typeface="Times New Roman"/>
            </a:endParaRPr>
          </a:p>
          <a:p>
            <a:pPr marL="234315" marR="494030">
              <a:lnSpc>
                <a:spcPct val="125000"/>
              </a:lnSpc>
              <a:spcBef>
                <a:spcPts val="100"/>
              </a:spcBef>
            </a:pPr>
            <a:r>
              <a:rPr sz="1800" spc="-5" dirty="0">
                <a:solidFill>
                  <a:srgbClr val="595959"/>
                </a:solidFill>
                <a:latin typeface="Times New Roman"/>
                <a:cs typeface="Times New Roman"/>
              </a:rPr>
              <a:t>Condense </a:t>
            </a:r>
            <a:r>
              <a:rPr sz="1800" dirty="0">
                <a:solidFill>
                  <a:srgbClr val="595959"/>
                </a:solidFill>
                <a:latin typeface="Times New Roman"/>
                <a:cs typeface="Times New Roman"/>
              </a:rPr>
              <a:t>one book </a:t>
            </a:r>
            <a:r>
              <a:rPr sz="1800" spc="-5" dirty="0">
                <a:solidFill>
                  <a:srgbClr val="595959"/>
                </a:solidFill>
                <a:latin typeface="Times New Roman"/>
                <a:cs typeface="Times New Roman"/>
              </a:rPr>
              <a:t>into </a:t>
            </a:r>
            <a:r>
              <a:rPr sz="1800" dirty="0">
                <a:solidFill>
                  <a:srgbClr val="595959"/>
                </a:solidFill>
                <a:latin typeface="Times New Roman"/>
                <a:cs typeface="Times New Roman"/>
              </a:rPr>
              <a:t>one</a:t>
            </a:r>
            <a:r>
              <a:rPr sz="1800" spc="-50" dirty="0">
                <a:solidFill>
                  <a:srgbClr val="595959"/>
                </a:solidFill>
                <a:latin typeface="Times New Roman"/>
                <a:cs typeface="Times New Roman"/>
              </a:rPr>
              <a:t> </a:t>
            </a:r>
            <a:r>
              <a:rPr sz="1800" dirty="0">
                <a:solidFill>
                  <a:srgbClr val="595959"/>
                </a:solidFill>
                <a:latin typeface="Times New Roman"/>
                <a:cs typeface="Times New Roman"/>
              </a:rPr>
              <a:t>page  </a:t>
            </a:r>
            <a:r>
              <a:rPr sz="1800" spc="-5" dirty="0">
                <a:solidFill>
                  <a:srgbClr val="595959"/>
                </a:solidFill>
                <a:latin typeface="Times New Roman"/>
                <a:cs typeface="Times New Roman"/>
              </a:rPr>
              <a:t>Daily </a:t>
            </a:r>
            <a:r>
              <a:rPr sz="1800" dirty="0">
                <a:solidFill>
                  <a:srgbClr val="595959"/>
                </a:solidFill>
                <a:latin typeface="Times New Roman"/>
                <a:cs typeface="Times New Roman"/>
              </a:rPr>
              <a:t>news</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summaries</a:t>
            </a:r>
            <a:endParaRPr sz="1800" dirty="0">
              <a:latin typeface="Times New Roman"/>
              <a:cs typeface="Times New Roman"/>
            </a:endParaRPr>
          </a:p>
          <a:p>
            <a:pPr marL="12700" marR="1353820">
              <a:lnSpc>
                <a:spcPct val="127299"/>
              </a:lnSpc>
              <a:spcBef>
                <a:spcPts val="50"/>
              </a:spcBef>
            </a:pPr>
            <a:r>
              <a:rPr sz="1800" spc="-5" dirty="0">
                <a:solidFill>
                  <a:srgbClr val="595959"/>
                </a:solidFill>
                <a:latin typeface="Times New Roman"/>
                <a:cs typeface="Times New Roman"/>
              </a:rPr>
              <a:t>Question answering  Knowledge acquisition  </a:t>
            </a:r>
            <a:r>
              <a:rPr sz="1800" spc="-35" dirty="0">
                <a:solidFill>
                  <a:srgbClr val="595959"/>
                </a:solidFill>
                <a:latin typeface="Times New Roman"/>
                <a:cs typeface="Times New Roman"/>
              </a:rPr>
              <a:t>Text</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generations/dialogues</a:t>
            </a:r>
            <a:endParaRPr sz="1800" dirty="0">
              <a:latin typeface="Times New Roman"/>
              <a:cs typeface="Times New Roman"/>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6376670" cy="665480"/>
          </a:xfrm>
          <a:prstGeom prst="rect">
            <a:avLst/>
          </a:prstGeom>
        </p:spPr>
        <p:txBody>
          <a:bodyPr vert="horz" wrap="square" lIns="0" tIns="12700" rIns="0" bIns="0" rtlCol="0">
            <a:spAutoFit/>
          </a:bodyPr>
          <a:lstStyle/>
          <a:p>
            <a:pPr marL="12700">
              <a:lnSpc>
                <a:spcPct val="100000"/>
              </a:lnSpc>
              <a:spcBef>
                <a:spcPts val="100"/>
              </a:spcBef>
            </a:pPr>
            <a:r>
              <a:rPr spc="85" dirty="0"/>
              <a:t>Processing </a:t>
            </a:r>
            <a:r>
              <a:rPr spc="-5" dirty="0"/>
              <a:t>Text </a:t>
            </a:r>
            <a:r>
              <a:rPr spc="25" dirty="0"/>
              <a:t>With</a:t>
            </a:r>
            <a:r>
              <a:rPr spc="305" dirty="0"/>
              <a:t> </a:t>
            </a:r>
            <a:r>
              <a:rPr spc="-25" dirty="0"/>
              <a:t>NLTK</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2</a:t>
            </a:r>
          </a:p>
        </p:txBody>
      </p:sp>
      <p:sp>
        <p:nvSpPr>
          <p:cNvPr id="3" name="object 3"/>
          <p:cNvSpPr txBox="1"/>
          <p:nvPr/>
        </p:nvSpPr>
        <p:spPr>
          <a:xfrm>
            <a:off x="796968" y="2115156"/>
            <a:ext cx="7152640" cy="3683000"/>
          </a:xfrm>
          <a:prstGeom prst="rect">
            <a:avLst/>
          </a:prstGeom>
        </p:spPr>
        <p:txBody>
          <a:bodyPr vert="horz" wrap="square" lIns="0" tIns="5080" rIns="0" bIns="0" rtlCol="0">
            <a:spAutoFit/>
          </a:bodyPr>
          <a:lstStyle/>
          <a:p>
            <a:pPr marL="12700" marR="466090">
              <a:lnSpc>
                <a:spcPct val="102299"/>
              </a:lnSpc>
              <a:spcBef>
                <a:spcPts val="40"/>
              </a:spcBef>
            </a:pPr>
            <a:r>
              <a:rPr sz="2200" spc="-5" dirty="0">
                <a:solidFill>
                  <a:srgbClr val="595959"/>
                </a:solidFill>
                <a:latin typeface="Times New Roman"/>
                <a:cs typeface="Times New Roman"/>
              </a:rPr>
              <a:t>NL </a:t>
            </a:r>
            <a:r>
              <a:rPr sz="2200" spc="-25" dirty="0">
                <a:solidFill>
                  <a:srgbClr val="595959"/>
                </a:solidFill>
                <a:latin typeface="Times New Roman"/>
                <a:cs typeface="Times New Roman"/>
              </a:rPr>
              <a:t>ToolKit </a:t>
            </a:r>
            <a:r>
              <a:rPr sz="2200" spc="-5" dirty="0">
                <a:solidFill>
                  <a:srgbClr val="595959"/>
                </a:solidFill>
                <a:latin typeface="Times New Roman"/>
                <a:cs typeface="Times New Roman"/>
              </a:rPr>
              <a:t>provides libraries </a:t>
            </a:r>
            <a:r>
              <a:rPr sz="2200" dirty="0">
                <a:solidFill>
                  <a:srgbClr val="595959"/>
                </a:solidFill>
                <a:latin typeface="Times New Roman"/>
                <a:cs typeface="Times New Roman"/>
              </a:rPr>
              <a:t>of </a:t>
            </a:r>
            <a:r>
              <a:rPr sz="2200" spc="-5" dirty="0">
                <a:solidFill>
                  <a:srgbClr val="595959"/>
                </a:solidFill>
                <a:latin typeface="Times New Roman"/>
                <a:cs typeface="Times New Roman"/>
              </a:rPr>
              <a:t>many </a:t>
            </a:r>
            <a:r>
              <a:rPr sz="2200" dirty="0">
                <a:solidFill>
                  <a:srgbClr val="595959"/>
                </a:solidFill>
                <a:latin typeface="Times New Roman"/>
                <a:cs typeface="Times New Roman"/>
              </a:rPr>
              <a:t>of the </a:t>
            </a:r>
            <a:r>
              <a:rPr sz="2200" spc="-5" dirty="0">
                <a:solidFill>
                  <a:srgbClr val="595959"/>
                </a:solidFill>
                <a:latin typeface="Times New Roman"/>
                <a:cs typeface="Times New Roman"/>
              </a:rPr>
              <a:t>common </a:t>
            </a:r>
            <a:r>
              <a:rPr sz="2200" dirty="0">
                <a:solidFill>
                  <a:srgbClr val="595959"/>
                </a:solidFill>
                <a:latin typeface="Times New Roman"/>
                <a:cs typeface="Times New Roman"/>
              </a:rPr>
              <a:t>NLP  </a:t>
            </a:r>
            <a:r>
              <a:rPr sz="2200" spc="-5" dirty="0">
                <a:solidFill>
                  <a:srgbClr val="595959"/>
                </a:solidFill>
                <a:latin typeface="Times New Roman"/>
                <a:cs typeface="Times New Roman"/>
              </a:rPr>
              <a:t>processes at various language</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levels.</a:t>
            </a:r>
            <a:endParaRPr sz="2200" dirty="0">
              <a:latin typeface="Times New Roman"/>
              <a:cs typeface="Times New Roman"/>
            </a:endParaRPr>
          </a:p>
          <a:p>
            <a:pPr marL="186690" indent="-137795">
              <a:lnSpc>
                <a:spcPct val="100000"/>
              </a:lnSpc>
              <a:spcBef>
                <a:spcPts val="560"/>
              </a:spcBef>
              <a:buClr>
                <a:srgbClr val="002060"/>
              </a:buClr>
              <a:buFont typeface="Microsoft Sans Serif"/>
              <a:buChar char="▪"/>
              <a:tabLst>
                <a:tab pos="186690" algn="l"/>
              </a:tabLst>
            </a:pPr>
            <a:r>
              <a:rPr sz="1800" dirty="0">
                <a:solidFill>
                  <a:srgbClr val="595959"/>
                </a:solidFill>
                <a:latin typeface="Times New Roman"/>
                <a:cs typeface="Times New Roman"/>
              </a:rPr>
              <a:t>Leverage </a:t>
            </a:r>
            <a:r>
              <a:rPr sz="1800" spc="-5" dirty="0">
                <a:solidFill>
                  <a:srgbClr val="595959"/>
                </a:solidFill>
                <a:latin typeface="Times New Roman"/>
                <a:cs typeface="Times New Roman"/>
              </a:rPr>
              <a:t>these libraries to process</a:t>
            </a:r>
            <a:r>
              <a:rPr sz="1800" dirty="0">
                <a:solidFill>
                  <a:srgbClr val="595959"/>
                </a:solidFill>
                <a:latin typeface="Times New Roman"/>
                <a:cs typeface="Times New Roman"/>
              </a:rPr>
              <a:t> </a:t>
            </a:r>
            <a:r>
              <a:rPr sz="1800" spc="-5" dirty="0">
                <a:solidFill>
                  <a:srgbClr val="595959"/>
                </a:solidFill>
                <a:latin typeface="Times New Roman"/>
                <a:cs typeface="Times New Roman"/>
              </a:rPr>
              <a:t>text.</a:t>
            </a:r>
            <a:endParaRPr sz="1800" dirty="0">
              <a:latin typeface="Times New Roman"/>
              <a:cs typeface="Times New Roman"/>
            </a:endParaRPr>
          </a:p>
          <a:p>
            <a:pPr marL="12700" marR="5080">
              <a:lnSpc>
                <a:spcPts val="2600"/>
              </a:lnSpc>
              <a:spcBef>
                <a:spcPts val="1360"/>
              </a:spcBef>
            </a:pPr>
            <a:r>
              <a:rPr sz="2200" dirty="0">
                <a:solidFill>
                  <a:srgbClr val="595959"/>
                </a:solidFill>
                <a:latin typeface="Times New Roman"/>
                <a:cs typeface="Times New Roman"/>
              </a:rPr>
              <a:t>The </a:t>
            </a:r>
            <a:r>
              <a:rPr sz="2200" spc="-5" dirty="0">
                <a:solidFill>
                  <a:srgbClr val="595959"/>
                </a:solidFill>
                <a:latin typeface="Times New Roman"/>
                <a:cs typeface="Times New Roman"/>
              </a:rPr>
              <a:t>goal </a:t>
            </a:r>
            <a:r>
              <a:rPr sz="2200" dirty="0">
                <a:solidFill>
                  <a:srgbClr val="595959"/>
                </a:solidFill>
                <a:latin typeface="Times New Roman"/>
                <a:cs typeface="Times New Roman"/>
              </a:rPr>
              <a:t>is to </a:t>
            </a:r>
            <a:r>
              <a:rPr sz="2200" spc="-5" dirty="0">
                <a:solidFill>
                  <a:srgbClr val="595959"/>
                </a:solidFill>
                <a:latin typeface="Times New Roman"/>
                <a:cs typeface="Times New Roman"/>
              </a:rPr>
              <a:t>learn about and understand </a:t>
            </a:r>
            <a:r>
              <a:rPr sz="2200" dirty="0">
                <a:solidFill>
                  <a:srgbClr val="595959"/>
                </a:solidFill>
                <a:latin typeface="Times New Roman"/>
                <a:cs typeface="Times New Roman"/>
              </a:rPr>
              <a:t>how NLP </a:t>
            </a:r>
            <a:r>
              <a:rPr sz="2200" spc="-5" dirty="0">
                <a:solidFill>
                  <a:srgbClr val="595959"/>
                </a:solidFill>
                <a:latin typeface="Times New Roman"/>
                <a:cs typeface="Times New Roman"/>
              </a:rPr>
              <a:t>can </a:t>
            </a:r>
            <a:r>
              <a:rPr sz="2200" dirty="0">
                <a:solidFill>
                  <a:srgbClr val="595959"/>
                </a:solidFill>
                <a:latin typeface="Times New Roman"/>
                <a:cs typeface="Times New Roman"/>
              </a:rPr>
              <a:t>be </a:t>
            </a:r>
            <a:r>
              <a:rPr sz="2200" spc="-5" dirty="0">
                <a:solidFill>
                  <a:srgbClr val="595959"/>
                </a:solidFill>
                <a:latin typeface="Times New Roman"/>
                <a:cs typeface="Times New Roman"/>
              </a:rPr>
              <a:t>used  </a:t>
            </a:r>
            <a:r>
              <a:rPr sz="2200" dirty="0">
                <a:solidFill>
                  <a:srgbClr val="595959"/>
                </a:solidFill>
                <a:latin typeface="Times New Roman"/>
                <a:cs typeface="Times New Roman"/>
              </a:rPr>
              <a:t>to </a:t>
            </a:r>
            <a:r>
              <a:rPr sz="2200" spc="-5" dirty="0">
                <a:solidFill>
                  <a:srgbClr val="595959"/>
                </a:solidFill>
                <a:latin typeface="Times New Roman"/>
                <a:cs typeface="Times New Roman"/>
              </a:rPr>
              <a:t>process text without programming all</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processes.</a:t>
            </a:r>
            <a:endParaRPr sz="2200" dirty="0">
              <a:latin typeface="Times New Roman"/>
              <a:cs typeface="Times New Roman"/>
            </a:endParaRPr>
          </a:p>
          <a:p>
            <a:pPr marL="186690" indent="-137795">
              <a:lnSpc>
                <a:spcPct val="100000"/>
              </a:lnSpc>
              <a:spcBef>
                <a:spcPts val="580"/>
              </a:spcBef>
              <a:buClr>
                <a:srgbClr val="002060"/>
              </a:buClr>
              <a:buFont typeface="Microsoft Sans Serif"/>
              <a:buChar char="▪"/>
              <a:tabLst>
                <a:tab pos="186690" algn="l"/>
              </a:tabLst>
            </a:pPr>
            <a:r>
              <a:rPr sz="2000" spc="-15" dirty="0">
                <a:solidFill>
                  <a:srgbClr val="595959"/>
                </a:solidFill>
                <a:latin typeface="Times New Roman"/>
                <a:cs typeface="Times New Roman"/>
              </a:rPr>
              <a:t>However, </a:t>
            </a:r>
            <a:r>
              <a:rPr sz="2000" spc="-5" dirty="0">
                <a:solidFill>
                  <a:srgbClr val="595959"/>
                </a:solidFill>
                <a:latin typeface="Times New Roman"/>
                <a:cs typeface="Times New Roman"/>
              </a:rPr>
              <a:t>some programming is required</a:t>
            </a:r>
            <a:r>
              <a:rPr sz="2000" spc="15" dirty="0">
                <a:solidFill>
                  <a:srgbClr val="595959"/>
                </a:solidFill>
                <a:latin typeface="Times New Roman"/>
                <a:cs typeface="Times New Roman"/>
              </a:rPr>
              <a:t> </a:t>
            </a:r>
            <a:r>
              <a:rPr sz="2000" spc="-5" dirty="0">
                <a:solidFill>
                  <a:srgbClr val="595959"/>
                </a:solidFill>
                <a:latin typeface="Times New Roman"/>
                <a:cs typeface="Times New Roman"/>
              </a:rPr>
              <a:t>to:</a:t>
            </a:r>
            <a:endParaRPr sz="2000" dirty="0">
              <a:latin typeface="Times New Roman"/>
              <a:cs typeface="Times New Roman"/>
            </a:endParaRPr>
          </a:p>
          <a:p>
            <a:pPr marL="369570" lvl="1" indent="-137795">
              <a:lnSpc>
                <a:spcPct val="100000"/>
              </a:lnSpc>
              <a:spcBef>
                <a:spcPts val="600"/>
              </a:spcBef>
              <a:buClr>
                <a:srgbClr val="002060"/>
              </a:buClr>
              <a:buFont typeface="Microsoft Sans Serif"/>
              <a:buChar char="▪"/>
              <a:tabLst>
                <a:tab pos="369570" algn="l"/>
              </a:tabLst>
            </a:pPr>
            <a:r>
              <a:rPr sz="1800" spc="-5" dirty="0">
                <a:solidFill>
                  <a:srgbClr val="595959"/>
                </a:solidFill>
                <a:latin typeface="Times New Roman"/>
                <a:cs typeface="Times New Roman"/>
              </a:rPr>
              <a:t>Call</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libraries</a:t>
            </a:r>
            <a:endParaRPr sz="1800" dirty="0">
              <a:latin typeface="Times New Roman"/>
              <a:cs typeface="Times New Roman"/>
            </a:endParaRPr>
          </a:p>
          <a:p>
            <a:pPr marL="369570" lvl="1" indent="-137795">
              <a:lnSpc>
                <a:spcPct val="100000"/>
              </a:lnSpc>
              <a:spcBef>
                <a:spcPts val="540"/>
              </a:spcBef>
              <a:buClr>
                <a:srgbClr val="002060"/>
              </a:buClr>
              <a:buFont typeface="Microsoft Sans Serif"/>
              <a:buChar char="▪"/>
              <a:tabLst>
                <a:tab pos="369570" algn="l"/>
              </a:tabLst>
            </a:pPr>
            <a:r>
              <a:rPr sz="1800" spc="-5" dirty="0">
                <a:solidFill>
                  <a:srgbClr val="595959"/>
                </a:solidFill>
                <a:latin typeface="Times New Roman"/>
                <a:cs typeface="Times New Roman"/>
              </a:rPr>
              <a:t>Process</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data</a:t>
            </a:r>
            <a:endParaRPr sz="1800" dirty="0">
              <a:latin typeface="Times New Roman"/>
              <a:cs typeface="Times New Roman"/>
            </a:endParaRPr>
          </a:p>
          <a:p>
            <a:pPr marL="369570" lvl="1" indent="-137795">
              <a:lnSpc>
                <a:spcPct val="100000"/>
              </a:lnSpc>
              <a:spcBef>
                <a:spcPts val="640"/>
              </a:spcBef>
              <a:buClr>
                <a:srgbClr val="002060"/>
              </a:buClr>
              <a:buFont typeface="Microsoft Sans Serif"/>
              <a:buChar char="▪"/>
              <a:tabLst>
                <a:tab pos="369570" algn="l"/>
              </a:tabLst>
            </a:pPr>
            <a:r>
              <a:rPr sz="1800" spc="-5" dirty="0">
                <a:solidFill>
                  <a:srgbClr val="595959"/>
                </a:solidFill>
                <a:latin typeface="Times New Roman"/>
                <a:cs typeface="Times New Roman"/>
              </a:rPr>
              <a:t>Customize </a:t>
            </a:r>
            <a:r>
              <a:rPr sz="1800" dirty="0">
                <a:solidFill>
                  <a:srgbClr val="595959"/>
                </a:solidFill>
                <a:latin typeface="Times New Roman"/>
                <a:cs typeface="Times New Roman"/>
              </a:rPr>
              <a:t>NLP</a:t>
            </a:r>
            <a:r>
              <a:rPr sz="1800" spc="-70" dirty="0">
                <a:solidFill>
                  <a:srgbClr val="595959"/>
                </a:solidFill>
                <a:latin typeface="Times New Roman"/>
                <a:cs typeface="Times New Roman"/>
              </a:rPr>
              <a:t> </a:t>
            </a:r>
            <a:r>
              <a:rPr sz="1800" spc="-5" dirty="0">
                <a:solidFill>
                  <a:srgbClr val="595959"/>
                </a:solidFill>
                <a:latin typeface="Times New Roman"/>
                <a:cs typeface="Times New Roman"/>
              </a:rPr>
              <a:t>processes</a:t>
            </a:r>
            <a:endParaRPr sz="1800" dirty="0">
              <a:latin typeface="Times New Roman"/>
              <a:cs typeface="Times New Roman"/>
            </a:endParaRPr>
          </a:p>
          <a:p>
            <a:pPr marL="186690" indent="-137795">
              <a:lnSpc>
                <a:spcPct val="100000"/>
              </a:lnSpc>
              <a:spcBef>
                <a:spcPts val="540"/>
              </a:spcBef>
              <a:buClr>
                <a:srgbClr val="002060"/>
              </a:buClr>
              <a:buFont typeface="Microsoft Sans Serif"/>
              <a:buChar char="▪"/>
              <a:tabLst>
                <a:tab pos="186690" algn="l"/>
              </a:tabLst>
            </a:pPr>
            <a:r>
              <a:rPr sz="2000" spc="-5" dirty="0">
                <a:solidFill>
                  <a:srgbClr val="595959"/>
                </a:solidFill>
                <a:latin typeface="Times New Roman"/>
                <a:cs typeface="Times New Roman"/>
              </a:rPr>
              <a:t>Programming language is Python.</a:t>
            </a:r>
            <a:endParaRPr sz="2000" dirty="0">
              <a:latin typeface="Times New Roman"/>
              <a:cs typeface="Times New Roman"/>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3744595" cy="665480"/>
          </a:xfrm>
          <a:prstGeom prst="rect">
            <a:avLst/>
          </a:prstGeom>
        </p:spPr>
        <p:txBody>
          <a:bodyPr vert="horz" wrap="square" lIns="0" tIns="12700" rIns="0" bIns="0" rtlCol="0">
            <a:spAutoFit/>
          </a:bodyPr>
          <a:lstStyle/>
          <a:p>
            <a:pPr marL="12700">
              <a:lnSpc>
                <a:spcPct val="100000"/>
              </a:lnSpc>
              <a:spcBef>
                <a:spcPts val="100"/>
              </a:spcBef>
            </a:pPr>
            <a:r>
              <a:rPr spc="75" dirty="0"/>
              <a:t>Python </a:t>
            </a:r>
            <a:r>
              <a:rPr spc="60" dirty="0"/>
              <a:t>and</a:t>
            </a:r>
            <a:r>
              <a:rPr spc="250" dirty="0"/>
              <a:t> </a:t>
            </a:r>
            <a:r>
              <a:rPr spc="65" dirty="0"/>
              <a:t>NLP</a:t>
            </a:r>
          </a:p>
        </p:txBody>
      </p:sp>
      <p:sp>
        <p:nvSpPr>
          <p:cNvPr id="3" name="object 3"/>
          <p:cNvSpPr txBox="1"/>
          <p:nvPr/>
        </p:nvSpPr>
        <p:spPr>
          <a:xfrm>
            <a:off x="824278" y="1910337"/>
            <a:ext cx="7318375" cy="2159000"/>
          </a:xfrm>
          <a:prstGeom prst="rect">
            <a:avLst/>
          </a:prstGeom>
        </p:spPr>
        <p:txBody>
          <a:bodyPr vert="horz" wrap="square" lIns="0" tIns="12700" rIns="0" bIns="0" rtlCol="0">
            <a:spAutoFit/>
          </a:bodyPr>
          <a:lstStyle/>
          <a:p>
            <a:pPr marL="12700" marR="5080">
              <a:lnSpc>
                <a:spcPct val="100000"/>
              </a:lnSpc>
              <a:spcBef>
                <a:spcPts val="100"/>
              </a:spcBef>
            </a:pPr>
            <a:r>
              <a:rPr sz="2000" spc="-5" dirty="0">
                <a:solidFill>
                  <a:srgbClr val="595959"/>
                </a:solidFill>
                <a:latin typeface="Times New Roman"/>
                <a:cs typeface="Times New Roman"/>
              </a:rPr>
              <a:t>Python is freely available for many platforms from the Python Software  Foundation:</a:t>
            </a:r>
            <a:endParaRPr sz="2000" dirty="0">
              <a:latin typeface="Times New Roman"/>
              <a:cs typeface="Times New Roman"/>
            </a:endParaRPr>
          </a:p>
          <a:p>
            <a:pPr marL="187960" indent="-138430">
              <a:lnSpc>
                <a:spcPct val="100000"/>
              </a:lnSpc>
              <a:spcBef>
                <a:spcPts val="600"/>
              </a:spcBef>
              <a:buClr>
                <a:srgbClr val="002060"/>
              </a:buClr>
              <a:buFont typeface="Microsoft Sans Serif"/>
              <a:buChar char="▪"/>
              <a:tabLst>
                <a:tab pos="187960" algn="l"/>
              </a:tabLst>
            </a:pPr>
            <a:r>
              <a:rPr sz="2000" u="sng" spc="-10" dirty="0">
                <a:solidFill>
                  <a:srgbClr val="6B9F25"/>
                </a:solidFill>
                <a:uFill>
                  <a:solidFill>
                    <a:srgbClr val="6B9F25"/>
                  </a:solidFill>
                </a:uFill>
                <a:latin typeface="Times New Roman"/>
                <a:cs typeface="Times New Roman"/>
              </a:rPr>
              <a:t> </a:t>
            </a:r>
            <a:r>
              <a:rPr sz="2000" u="sng" spc="-10" dirty="0">
                <a:solidFill>
                  <a:srgbClr val="6B9F25"/>
                </a:solidFill>
                <a:uFill>
                  <a:solidFill>
                    <a:srgbClr val="6B9F25"/>
                  </a:solidFill>
                </a:uFill>
                <a:latin typeface="Times New Roman"/>
                <a:cs typeface="Times New Roman"/>
                <a:hlinkClick r:id="rId2"/>
              </a:rPr>
              <a:t>http://www.python.org/</a:t>
            </a:r>
            <a:endParaRPr sz="2000" dirty="0">
              <a:latin typeface="Times New Roman"/>
              <a:cs typeface="Times New Roman"/>
            </a:endParaRPr>
          </a:p>
          <a:p>
            <a:pPr marL="186690" indent="-137160">
              <a:lnSpc>
                <a:spcPct val="100000"/>
              </a:lnSpc>
              <a:spcBef>
                <a:spcPts val="600"/>
              </a:spcBef>
              <a:buClr>
                <a:srgbClr val="002060"/>
              </a:buClr>
              <a:buFont typeface="Microsoft Sans Serif"/>
              <a:buChar char="▪"/>
              <a:tabLst>
                <a:tab pos="186690" algn="l"/>
              </a:tabLst>
            </a:pPr>
            <a:r>
              <a:rPr sz="2000" spc="-5" dirty="0">
                <a:solidFill>
                  <a:srgbClr val="595959"/>
                </a:solidFill>
                <a:latin typeface="Times New Roman"/>
                <a:cs typeface="Times New Roman"/>
              </a:rPr>
              <a:t>Named for the group Monty</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Python</a:t>
            </a:r>
            <a:endParaRPr sz="2000" dirty="0">
              <a:latin typeface="Times New Roman"/>
              <a:cs typeface="Times New Roman"/>
            </a:endParaRPr>
          </a:p>
          <a:p>
            <a:pPr marL="186690" indent="-137160">
              <a:lnSpc>
                <a:spcPct val="100000"/>
              </a:lnSpc>
              <a:spcBef>
                <a:spcPts val="600"/>
              </a:spcBef>
              <a:buClr>
                <a:srgbClr val="002060"/>
              </a:buClr>
              <a:buFont typeface="Microsoft Sans Serif"/>
              <a:buChar char="▪"/>
              <a:tabLst>
                <a:tab pos="186690" algn="l"/>
              </a:tabLst>
            </a:pPr>
            <a:r>
              <a:rPr sz="2000" spc="-85" dirty="0">
                <a:solidFill>
                  <a:srgbClr val="595959"/>
                </a:solidFill>
                <a:latin typeface="Times New Roman"/>
                <a:cs typeface="Times New Roman"/>
              </a:rPr>
              <a:t>We </a:t>
            </a:r>
            <a:r>
              <a:rPr sz="2000" spc="-5" dirty="0">
                <a:solidFill>
                  <a:srgbClr val="595959"/>
                </a:solidFill>
                <a:latin typeface="Times New Roman"/>
                <a:cs typeface="Times New Roman"/>
              </a:rPr>
              <a:t>are using Python version</a:t>
            </a:r>
            <a:r>
              <a:rPr sz="2000" spc="85" dirty="0">
                <a:solidFill>
                  <a:srgbClr val="595959"/>
                </a:solidFill>
                <a:latin typeface="Times New Roman"/>
                <a:cs typeface="Times New Roman"/>
              </a:rPr>
              <a:t> </a:t>
            </a:r>
            <a:r>
              <a:rPr sz="2000" dirty="0">
                <a:solidFill>
                  <a:srgbClr val="595959"/>
                </a:solidFill>
                <a:latin typeface="Times New Roman"/>
                <a:cs typeface="Times New Roman"/>
              </a:rPr>
              <a:t>3.x</a:t>
            </a:r>
            <a:endParaRPr sz="2000" dirty="0">
              <a:latin typeface="Times New Roman"/>
              <a:cs typeface="Times New Roman"/>
            </a:endParaRPr>
          </a:p>
          <a:p>
            <a:pPr marL="369570" lvl="1" indent="-137160">
              <a:lnSpc>
                <a:spcPct val="100000"/>
              </a:lnSpc>
              <a:spcBef>
                <a:spcPts val="600"/>
              </a:spcBef>
              <a:buClr>
                <a:srgbClr val="002060"/>
              </a:buClr>
              <a:buFont typeface="Microsoft Sans Serif"/>
              <a:buChar char="▪"/>
              <a:tabLst>
                <a:tab pos="369570" algn="l"/>
              </a:tabLst>
            </a:pPr>
            <a:r>
              <a:rPr sz="2000" dirty="0">
                <a:solidFill>
                  <a:srgbClr val="595959"/>
                </a:solidFill>
                <a:latin typeface="Times New Roman"/>
                <a:cs typeface="Times New Roman"/>
              </a:rPr>
              <a:t>Not </a:t>
            </a:r>
            <a:r>
              <a:rPr sz="2000" spc="-5" dirty="0">
                <a:solidFill>
                  <a:srgbClr val="595959"/>
                </a:solidFill>
                <a:latin typeface="Times New Roman"/>
                <a:cs typeface="Times New Roman"/>
              </a:rPr>
              <a:t>backward compatible with Python </a:t>
            </a:r>
            <a:r>
              <a:rPr sz="2000" dirty="0">
                <a:solidFill>
                  <a:srgbClr val="595959"/>
                </a:solidFill>
                <a:latin typeface="Times New Roman"/>
                <a:cs typeface="Times New Roman"/>
              </a:rPr>
              <a:t>2.x</a:t>
            </a:r>
            <a:endParaRPr sz="2000" dirty="0">
              <a:latin typeface="Times New Roman"/>
              <a:cs typeface="Times New Roman"/>
            </a:endParaRPr>
          </a:p>
        </p:txBody>
      </p:sp>
      <p:sp>
        <p:nvSpPr>
          <p:cNvPr id="4" name="object 4"/>
          <p:cNvSpPr/>
          <p:nvPr/>
        </p:nvSpPr>
        <p:spPr>
          <a:xfrm>
            <a:off x="4597400" y="4457700"/>
            <a:ext cx="2476500" cy="1663700"/>
          </a:xfrm>
          <a:prstGeom prst="rect">
            <a:avLst/>
          </a:prstGeom>
          <a:blipFill>
            <a:blip r:embed="rId3" cstate="print"/>
            <a:stretch>
              <a:fillRect/>
            </a:stretch>
          </a:blipFill>
        </p:spPr>
        <p:txBody>
          <a:bodyPr wrap="square" lIns="0" tIns="0" rIns="0" bIns="0" rtlCol="0"/>
          <a:lstStyle/>
          <a:p>
            <a:endParaRPr dirty="0"/>
          </a:p>
        </p:txBody>
      </p:sp>
      <p:sp>
        <p:nvSpPr>
          <p:cNvPr id="5" name="object 5"/>
          <p:cNvSpPr/>
          <p:nvPr/>
        </p:nvSpPr>
        <p:spPr>
          <a:xfrm>
            <a:off x="1806194" y="4493390"/>
            <a:ext cx="2590376" cy="1650674"/>
          </a:xfrm>
          <a:prstGeom prst="rect">
            <a:avLst/>
          </a:prstGeom>
          <a:blipFill>
            <a:blip r:embed="rId4" cstate="print"/>
            <a:stretch>
              <a:fillRect/>
            </a:stretch>
          </a:blipFill>
        </p:spPr>
        <p:txBody>
          <a:bodyPr wrap="square" lIns="0" tIns="0" rIns="0" bIns="0" rtlCol="0"/>
          <a:lstStyle/>
          <a:p>
            <a:endParaRPr dirty="0"/>
          </a:p>
        </p:txBody>
      </p:sp>
      <p:sp>
        <p:nvSpPr>
          <p:cNvPr id="6" name="object 6"/>
          <p:cNvSpPr txBox="1"/>
          <p:nvPr/>
        </p:nvSpPr>
        <p:spPr>
          <a:xfrm>
            <a:off x="5137656" y="6228641"/>
            <a:ext cx="1343025" cy="23876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595959"/>
                </a:solidFill>
                <a:latin typeface="Times New Roman"/>
                <a:cs typeface="Times New Roman"/>
              </a:rPr>
              <a:t>The group in</a:t>
            </a:r>
            <a:r>
              <a:rPr sz="1400" spc="-55" dirty="0">
                <a:solidFill>
                  <a:srgbClr val="595959"/>
                </a:solidFill>
                <a:latin typeface="Times New Roman"/>
                <a:cs typeface="Times New Roman"/>
              </a:rPr>
              <a:t> </a:t>
            </a:r>
            <a:r>
              <a:rPr sz="1400" dirty="0">
                <a:solidFill>
                  <a:srgbClr val="595959"/>
                </a:solidFill>
                <a:latin typeface="Times New Roman"/>
                <a:cs typeface="Times New Roman"/>
              </a:rPr>
              <a:t>1969</a:t>
            </a:r>
            <a:endParaRPr sz="1400" dirty="0">
              <a:latin typeface="Times New Roman"/>
              <a:cs typeface="Times New Roman"/>
            </a:endParaRPr>
          </a:p>
        </p:txBody>
      </p:sp>
      <p:sp>
        <p:nvSpPr>
          <p:cNvPr id="7" name="object 7"/>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8" name="object 8"/>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3</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732145" cy="665480"/>
          </a:xfrm>
          <a:prstGeom prst="rect">
            <a:avLst/>
          </a:prstGeom>
        </p:spPr>
        <p:txBody>
          <a:bodyPr vert="horz" wrap="square" lIns="0" tIns="12700" rIns="0" bIns="0" rtlCol="0">
            <a:spAutoFit/>
          </a:bodyPr>
          <a:lstStyle/>
          <a:p>
            <a:pPr marL="12700">
              <a:lnSpc>
                <a:spcPct val="100000"/>
              </a:lnSpc>
              <a:spcBef>
                <a:spcPts val="100"/>
              </a:spcBef>
            </a:pPr>
            <a:r>
              <a:rPr spc="85" dirty="0"/>
              <a:t>Characteristics </a:t>
            </a:r>
            <a:r>
              <a:rPr spc="45" dirty="0"/>
              <a:t>of</a:t>
            </a:r>
            <a:r>
              <a:rPr spc="290" dirty="0"/>
              <a:t> </a:t>
            </a:r>
            <a:r>
              <a:rPr spc="95" dirty="0"/>
              <a:t>Python</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4</a:t>
            </a:r>
          </a:p>
        </p:txBody>
      </p:sp>
      <p:sp>
        <p:nvSpPr>
          <p:cNvPr id="3" name="object 3"/>
          <p:cNvSpPr txBox="1"/>
          <p:nvPr/>
        </p:nvSpPr>
        <p:spPr>
          <a:xfrm>
            <a:off x="810623" y="2033229"/>
            <a:ext cx="7248525" cy="3474720"/>
          </a:xfrm>
          <a:prstGeom prst="rect">
            <a:avLst/>
          </a:prstGeom>
        </p:spPr>
        <p:txBody>
          <a:bodyPr vert="horz" wrap="square" lIns="0" tIns="12700" rIns="0" bIns="0" rtlCol="0">
            <a:spAutoFit/>
          </a:bodyPr>
          <a:lstStyle/>
          <a:p>
            <a:pPr marL="12700" marR="1422400">
              <a:lnSpc>
                <a:spcPct val="100000"/>
              </a:lnSpc>
              <a:spcBef>
                <a:spcPts val="100"/>
              </a:spcBef>
            </a:pPr>
            <a:r>
              <a:rPr sz="2000" spc="-5" dirty="0">
                <a:solidFill>
                  <a:srgbClr val="595959"/>
                </a:solidFill>
                <a:latin typeface="Times New Roman"/>
                <a:cs typeface="Times New Roman"/>
              </a:rPr>
              <a:t>Easy-to-learn scripting language, </a:t>
            </a:r>
            <a:r>
              <a:rPr sz="2000" spc="-10" dirty="0">
                <a:solidFill>
                  <a:srgbClr val="595959"/>
                </a:solidFill>
                <a:latin typeface="Times New Roman"/>
                <a:cs typeface="Times New Roman"/>
              </a:rPr>
              <a:t>similar </a:t>
            </a:r>
            <a:r>
              <a:rPr sz="2000" spc="-5" dirty="0">
                <a:solidFill>
                  <a:srgbClr val="595959"/>
                </a:solidFill>
                <a:latin typeface="Times New Roman"/>
                <a:cs typeface="Times New Roman"/>
              </a:rPr>
              <a:t>in many aspects  to Perl</a:t>
            </a:r>
            <a:endParaRPr sz="2000" dirty="0">
              <a:latin typeface="Times New Roman"/>
              <a:cs typeface="Times New Roman"/>
            </a:endParaRPr>
          </a:p>
          <a:p>
            <a:pPr marL="186690" indent="-137160">
              <a:lnSpc>
                <a:spcPct val="100000"/>
              </a:lnSpc>
              <a:spcBef>
                <a:spcPts val="600"/>
              </a:spcBef>
              <a:buClr>
                <a:srgbClr val="002060"/>
              </a:buClr>
              <a:buFont typeface="Microsoft Sans Serif"/>
              <a:buChar char="▪"/>
              <a:tabLst>
                <a:tab pos="186690" algn="l"/>
              </a:tabLst>
            </a:pPr>
            <a:r>
              <a:rPr sz="1800" spc="-5" dirty="0">
                <a:solidFill>
                  <a:srgbClr val="595959"/>
                </a:solidFill>
                <a:latin typeface="Times New Roman"/>
                <a:cs typeface="Times New Roman"/>
              </a:rPr>
              <a:t>But with WYSIWYG block</a:t>
            </a:r>
            <a:r>
              <a:rPr sz="1800" spc="-25" dirty="0">
                <a:solidFill>
                  <a:srgbClr val="595959"/>
                </a:solidFill>
                <a:latin typeface="Times New Roman"/>
                <a:cs typeface="Times New Roman"/>
              </a:rPr>
              <a:t> </a:t>
            </a:r>
            <a:r>
              <a:rPr sz="1800" spc="-5" dirty="0">
                <a:solidFill>
                  <a:srgbClr val="595959"/>
                </a:solidFill>
                <a:latin typeface="Times New Roman"/>
                <a:cs typeface="Times New Roman"/>
              </a:rPr>
              <a:t>structure</a:t>
            </a:r>
            <a:endParaRPr sz="1800" dirty="0">
              <a:latin typeface="Times New Roman"/>
              <a:cs typeface="Times New Roman"/>
            </a:endParaRPr>
          </a:p>
          <a:p>
            <a:pPr marL="12700" marR="5080">
              <a:lnSpc>
                <a:spcPct val="100000"/>
              </a:lnSpc>
              <a:spcBef>
                <a:spcPts val="1240"/>
              </a:spcBef>
            </a:pPr>
            <a:r>
              <a:rPr sz="2000" spc="-5" dirty="0">
                <a:solidFill>
                  <a:srgbClr val="595959"/>
                </a:solidFill>
                <a:latin typeface="Times New Roman"/>
                <a:cs typeface="Times New Roman"/>
              </a:rPr>
              <a:t>Object-oriented, with modules, classes, exceptions, high-level dynamic  data types, </a:t>
            </a:r>
            <a:r>
              <a:rPr sz="2000" spc="-10" dirty="0">
                <a:solidFill>
                  <a:srgbClr val="595959"/>
                </a:solidFill>
                <a:latin typeface="Times New Roman"/>
                <a:cs typeface="Times New Roman"/>
              </a:rPr>
              <a:t>similar </a:t>
            </a:r>
            <a:r>
              <a:rPr sz="2000" spc="-5" dirty="0">
                <a:solidFill>
                  <a:srgbClr val="595959"/>
                </a:solidFill>
                <a:latin typeface="Times New Roman"/>
                <a:cs typeface="Times New Roman"/>
              </a:rPr>
              <a:t>to</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Java</a:t>
            </a:r>
            <a:endParaRPr sz="2000" dirty="0">
              <a:latin typeface="Times New Roman"/>
              <a:cs typeface="Times New Roman"/>
            </a:endParaRPr>
          </a:p>
          <a:p>
            <a:pPr marL="12700" marR="835025">
              <a:lnSpc>
                <a:spcPct val="150000"/>
              </a:lnSpc>
            </a:pPr>
            <a:r>
              <a:rPr sz="2000" spc="-5" dirty="0">
                <a:solidFill>
                  <a:srgbClr val="595959"/>
                </a:solidFill>
                <a:latin typeface="Times New Roman"/>
                <a:cs typeface="Times New Roman"/>
              </a:rPr>
              <a:t>Strongly typed, </a:t>
            </a:r>
            <a:r>
              <a:rPr sz="2000" dirty="0">
                <a:solidFill>
                  <a:srgbClr val="595959"/>
                </a:solidFill>
                <a:latin typeface="Times New Roman"/>
                <a:cs typeface="Times New Roman"/>
              </a:rPr>
              <a:t>but </a:t>
            </a:r>
            <a:r>
              <a:rPr sz="2000" spc="-5" dirty="0">
                <a:solidFill>
                  <a:srgbClr val="595959"/>
                </a:solidFill>
                <a:latin typeface="Times New Roman"/>
                <a:cs typeface="Times New Roman"/>
              </a:rPr>
              <a:t>without type declarations (dynamic typing)  Regular Expressions and other string-processing features  Many </a:t>
            </a:r>
            <a:r>
              <a:rPr sz="2000" spc="-10" dirty="0">
                <a:solidFill>
                  <a:srgbClr val="595959"/>
                </a:solidFill>
                <a:latin typeface="Times New Roman"/>
                <a:cs typeface="Times New Roman"/>
              </a:rPr>
              <a:t>libraries offer </a:t>
            </a:r>
            <a:r>
              <a:rPr sz="2000" spc="-5" dirty="0">
                <a:solidFill>
                  <a:srgbClr val="595959"/>
                </a:solidFill>
                <a:latin typeface="Times New Roman"/>
                <a:cs typeface="Times New Roman"/>
              </a:rPr>
              <a:t>wide</a:t>
            </a:r>
            <a:r>
              <a:rPr sz="2000" spc="5" dirty="0">
                <a:solidFill>
                  <a:srgbClr val="595959"/>
                </a:solidFill>
                <a:latin typeface="Times New Roman"/>
                <a:cs typeface="Times New Roman"/>
              </a:rPr>
              <a:t> </a:t>
            </a:r>
            <a:r>
              <a:rPr sz="2000" spc="-5" dirty="0">
                <a:solidFill>
                  <a:srgbClr val="595959"/>
                </a:solidFill>
                <a:latin typeface="Times New Roman"/>
                <a:cs typeface="Times New Roman"/>
              </a:rPr>
              <a:t>functionality</a:t>
            </a:r>
            <a:endParaRPr sz="2000" dirty="0">
              <a:latin typeface="Times New Roman"/>
              <a:cs typeface="Times New Roman"/>
            </a:endParaRPr>
          </a:p>
          <a:p>
            <a:pPr marL="186690" indent="-137160">
              <a:lnSpc>
                <a:spcPct val="100000"/>
              </a:lnSpc>
              <a:spcBef>
                <a:spcPts val="600"/>
              </a:spcBef>
              <a:buClr>
                <a:srgbClr val="002060"/>
              </a:buClr>
              <a:buFont typeface="Microsoft Sans Serif"/>
              <a:buChar char="▪"/>
              <a:tabLst>
                <a:tab pos="186690" algn="l"/>
              </a:tabLst>
            </a:pPr>
            <a:r>
              <a:rPr sz="1800" spc="-5" dirty="0">
                <a:solidFill>
                  <a:srgbClr val="595959"/>
                </a:solidFill>
                <a:latin typeface="Times New Roman"/>
                <a:cs typeface="Times New Roman"/>
              </a:rPr>
              <a:t>https://xkcd.com/353/</a:t>
            </a:r>
            <a:endParaRPr sz="1800" dirty="0">
              <a:latin typeface="Times New Roman"/>
              <a:cs typeface="Times New Roman"/>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38100" rIns="0" bIns="0" rtlCol="0">
            <a:spAutoFit/>
          </a:bodyPr>
          <a:lstStyle/>
          <a:p>
            <a:pPr marL="12700" marR="5080">
              <a:lnSpc>
                <a:spcPts val="5000"/>
              </a:lnSpc>
              <a:spcBef>
                <a:spcPts val="300"/>
              </a:spcBef>
            </a:pPr>
            <a:r>
              <a:rPr spc="80" dirty="0"/>
              <a:t>Natural </a:t>
            </a:r>
            <a:r>
              <a:rPr spc="85" dirty="0"/>
              <a:t>Language </a:t>
            </a:r>
            <a:r>
              <a:rPr spc="40" dirty="0"/>
              <a:t>ToolKit  </a:t>
            </a:r>
            <a:r>
              <a:rPr spc="15" dirty="0"/>
              <a:t>(NLTK)</a:t>
            </a:r>
          </a:p>
        </p:txBody>
      </p:sp>
      <p:sp>
        <p:nvSpPr>
          <p:cNvPr id="3" name="object 3"/>
          <p:cNvSpPr txBox="1"/>
          <p:nvPr/>
        </p:nvSpPr>
        <p:spPr>
          <a:xfrm>
            <a:off x="892558" y="2306320"/>
            <a:ext cx="6044565" cy="3804920"/>
          </a:xfrm>
          <a:prstGeom prst="rect">
            <a:avLst/>
          </a:prstGeom>
        </p:spPr>
        <p:txBody>
          <a:bodyPr vert="horz" wrap="square" lIns="0" tIns="5080" rIns="0" bIns="0" rtlCol="0">
            <a:spAutoFit/>
          </a:bodyPr>
          <a:lstStyle/>
          <a:p>
            <a:pPr marL="12700" marR="3006090">
              <a:lnSpc>
                <a:spcPct val="102299"/>
              </a:lnSpc>
              <a:spcBef>
                <a:spcPts val="40"/>
              </a:spcBef>
            </a:pPr>
            <a:r>
              <a:rPr sz="2200" dirty="0">
                <a:solidFill>
                  <a:srgbClr val="595959"/>
                </a:solidFill>
                <a:latin typeface="Times New Roman"/>
                <a:cs typeface="Times New Roman"/>
              </a:rPr>
              <a:t>A </a:t>
            </a:r>
            <a:r>
              <a:rPr sz="2200" spc="-5" dirty="0">
                <a:solidFill>
                  <a:srgbClr val="595959"/>
                </a:solidFill>
                <a:latin typeface="Times New Roman"/>
                <a:cs typeface="Times New Roman"/>
              </a:rPr>
              <a:t>suite </a:t>
            </a:r>
            <a:r>
              <a:rPr sz="2200" dirty="0">
                <a:solidFill>
                  <a:srgbClr val="595959"/>
                </a:solidFill>
                <a:latin typeface="Times New Roman"/>
                <a:cs typeface="Times New Roman"/>
              </a:rPr>
              <a:t>of Python </a:t>
            </a:r>
            <a:r>
              <a:rPr sz="2200" spc="-5" dirty="0">
                <a:solidFill>
                  <a:srgbClr val="595959"/>
                </a:solidFill>
                <a:latin typeface="Times New Roman"/>
                <a:cs typeface="Times New Roman"/>
              </a:rPr>
              <a:t>libraries  </a:t>
            </a:r>
            <a:r>
              <a:rPr sz="2200" dirty="0">
                <a:solidFill>
                  <a:srgbClr val="595959"/>
                </a:solidFill>
                <a:latin typeface="Times New Roman"/>
                <a:cs typeface="Times New Roman"/>
              </a:rPr>
              <a:t>for </a:t>
            </a:r>
            <a:r>
              <a:rPr sz="2200" spc="-5" dirty="0">
                <a:solidFill>
                  <a:srgbClr val="595959"/>
                </a:solidFill>
                <a:latin typeface="Times New Roman"/>
                <a:cs typeface="Times New Roman"/>
              </a:rPr>
              <a:t>symbolic and</a:t>
            </a:r>
            <a:r>
              <a:rPr sz="2200" spc="-40" dirty="0">
                <a:solidFill>
                  <a:srgbClr val="595959"/>
                </a:solidFill>
                <a:latin typeface="Times New Roman"/>
                <a:cs typeface="Times New Roman"/>
              </a:rPr>
              <a:t> </a:t>
            </a:r>
            <a:r>
              <a:rPr sz="2200" spc="-5" dirty="0">
                <a:solidFill>
                  <a:srgbClr val="595959"/>
                </a:solidFill>
                <a:latin typeface="Times New Roman"/>
                <a:cs typeface="Times New Roman"/>
              </a:rPr>
              <a:t>statistical</a:t>
            </a:r>
            <a:endParaRPr sz="2200" dirty="0">
              <a:latin typeface="Times New Roman"/>
              <a:cs typeface="Times New Roman"/>
            </a:endParaRPr>
          </a:p>
          <a:p>
            <a:pPr marL="12700">
              <a:lnSpc>
                <a:spcPts val="2600"/>
              </a:lnSpc>
            </a:pPr>
            <a:r>
              <a:rPr sz="2200" spc="-5" dirty="0">
                <a:solidFill>
                  <a:srgbClr val="595959"/>
                </a:solidFill>
                <a:latin typeface="Times New Roman"/>
                <a:cs typeface="Times New Roman"/>
              </a:rPr>
              <a:t>natural language</a:t>
            </a:r>
            <a:r>
              <a:rPr sz="2200" dirty="0">
                <a:solidFill>
                  <a:srgbClr val="595959"/>
                </a:solidFill>
                <a:latin typeface="Times New Roman"/>
                <a:cs typeface="Times New Roman"/>
              </a:rPr>
              <a:t> </a:t>
            </a:r>
            <a:r>
              <a:rPr sz="2200" spc="-5" dirty="0">
                <a:solidFill>
                  <a:srgbClr val="595959"/>
                </a:solidFill>
                <a:latin typeface="Times New Roman"/>
                <a:cs typeface="Times New Roman"/>
              </a:rPr>
              <a:t>programming</a:t>
            </a:r>
            <a:endParaRPr sz="2200" dirty="0">
              <a:latin typeface="Times New Roman"/>
              <a:cs typeface="Times New Roman"/>
            </a:endParaRPr>
          </a:p>
          <a:p>
            <a:pPr marL="186690" marR="3030220" indent="-137160">
              <a:lnSpc>
                <a:spcPts val="2100"/>
              </a:lnSpc>
              <a:spcBef>
                <a:spcPts val="780"/>
              </a:spcBef>
              <a:buClr>
                <a:srgbClr val="002060"/>
              </a:buClr>
              <a:buFont typeface="Microsoft Sans Serif"/>
              <a:buChar char="▪"/>
              <a:tabLst>
                <a:tab pos="186690" algn="l"/>
              </a:tabLst>
            </a:pPr>
            <a:r>
              <a:rPr sz="1800" spc="-5" dirty="0">
                <a:solidFill>
                  <a:srgbClr val="595959"/>
                </a:solidFill>
                <a:latin typeface="Times New Roman"/>
                <a:cs typeface="Times New Roman"/>
              </a:rPr>
              <a:t>Developed </a:t>
            </a:r>
            <a:r>
              <a:rPr sz="1800" dirty="0">
                <a:solidFill>
                  <a:srgbClr val="595959"/>
                </a:solidFill>
                <a:latin typeface="Times New Roman"/>
                <a:cs typeface="Times New Roman"/>
              </a:rPr>
              <a:t>at </a:t>
            </a:r>
            <a:r>
              <a:rPr sz="1800" spc="-5" dirty="0">
                <a:solidFill>
                  <a:srgbClr val="595959"/>
                </a:solidFill>
                <a:latin typeface="Times New Roman"/>
                <a:cs typeface="Times New Roman"/>
              </a:rPr>
              <a:t>the University </a:t>
            </a:r>
            <a:r>
              <a:rPr sz="1800" dirty="0">
                <a:solidFill>
                  <a:srgbClr val="595959"/>
                </a:solidFill>
                <a:latin typeface="Times New Roman"/>
                <a:cs typeface="Times New Roman"/>
              </a:rPr>
              <a:t>of  </a:t>
            </a:r>
            <a:r>
              <a:rPr sz="1800" spc="-5" dirty="0">
                <a:solidFill>
                  <a:srgbClr val="595959"/>
                </a:solidFill>
                <a:latin typeface="Times New Roman"/>
                <a:cs typeface="Times New Roman"/>
              </a:rPr>
              <a:t>Pennsylvania</a:t>
            </a:r>
            <a:endParaRPr sz="1800" dirty="0">
              <a:latin typeface="Times New Roman"/>
              <a:cs typeface="Times New Roman"/>
            </a:endParaRPr>
          </a:p>
          <a:p>
            <a:pPr marL="12700" marR="382270">
              <a:lnSpc>
                <a:spcPts val="2600"/>
              </a:lnSpc>
              <a:spcBef>
                <a:spcPts val="1300"/>
              </a:spcBef>
            </a:pPr>
            <a:r>
              <a:rPr sz="2200" spc="-5" dirty="0">
                <a:solidFill>
                  <a:srgbClr val="595959"/>
                </a:solidFill>
                <a:latin typeface="Times New Roman"/>
                <a:cs typeface="Times New Roman"/>
              </a:rPr>
              <a:t>Developed </a:t>
            </a:r>
            <a:r>
              <a:rPr sz="2200" dirty="0">
                <a:solidFill>
                  <a:srgbClr val="595959"/>
                </a:solidFill>
                <a:latin typeface="Times New Roman"/>
                <a:cs typeface="Times New Roman"/>
              </a:rPr>
              <a:t>to be a </a:t>
            </a:r>
            <a:r>
              <a:rPr sz="2200" spc="-5" dirty="0">
                <a:solidFill>
                  <a:srgbClr val="595959"/>
                </a:solidFill>
                <a:latin typeface="Times New Roman"/>
                <a:cs typeface="Times New Roman"/>
              </a:rPr>
              <a:t>teaching </a:t>
            </a:r>
            <a:r>
              <a:rPr sz="2200" dirty="0">
                <a:solidFill>
                  <a:srgbClr val="595959"/>
                </a:solidFill>
                <a:latin typeface="Times New Roman"/>
                <a:cs typeface="Times New Roman"/>
              </a:rPr>
              <a:t>tool </a:t>
            </a:r>
            <a:r>
              <a:rPr sz="2200" spc="-5" dirty="0">
                <a:solidFill>
                  <a:srgbClr val="595959"/>
                </a:solidFill>
                <a:latin typeface="Times New Roman"/>
                <a:cs typeface="Times New Roman"/>
              </a:rPr>
              <a:t>and </a:t>
            </a:r>
            <a:r>
              <a:rPr sz="2200" dirty="0">
                <a:solidFill>
                  <a:srgbClr val="595959"/>
                </a:solidFill>
                <a:latin typeface="Times New Roman"/>
                <a:cs typeface="Times New Roman"/>
              </a:rPr>
              <a:t>a </a:t>
            </a:r>
            <a:r>
              <a:rPr sz="2200" spc="-5" dirty="0">
                <a:solidFill>
                  <a:srgbClr val="595959"/>
                </a:solidFill>
                <a:latin typeface="Times New Roman"/>
                <a:cs typeface="Times New Roman"/>
              </a:rPr>
              <a:t>platform </a:t>
            </a:r>
            <a:r>
              <a:rPr sz="2200" dirty="0">
                <a:solidFill>
                  <a:srgbClr val="595959"/>
                </a:solidFill>
                <a:latin typeface="Times New Roman"/>
                <a:cs typeface="Times New Roman"/>
              </a:rPr>
              <a:t>for  </a:t>
            </a:r>
            <a:r>
              <a:rPr sz="2200" spc="-5" dirty="0">
                <a:solidFill>
                  <a:srgbClr val="595959"/>
                </a:solidFill>
                <a:latin typeface="Times New Roman"/>
                <a:cs typeface="Times New Roman"/>
              </a:rPr>
              <a:t>research </a:t>
            </a:r>
            <a:r>
              <a:rPr sz="2200" dirty="0">
                <a:solidFill>
                  <a:srgbClr val="595959"/>
                </a:solidFill>
                <a:latin typeface="Times New Roman"/>
                <a:cs typeface="Times New Roman"/>
              </a:rPr>
              <a:t>NLP</a:t>
            </a:r>
            <a:r>
              <a:rPr sz="2200" spc="-80" dirty="0">
                <a:solidFill>
                  <a:srgbClr val="595959"/>
                </a:solidFill>
                <a:latin typeface="Times New Roman"/>
                <a:cs typeface="Times New Roman"/>
              </a:rPr>
              <a:t> </a:t>
            </a:r>
            <a:r>
              <a:rPr sz="2200" spc="-5" dirty="0">
                <a:solidFill>
                  <a:srgbClr val="595959"/>
                </a:solidFill>
                <a:latin typeface="Times New Roman"/>
                <a:cs typeface="Times New Roman"/>
              </a:rPr>
              <a:t>prototypes</a:t>
            </a:r>
            <a:endParaRPr sz="2200" dirty="0">
              <a:latin typeface="Times New Roman"/>
              <a:cs typeface="Times New Roman"/>
            </a:endParaRPr>
          </a:p>
          <a:p>
            <a:pPr marL="186690" indent="-137160">
              <a:lnSpc>
                <a:spcPct val="100000"/>
              </a:lnSpc>
              <a:spcBef>
                <a:spcPts val="580"/>
              </a:spcBef>
              <a:buClr>
                <a:srgbClr val="002060"/>
              </a:buClr>
              <a:buFont typeface="Microsoft Sans Serif"/>
              <a:buChar char="▪"/>
              <a:tabLst>
                <a:tab pos="186690" algn="l"/>
              </a:tabLst>
            </a:pPr>
            <a:r>
              <a:rPr sz="1800" spc="-5" dirty="0">
                <a:solidFill>
                  <a:srgbClr val="595959"/>
                </a:solidFill>
                <a:latin typeface="Times New Roman"/>
                <a:cs typeface="Times New Roman"/>
              </a:rPr>
              <a:t>Data types </a:t>
            </a:r>
            <a:r>
              <a:rPr sz="1800" dirty="0">
                <a:solidFill>
                  <a:srgbClr val="595959"/>
                </a:solidFill>
                <a:latin typeface="Times New Roman"/>
                <a:cs typeface="Times New Roman"/>
              </a:rPr>
              <a:t>are packaged as</a:t>
            </a:r>
            <a:r>
              <a:rPr sz="1800" spc="-5" dirty="0">
                <a:solidFill>
                  <a:srgbClr val="595959"/>
                </a:solidFill>
                <a:latin typeface="Times New Roman"/>
                <a:cs typeface="Times New Roman"/>
              </a:rPr>
              <a:t> classes</a:t>
            </a:r>
            <a:endParaRPr sz="1800" dirty="0">
              <a:latin typeface="Times New Roman"/>
              <a:cs typeface="Times New Roman"/>
            </a:endParaRPr>
          </a:p>
          <a:p>
            <a:pPr marL="186690" indent="-137160">
              <a:lnSpc>
                <a:spcPct val="100000"/>
              </a:lnSpc>
              <a:spcBef>
                <a:spcPts val="540"/>
              </a:spcBef>
              <a:buClr>
                <a:srgbClr val="002060"/>
              </a:buClr>
              <a:buFont typeface="Microsoft Sans Serif"/>
              <a:buChar char="▪"/>
              <a:tabLst>
                <a:tab pos="186690" algn="l"/>
              </a:tabLst>
            </a:pPr>
            <a:r>
              <a:rPr sz="1800" dirty="0">
                <a:solidFill>
                  <a:srgbClr val="595959"/>
                </a:solidFill>
                <a:latin typeface="Times New Roman"/>
                <a:cs typeface="Times New Roman"/>
              </a:rPr>
              <a:t>Goal of code </a:t>
            </a:r>
            <a:r>
              <a:rPr sz="1800" spc="-5" dirty="0">
                <a:solidFill>
                  <a:srgbClr val="595959"/>
                </a:solidFill>
                <a:latin typeface="Times New Roman"/>
                <a:cs typeface="Times New Roman"/>
              </a:rPr>
              <a:t>is to </a:t>
            </a:r>
            <a:r>
              <a:rPr sz="1800" dirty="0">
                <a:solidFill>
                  <a:srgbClr val="595959"/>
                </a:solidFill>
                <a:latin typeface="Times New Roman"/>
                <a:cs typeface="Times New Roman"/>
              </a:rPr>
              <a:t>be </a:t>
            </a:r>
            <a:r>
              <a:rPr sz="1800" spc="-15" dirty="0">
                <a:solidFill>
                  <a:srgbClr val="595959"/>
                </a:solidFill>
                <a:latin typeface="Times New Roman"/>
                <a:cs typeface="Times New Roman"/>
              </a:rPr>
              <a:t>clear, </a:t>
            </a:r>
            <a:r>
              <a:rPr sz="1800" spc="-5" dirty="0">
                <a:solidFill>
                  <a:srgbClr val="595959"/>
                </a:solidFill>
                <a:latin typeface="Times New Roman"/>
                <a:cs typeface="Times New Roman"/>
              </a:rPr>
              <a:t>rather than fastest</a:t>
            </a:r>
            <a:r>
              <a:rPr sz="1800" spc="35" dirty="0">
                <a:solidFill>
                  <a:srgbClr val="595959"/>
                </a:solidFill>
                <a:latin typeface="Times New Roman"/>
                <a:cs typeface="Times New Roman"/>
              </a:rPr>
              <a:t> </a:t>
            </a:r>
            <a:r>
              <a:rPr sz="1800" spc="-5" dirty="0">
                <a:solidFill>
                  <a:srgbClr val="595959"/>
                </a:solidFill>
                <a:latin typeface="Times New Roman"/>
                <a:cs typeface="Times New Roman"/>
              </a:rPr>
              <a:t>performance</a:t>
            </a:r>
            <a:endParaRPr sz="1800" dirty="0">
              <a:latin typeface="Times New Roman"/>
              <a:cs typeface="Times New Roman"/>
            </a:endParaRPr>
          </a:p>
          <a:p>
            <a:pPr marL="369570" marR="5080" lvl="1" indent="-137160">
              <a:lnSpc>
                <a:spcPts val="2100"/>
              </a:lnSpc>
              <a:spcBef>
                <a:spcPts val="760"/>
              </a:spcBef>
              <a:buClr>
                <a:srgbClr val="002060"/>
              </a:buClr>
              <a:buFont typeface="Microsoft Sans Serif"/>
              <a:buChar char="▪"/>
              <a:tabLst>
                <a:tab pos="369570" algn="l"/>
              </a:tabLst>
            </a:pPr>
            <a:r>
              <a:rPr sz="1800" spc="-5" dirty="0">
                <a:solidFill>
                  <a:srgbClr val="595959"/>
                </a:solidFill>
                <a:latin typeface="Times New Roman"/>
                <a:cs typeface="Times New Roman"/>
              </a:rPr>
              <a:t>But, </a:t>
            </a:r>
            <a:r>
              <a:rPr sz="1800" spc="-15" dirty="0">
                <a:solidFill>
                  <a:srgbClr val="595959"/>
                </a:solidFill>
                <a:latin typeface="Times New Roman"/>
                <a:cs typeface="Times New Roman"/>
              </a:rPr>
              <a:t>increasingly, </a:t>
            </a:r>
            <a:r>
              <a:rPr sz="1800" spc="-5" dirty="0">
                <a:solidFill>
                  <a:srgbClr val="595959"/>
                </a:solidFill>
                <a:latin typeface="Times New Roman"/>
                <a:cs typeface="Times New Roman"/>
              </a:rPr>
              <a:t>production-level software is made available  through </a:t>
            </a:r>
            <a:r>
              <a:rPr sz="1800" dirty="0">
                <a:solidFill>
                  <a:srgbClr val="595959"/>
                </a:solidFill>
                <a:latin typeface="Times New Roman"/>
                <a:cs typeface="Times New Roman"/>
              </a:rPr>
              <a:t>wrappers</a:t>
            </a:r>
            <a:endParaRPr sz="1800" dirty="0">
              <a:latin typeface="Times New Roman"/>
              <a:cs typeface="Times New Roman"/>
            </a:endParaRPr>
          </a:p>
        </p:txBody>
      </p:sp>
      <p:sp>
        <p:nvSpPr>
          <p:cNvPr id="4" name="object 4"/>
          <p:cNvSpPr/>
          <p:nvPr/>
        </p:nvSpPr>
        <p:spPr>
          <a:xfrm>
            <a:off x="5207000" y="2286000"/>
            <a:ext cx="2959100" cy="1371600"/>
          </a:xfrm>
          <a:prstGeom prst="rect">
            <a:avLst/>
          </a:prstGeom>
          <a:blipFill>
            <a:blip r:embed="rId2" cstate="print"/>
            <a:stretch>
              <a:fillRect/>
            </a:stretch>
          </a:blipFill>
        </p:spPr>
        <p:txBody>
          <a:bodyPr wrap="square" lIns="0" tIns="0" rIns="0" bIns="0" rtlCol="0"/>
          <a:lstStyle/>
          <a:p>
            <a:endParaRPr dirty="0"/>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6" name="object 6"/>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5</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38100" rIns="0" bIns="0" rtlCol="0">
            <a:spAutoFit/>
          </a:bodyPr>
          <a:lstStyle/>
          <a:p>
            <a:pPr marL="12700" marR="5080">
              <a:lnSpc>
                <a:spcPts val="5000"/>
              </a:lnSpc>
              <a:spcBef>
                <a:spcPts val="300"/>
              </a:spcBef>
            </a:pPr>
            <a:r>
              <a:rPr spc="80" dirty="0"/>
              <a:t>Natural </a:t>
            </a:r>
            <a:r>
              <a:rPr spc="85" dirty="0"/>
              <a:t>Language </a:t>
            </a:r>
            <a:r>
              <a:rPr spc="40" dirty="0"/>
              <a:t>ToolKit  </a:t>
            </a:r>
            <a:r>
              <a:rPr spc="15" dirty="0"/>
              <a:t>(NLTK)</a:t>
            </a:r>
          </a:p>
        </p:txBody>
      </p:sp>
      <p:sp>
        <p:nvSpPr>
          <p:cNvPr id="3" name="object 3"/>
          <p:cNvSpPr txBox="1"/>
          <p:nvPr/>
        </p:nvSpPr>
        <p:spPr>
          <a:xfrm>
            <a:off x="892558" y="2306320"/>
            <a:ext cx="4065270" cy="2740660"/>
          </a:xfrm>
          <a:prstGeom prst="rect">
            <a:avLst/>
          </a:prstGeom>
        </p:spPr>
        <p:txBody>
          <a:bodyPr vert="horz" wrap="square" lIns="0" tIns="10160" rIns="0" bIns="0" rtlCol="0">
            <a:spAutoFit/>
          </a:bodyPr>
          <a:lstStyle/>
          <a:p>
            <a:pPr marL="12700" marR="5080">
              <a:lnSpc>
                <a:spcPct val="100699"/>
              </a:lnSpc>
              <a:spcBef>
                <a:spcPts val="80"/>
              </a:spcBef>
            </a:pPr>
            <a:r>
              <a:rPr sz="2400" spc="-5" dirty="0">
                <a:solidFill>
                  <a:srgbClr val="595959"/>
                </a:solidFill>
                <a:latin typeface="Times New Roman"/>
                <a:cs typeface="Times New Roman"/>
              </a:rPr>
              <a:t>Latest version is compatible with  Python </a:t>
            </a:r>
            <a:r>
              <a:rPr sz="2400" dirty="0">
                <a:solidFill>
                  <a:srgbClr val="595959"/>
                </a:solidFill>
                <a:latin typeface="Times New Roman"/>
                <a:cs typeface="Times New Roman"/>
              </a:rPr>
              <a:t>3.x</a:t>
            </a:r>
            <a:endParaRPr sz="2400" dirty="0">
              <a:latin typeface="Times New Roman"/>
              <a:cs typeface="Times New Roman"/>
            </a:endParaRPr>
          </a:p>
          <a:p>
            <a:pPr marL="12700" marR="871855">
              <a:lnSpc>
                <a:spcPct val="109400"/>
              </a:lnSpc>
              <a:spcBef>
                <a:spcPts val="350"/>
              </a:spcBef>
            </a:pPr>
            <a:r>
              <a:rPr sz="2400" spc="-5" dirty="0">
                <a:solidFill>
                  <a:srgbClr val="CC0000"/>
                </a:solidFill>
                <a:latin typeface="Times New Roman"/>
                <a:cs typeface="Times New Roman"/>
              </a:rPr>
              <a:t>Online </a:t>
            </a:r>
            <a:r>
              <a:rPr sz="2400" dirty="0">
                <a:solidFill>
                  <a:srgbClr val="CC0000"/>
                </a:solidFill>
                <a:latin typeface="Times New Roman"/>
                <a:cs typeface="Times New Roman"/>
              </a:rPr>
              <a:t>book:  </a:t>
            </a:r>
            <a:r>
              <a:rPr sz="2400" u="sng" dirty="0">
                <a:solidFill>
                  <a:srgbClr val="6B9F25"/>
                </a:solidFill>
                <a:uFill>
                  <a:solidFill>
                    <a:srgbClr val="6B9F25"/>
                  </a:solidFill>
                </a:uFill>
                <a:latin typeface="Times New Roman"/>
                <a:cs typeface="Times New Roman"/>
                <a:hlinkClick r:id="rId2"/>
              </a:rPr>
              <a:t>h</a:t>
            </a:r>
            <a:r>
              <a:rPr sz="2400" u="sng" spc="-5" dirty="0">
                <a:solidFill>
                  <a:srgbClr val="6B9F25"/>
                </a:solidFill>
                <a:uFill>
                  <a:solidFill>
                    <a:srgbClr val="6B9F25"/>
                  </a:solidFill>
                </a:uFill>
                <a:latin typeface="Times New Roman"/>
                <a:cs typeface="Times New Roman"/>
                <a:hlinkClick r:id="rId2"/>
              </a:rPr>
              <a:t>tt</a:t>
            </a:r>
            <a:r>
              <a:rPr sz="2400" u="sng" dirty="0">
                <a:solidFill>
                  <a:srgbClr val="6B9F25"/>
                </a:solidFill>
                <a:uFill>
                  <a:solidFill>
                    <a:srgbClr val="6B9F25"/>
                  </a:solidFill>
                </a:uFill>
                <a:latin typeface="Times New Roman"/>
                <a:cs typeface="Times New Roman"/>
                <a:hlinkClick r:id="rId2"/>
              </a:rPr>
              <a:t>p</a:t>
            </a:r>
            <a:r>
              <a:rPr sz="2400" u="sng" spc="-5" dirty="0">
                <a:solidFill>
                  <a:srgbClr val="6B9F25"/>
                </a:solidFill>
                <a:uFill>
                  <a:solidFill>
                    <a:srgbClr val="6B9F25"/>
                  </a:solidFill>
                </a:uFill>
                <a:latin typeface="Times New Roman"/>
                <a:cs typeface="Times New Roman"/>
                <a:hlinkClick r:id="rId2"/>
              </a:rPr>
              <a:t>://</a:t>
            </a:r>
            <a:r>
              <a:rPr sz="2400" u="sng" dirty="0">
                <a:solidFill>
                  <a:srgbClr val="6B9F25"/>
                </a:solidFill>
                <a:uFill>
                  <a:solidFill>
                    <a:srgbClr val="6B9F25"/>
                  </a:solidFill>
                </a:uFill>
                <a:latin typeface="Times New Roman"/>
                <a:cs typeface="Times New Roman"/>
                <a:hlinkClick r:id="rId2"/>
              </a:rPr>
              <a:t>ww</a:t>
            </a:r>
            <a:r>
              <a:rPr sz="2400" u="sng" spc="-150" dirty="0">
                <a:solidFill>
                  <a:srgbClr val="6B9F25"/>
                </a:solidFill>
                <a:uFill>
                  <a:solidFill>
                    <a:srgbClr val="6B9F25"/>
                  </a:solidFill>
                </a:uFill>
                <a:latin typeface="Times New Roman"/>
                <a:cs typeface="Times New Roman"/>
                <a:hlinkClick r:id="rId2"/>
              </a:rPr>
              <a:t>w</a:t>
            </a:r>
            <a:r>
              <a:rPr sz="2400" u="sng" dirty="0">
                <a:solidFill>
                  <a:srgbClr val="6B9F25"/>
                </a:solidFill>
                <a:uFill>
                  <a:solidFill>
                    <a:srgbClr val="6B9F25"/>
                  </a:solidFill>
                </a:uFill>
                <a:latin typeface="Times New Roman"/>
                <a:cs typeface="Times New Roman"/>
                <a:hlinkClick r:id="rId2"/>
              </a:rPr>
              <a:t>.n</a:t>
            </a:r>
            <a:r>
              <a:rPr sz="2400" u="sng" spc="-5" dirty="0">
                <a:solidFill>
                  <a:srgbClr val="6B9F25"/>
                </a:solidFill>
                <a:uFill>
                  <a:solidFill>
                    <a:srgbClr val="6B9F25"/>
                  </a:solidFill>
                </a:uFill>
                <a:latin typeface="Times New Roman"/>
                <a:cs typeface="Times New Roman"/>
                <a:hlinkClick r:id="rId2"/>
              </a:rPr>
              <a:t>lt</a:t>
            </a:r>
            <a:r>
              <a:rPr sz="2400" u="sng" dirty="0">
                <a:solidFill>
                  <a:srgbClr val="6B9F25"/>
                </a:solidFill>
                <a:uFill>
                  <a:solidFill>
                    <a:srgbClr val="6B9F25"/>
                  </a:solidFill>
                </a:uFill>
                <a:latin typeface="Times New Roman"/>
                <a:cs typeface="Times New Roman"/>
                <a:hlinkClick r:id="rId2"/>
              </a:rPr>
              <a:t>k.o</a:t>
            </a:r>
            <a:r>
              <a:rPr sz="2400" u="sng" spc="-45" dirty="0">
                <a:solidFill>
                  <a:srgbClr val="6B9F25"/>
                </a:solidFill>
                <a:uFill>
                  <a:solidFill>
                    <a:srgbClr val="6B9F25"/>
                  </a:solidFill>
                </a:uFill>
                <a:latin typeface="Times New Roman"/>
                <a:cs typeface="Times New Roman"/>
                <a:hlinkClick r:id="rId2"/>
              </a:rPr>
              <a:t>r</a:t>
            </a:r>
            <a:r>
              <a:rPr sz="2400" u="sng" dirty="0">
                <a:solidFill>
                  <a:srgbClr val="6B9F25"/>
                </a:solidFill>
                <a:uFill>
                  <a:solidFill>
                    <a:srgbClr val="6B9F25"/>
                  </a:solidFill>
                </a:uFill>
                <a:latin typeface="Times New Roman"/>
                <a:cs typeface="Times New Roman"/>
                <a:hlinkClick r:id="rId2"/>
              </a:rPr>
              <a:t>g</a:t>
            </a:r>
            <a:r>
              <a:rPr sz="2400" u="sng" spc="-5" dirty="0">
                <a:solidFill>
                  <a:srgbClr val="6B9F25"/>
                </a:solidFill>
                <a:uFill>
                  <a:solidFill>
                    <a:srgbClr val="6B9F25"/>
                  </a:solidFill>
                </a:uFill>
                <a:latin typeface="Times New Roman"/>
                <a:cs typeface="Times New Roman"/>
                <a:hlinkClick r:id="rId2"/>
              </a:rPr>
              <a:t>/</a:t>
            </a:r>
            <a:r>
              <a:rPr sz="2400" u="sng" dirty="0">
                <a:solidFill>
                  <a:srgbClr val="6B9F25"/>
                </a:solidFill>
                <a:uFill>
                  <a:solidFill>
                    <a:srgbClr val="6B9F25"/>
                  </a:solidFill>
                </a:uFill>
                <a:latin typeface="Times New Roman"/>
                <a:cs typeface="Times New Roman"/>
                <a:hlinkClick r:id="rId2"/>
              </a:rPr>
              <a:t>book/ </a:t>
            </a:r>
            <a:r>
              <a:rPr sz="2400" dirty="0">
                <a:solidFill>
                  <a:srgbClr val="6B9F25"/>
                </a:solidFill>
                <a:latin typeface="Times New Roman"/>
                <a:cs typeface="Times New Roman"/>
              </a:rPr>
              <a:t> </a:t>
            </a:r>
            <a:r>
              <a:rPr sz="2400" spc="-5" dirty="0">
                <a:solidFill>
                  <a:srgbClr val="CC0000"/>
                </a:solidFill>
                <a:latin typeface="Times New Roman"/>
                <a:cs typeface="Times New Roman"/>
              </a:rPr>
              <a:t>Authors:</a:t>
            </a:r>
            <a:endParaRPr sz="2400" dirty="0">
              <a:latin typeface="Times New Roman"/>
              <a:cs typeface="Times New Roman"/>
            </a:endParaRPr>
          </a:p>
          <a:p>
            <a:pPr marL="12700" marR="631190">
              <a:lnSpc>
                <a:spcPct val="100699"/>
              </a:lnSpc>
            </a:pPr>
            <a:r>
              <a:rPr sz="2400" spc="-5" dirty="0">
                <a:solidFill>
                  <a:srgbClr val="CC0000"/>
                </a:solidFill>
                <a:latin typeface="Times New Roman"/>
                <a:cs typeface="Times New Roman"/>
              </a:rPr>
              <a:t>Edward </a:t>
            </a:r>
            <a:r>
              <a:rPr sz="2400" spc="-20" dirty="0">
                <a:solidFill>
                  <a:srgbClr val="CC0000"/>
                </a:solidFill>
                <a:latin typeface="Times New Roman"/>
                <a:cs typeface="Times New Roman"/>
              </a:rPr>
              <a:t>Loper, </a:t>
            </a:r>
            <a:r>
              <a:rPr sz="2400" spc="-5" dirty="0">
                <a:solidFill>
                  <a:srgbClr val="CC0000"/>
                </a:solidFill>
                <a:latin typeface="Times New Roman"/>
                <a:cs typeface="Times New Roman"/>
              </a:rPr>
              <a:t>Ewan Kline,  and Steven Bird</a:t>
            </a:r>
            <a:endParaRPr sz="2400" dirty="0">
              <a:latin typeface="Times New Roman"/>
              <a:cs typeface="Times New Roman"/>
            </a:endParaRPr>
          </a:p>
        </p:txBody>
      </p:sp>
      <p:sp>
        <p:nvSpPr>
          <p:cNvPr id="4" name="object 4"/>
          <p:cNvSpPr/>
          <p:nvPr/>
        </p:nvSpPr>
        <p:spPr>
          <a:xfrm>
            <a:off x="5207000" y="2286000"/>
            <a:ext cx="2959100" cy="1371600"/>
          </a:xfrm>
          <a:prstGeom prst="rect">
            <a:avLst/>
          </a:prstGeom>
          <a:blipFill>
            <a:blip r:embed="rId3" cstate="print"/>
            <a:stretch>
              <a:fillRect/>
            </a:stretch>
          </a:blipFill>
        </p:spPr>
        <p:txBody>
          <a:bodyPr wrap="square" lIns="0" tIns="0" rIns="0" bIns="0" rtlCol="0"/>
          <a:lstStyle/>
          <a:p>
            <a:endParaRPr dirty="0"/>
          </a:p>
        </p:txBody>
      </p:sp>
      <p:sp>
        <p:nvSpPr>
          <p:cNvPr id="5" name="object 5"/>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6" name="object 6"/>
          <p:cNvSpPr txBox="1">
            <a:spLocks noGrp="1"/>
          </p:cNvSpPr>
          <p:nvPr>
            <p:ph type="sldNum" sz="quarter" idx="7"/>
          </p:nvPr>
        </p:nvSpPr>
        <p:spPr>
          <a:prstGeom prst="rect">
            <a:avLst/>
          </a:prstGeom>
        </p:spPr>
        <p:txBody>
          <a:bodyPr vert="horz" wrap="square" lIns="0" tIns="1270" rIns="0" bIns="0" rtlCol="0">
            <a:spAutoFit/>
          </a:bodyPr>
          <a:lstStyle/>
          <a:p>
            <a:pPr marL="38100">
              <a:lnSpc>
                <a:spcPct val="100000"/>
              </a:lnSpc>
              <a:spcBef>
                <a:spcPts val="10"/>
              </a:spcBef>
            </a:pPr>
            <a:r>
              <a:rPr dirty="0"/>
              <a:t>6</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xfrm>
            <a:off x="6222715" y="6545267"/>
            <a:ext cx="127000" cy="124393"/>
          </a:xfrm>
          <a:prstGeom prst="rect">
            <a:avLst/>
          </a:prstGeom>
        </p:spPr>
        <p:txBody>
          <a:bodyPr vert="horz" wrap="square" lIns="0" tIns="1270" rIns="0" bIns="0" rtlCol="0">
            <a:spAutoFit/>
          </a:bodyPr>
          <a:lstStyle/>
          <a:p>
            <a:pPr marL="38100">
              <a:lnSpc>
                <a:spcPct val="100000"/>
              </a:lnSpc>
              <a:spcBef>
                <a:spcPts val="10"/>
              </a:spcBef>
            </a:pPr>
            <a:r>
              <a:rPr lang="en-US" dirty="0"/>
              <a:t>1</a:t>
            </a:r>
            <a:endParaRPr dirty="0"/>
          </a:p>
        </p:txBody>
      </p:sp>
      <p:sp>
        <p:nvSpPr>
          <p:cNvPr id="3" name="object 3"/>
          <p:cNvSpPr txBox="1"/>
          <p:nvPr/>
        </p:nvSpPr>
        <p:spPr>
          <a:xfrm>
            <a:off x="798132" y="2209800"/>
            <a:ext cx="7337046" cy="990015"/>
          </a:xfrm>
          <a:prstGeom prst="rect">
            <a:avLst/>
          </a:prstGeom>
        </p:spPr>
        <p:txBody>
          <a:bodyPr vert="horz" wrap="square" lIns="0" tIns="5080" rIns="0" bIns="0" rtlCol="0">
            <a:spAutoFit/>
          </a:bodyPr>
          <a:lstStyle/>
          <a:p>
            <a:pPr algn="l"/>
            <a:r>
              <a:rPr lang="en-US" sz="1600" b="0" i="0" dirty="0">
                <a:solidFill>
                  <a:srgbClr val="282828"/>
                </a:solidFill>
                <a:effectLst/>
                <a:latin typeface="Proxima Nova"/>
              </a:rPr>
              <a:t>Please download instructions for the installation of Python 3.x, NLTK, and </a:t>
            </a:r>
            <a:r>
              <a:rPr lang="en-US" sz="1600" b="0" i="0" dirty="0" err="1">
                <a:solidFill>
                  <a:srgbClr val="282828"/>
                </a:solidFill>
                <a:effectLst/>
                <a:latin typeface="Proxima Nova"/>
              </a:rPr>
              <a:t>Jupyter</a:t>
            </a:r>
            <a:r>
              <a:rPr lang="en-US" sz="1600" b="0" i="0" dirty="0">
                <a:solidFill>
                  <a:srgbClr val="282828"/>
                </a:solidFill>
                <a:effectLst/>
                <a:latin typeface="Proxima Nova"/>
              </a:rPr>
              <a:t> Notebook located on BB in the folder: Lectures - Week 1 .</a:t>
            </a:r>
          </a:p>
          <a:p>
            <a:pPr algn="l"/>
            <a:endParaRPr lang="en-US" sz="1600" dirty="0">
              <a:solidFill>
                <a:srgbClr val="282828"/>
              </a:solidFill>
              <a:latin typeface="Proxima Nova"/>
            </a:endParaRPr>
          </a:p>
          <a:p>
            <a:pPr algn="l"/>
            <a:r>
              <a:rPr lang="en-US" sz="1600" b="0" i="0" dirty="0">
                <a:solidFill>
                  <a:srgbClr val="282828"/>
                </a:solidFill>
                <a:effectLst/>
                <a:latin typeface="Proxima Nova"/>
              </a:rPr>
              <a:t>nlp_lab_installing_nltk.doc </a:t>
            </a:r>
          </a:p>
        </p:txBody>
      </p:sp>
      <p:sp>
        <p:nvSpPr>
          <p:cNvPr id="9" name="object 2">
            <a:extLst>
              <a:ext uri="{FF2B5EF4-FFF2-40B4-BE49-F238E27FC236}">
                <a16:creationId xmlns:a16="http://schemas.microsoft.com/office/drawing/2014/main" id="{19756777-4B5A-439F-919A-AB05522E42DA}"/>
              </a:ext>
            </a:extLst>
          </p:cNvPr>
          <p:cNvSpPr txBox="1">
            <a:spLocks/>
          </p:cNvSpPr>
          <p:nvPr/>
        </p:nvSpPr>
        <p:spPr>
          <a:xfrm>
            <a:off x="771466" y="933842"/>
            <a:ext cx="6640195" cy="443711"/>
          </a:xfrm>
          <a:prstGeom prst="rect">
            <a:avLst/>
          </a:prstGeom>
        </p:spPr>
        <p:txBody>
          <a:bodyPr vert="horz" wrap="square" lIns="0" tIns="12700" rIns="0" bIns="0" rtlCol="0">
            <a:spAutoFit/>
          </a:bodyPr>
          <a:lstStyle>
            <a:lvl1pPr>
              <a:defRPr sz="4200" b="0" i="0">
                <a:solidFill>
                  <a:srgbClr val="EE5612"/>
                </a:solidFill>
                <a:latin typeface="Times New Roman"/>
                <a:ea typeface="+mj-ea"/>
                <a:cs typeface="Times New Roman"/>
              </a:defRPr>
            </a:lvl1pPr>
          </a:lstStyle>
          <a:p>
            <a:pPr marL="12700">
              <a:spcBef>
                <a:spcPts val="100"/>
              </a:spcBef>
            </a:pPr>
            <a:r>
              <a:rPr lang="en-US" sz="2800" kern="0" spc="80" dirty="0"/>
              <a:t>Software Installation: Python 3x &amp; NLTK </a:t>
            </a:r>
            <a:endParaRPr lang="en-US" sz="2800" kern="0" dirty="0"/>
          </a:p>
        </p:txBody>
      </p:sp>
    </p:spTree>
    <p:extLst>
      <p:ext uri="{BB962C8B-B14F-4D97-AF65-F5344CB8AC3E}">
        <p14:creationId xmlns:p14="http://schemas.microsoft.com/office/powerpoint/2010/main" val="16819316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xfrm>
            <a:off x="6222715" y="6545267"/>
            <a:ext cx="127000" cy="124393"/>
          </a:xfrm>
          <a:prstGeom prst="rect">
            <a:avLst/>
          </a:prstGeom>
        </p:spPr>
        <p:txBody>
          <a:bodyPr vert="horz" wrap="square" lIns="0" tIns="1270" rIns="0" bIns="0" rtlCol="0">
            <a:spAutoFit/>
          </a:bodyPr>
          <a:lstStyle/>
          <a:p>
            <a:pPr marL="38100">
              <a:lnSpc>
                <a:spcPct val="100000"/>
              </a:lnSpc>
              <a:spcBef>
                <a:spcPts val="10"/>
              </a:spcBef>
            </a:pPr>
            <a:r>
              <a:rPr lang="en-US" dirty="0"/>
              <a:t>1</a:t>
            </a:r>
            <a:endParaRPr dirty="0"/>
          </a:p>
        </p:txBody>
      </p:sp>
      <p:sp>
        <p:nvSpPr>
          <p:cNvPr id="3" name="object 3"/>
          <p:cNvSpPr txBox="1"/>
          <p:nvPr/>
        </p:nvSpPr>
        <p:spPr>
          <a:xfrm>
            <a:off x="746313" y="2209800"/>
            <a:ext cx="7337046" cy="3206006"/>
          </a:xfrm>
          <a:prstGeom prst="rect">
            <a:avLst/>
          </a:prstGeom>
        </p:spPr>
        <p:txBody>
          <a:bodyPr vert="horz" wrap="square" lIns="0" tIns="5080" rIns="0" bIns="0" rtlCol="0">
            <a:spAutoFit/>
          </a:bodyPr>
          <a:lstStyle/>
          <a:p>
            <a:pPr algn="l"/>
            <a:r>
              <a:rPr lang="en-US" sz="1600" b="0" i="0" dirty="0">
                <a:solidFill>
                  <a:srgbClr val="282828"/>
                </a:solidFill>
                <a:effectLst/>
                <a:latin typeface="Proxima Nova"/>
              </a:rPr>
              <a:t>Please download Lab files located on BB in the folder: Lectures - Week 1.</a:t>
            </a:r>
          </a:p>
          <a:p>
            <a:pPr algn="l"/>
            <a:endParaRPr lang="en-US" sz="1600" dirty="0">
              <a:solidFill>
                <a:srgbClr val="282828"/>
              </a:solidFill>
              <a:latin typeface="Proxima Nova"/>
            </a:endParaRPr>
          </a:p>
          <a:p>
            <a:pPr lvl="1"/>
            <a:r>
              <a:rPr lang="en-US" sz="1600" dirty="0">
                <a:solidFill>
                  <a:srgbClr val="282828"/>
                </a:solidFill>
                <a:latin typeface="Proxima Nova"/>
              </a:rPr>
              <a:t>l</a:t>
            </a:r>
            <a:r>
              <a:rPr lang="en-US" sz="1600" b="0" i="0" dirty="0">
                <a:solidFill>
                  <a:srgbClr val="282828"/>
                </a:solidFill>
                <a:effectLst/>
                <a:latin typeface="Proxima Nova"/>
              </a:rPr>
              <a:t>ab1.setup.pythonintro.doc</a:t>
            </a:r>
          </a:p>
          <a:p>
            <a:pPr lvl="1"/>
            <a:endParaRPr lang="en-US" sz="1600" dirty="0">
              <a:solidFill>
                <a:srgbClr val="282828"/>
              </a:solidFill>
              <a:latin typeface="Proxima Nova"/>
            </a:endParaRPr>
          </a:p>
          <a:p>
            <a:pPr lvl="1"/>
            <a:r>
              <a:rPr lang="en-US" sz="1600" dirty="0">
                <a:solidFill>
                  <a:srgbClr val="282828"/>
                </a:solidFill>
                <a:latin typeface="Proxima Nova"/>
              </a:rPr>
              <a:t>l</a:t>
            </a:r>
            <a:r>
              <a:rPr lang="en-US" sz="1600" b="0" i="0" dirty="0">
                <a:solidFill>
                  <a:srgbClr val="282828"/>
                </a:solidFill>
                <a:effectLst/>
                <a:latin typeface="Proxima Nova"/>
              </a:rPr>
              <a:t>ab2.morepython.doc</a:t>
            </a:r>
          </a:p>
          <a:p>
            <a:pPr lvl="1"/>
            <a:endParaRPr lang="en-US" sz="1600" b="0" i="0" dirty="0">
              <a:solidFill>
                <a:srgbClr val="282828"/>
              </a:solidFill>
              <a:effectLst/>
              <a:latin typeface="Proxima Nova"/>
            </a:endParaRPr>
          </a:p>
          <a:p>
            <a:pPr lvl="1"/>
            <a:r>
              <a:rPr lang="en-US" sz="1600" b="0" i="0" dirty="0">
                <a:solidFill>
                  <a:srgbClr val="282828"/>
                </a:solidFill>
                <a:effectLst/>
                <a:latin typeface="Proxima Nova"/>
              </a:rPr>
              <a:t>lab3.nltkwords.doc</a:t>
            </a:r>
          </a:p>
          <a:p>
            <a:pPr lvl="1"/>
            <a:endParaRPr lang="en-US" sz="1600" dirty="0">
              <a:solidFill>
                <a:srgbClr val="282828"/>
              </a:solidFill>
              <a:latin typeface="Proxima Nova"/>
            </a:endParaRPr>
          </a:p>
          <a:p>
            <a:pPr lvl="1"/>
            <a:r>
              <a:rPr lang="en-US" sz="1600" dirty="0">
                <a:solidFill>
                  <a:srgbClr val="282828"/>
                </a:solidFill>
                <a:latin typeface="Proxima Nova"/>
              </a:rPr>
              <a:t>l</a:t>
            </a:r>
            <a:r>
              <a:rPr lang="en-US" sz="1600" b="0" i="0" dirty="0">
                <a:solidFill>
                  <a:srgbClr val="282828"/>
                </a:solidFill>
                <a:effectLst/>
                <a:latin typeface="Proxima Nova"/>
              </a:rPr>
              <a:t>ab4.nltkfreqdist.doc</a:t>
            </a:r>
          </a:p>
          <a:p>
            <a:pPr algn="l"/>
            <a:endParaRPr lang="en-US" sz="1600" b="0" i="0" dirty="0">
              <a:solidFill>
                <a:srgbClr val="282828"/>
              </a:solidFill>
              <a:effectLst/>
              <a:latin typeface="Proxima Nova"/>
            </a:endParaRPr>
          </a:p>
          <a:p>
            <a:pPr algn="l"/>
            <a:endParaRPr lang="en-US" sz="1600" b="0" i="0" dirty="0">
              <a:solidFill>
                <a:srgbClr val="282828"/>
              </a:solidFill>
              <a:effectLst/>
              <a:latin typeface="Proxima Nova"/>
            </a:endParaRPr>
          </a:p>
          <a:p>
            <a:pPr algn="l"/>
            <a:r>
              <a:rPr lang="en-US" sz="1600" b="0" i="0" dirty="0">
                <a:solidFill>
                  <a:srgbClr val="282828"/>
                </a:solidFill>
                <a:effectLst/>
                <a:latin typeface="Proxima Nova"/>
              </a:rPr>
              <a:t>These files contain instructions and snippets of python code for you follow and apply to gain an understanding of the concepts learned in this lecture.  </a:t>
            </a:r>
          </a:p>
        </p:txBody>
      </p:sp>
      <p:sp>
        <p:nvSpPr>
          <p:cNvPr id="9" name="object 2">
            <a:extLst>
              <a:ext uri="{FF2B5EF4-FFF2-40B4-BE49-F238E27FC236}">
                <a16:creationId xmlns:a16="http://schemas.microsoft.com/office/drawing/2014/main" id="{19756777-4B5A-439F-919A-AB05522E42DA}"/>
              </a:ext>
            </a:extLst>
          </p:cNvPr>
          <p:cNvSpPr txBox="1">
            <a:spLocks/>
          </p:cNvSpPr>
          <p:nvPr/>
        </p:nvSpPr>
        <p:spPr>
          <a:xfrm>
            <a:off x="771466" y="933842"/>
            <a:ext cx="6640195" cy="382156"/>
          </a:xfrm>
          <a:prstGeom prst="rect">
            <a:avLst/>
          </a:prstGeom>
        </p:spPr>
        <p:txBody>
          <a:bodyPr vert="horz" wrap="square" lIns="0" tIns="12700" rIns="0" bIns="0" rtlCol="0">
            <a:spAutoFit/>
          </a:bodyPr>
          <a:lstStyle>
            <a:lvl1pPr>
              <a:defRPr sz="4200" b="0" i="0">
                <a:solidFill>
                  <a:srgbClr val="EE5612"/>
                </a:solidFill>
                <a:latin typeface="Times New Roman"/>
                <a:ea typeface="+mj-ea"/>
                <a:cs typeface="Times New Roman"/>
              </a:defRPr>
            </a:lvl1pPr>
          </a:lstStyle>
          <a:p>
            <a:pPr marL="12700">
              <a:spcBef>
                <a:spcPts val="100"/>
              </a:spcBef>
            </a:pPr>
            <a:r>
              <a:rPr lang="en-US" sz="2400" kern="0" spc="80" dirty="0"/>
              <a:t>Lab Session – Week 1: Processing Text in NLTK</a:t>
            </a:r>
          </a:p>
        </p:txBody>
      </p:sp>
    </p:spTree>
    <p:extLst>
      <p:ext uri="{BB962C8B-B14F-4D97-AF65-F5344CB8AC3E}">
        <p14:creationId xmlns:p14="http://schemas.microsoft.com/office/powerpoint/2010/main" val="188982806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a:spLocks noGrp="1"/>
          </p:cNvSpPr>
          <p:nvPr>
            <p:ph type="sldNum" sz="quarter" idx="7"/>
          </p:nvPr>
        </p:nvSpPr>
        <p:spPr>
          <a:xfrm>
            <a:off x="6222715" y="6545267"/>
            <a:ext cx="127000" cy="124393"/>
          </a:xfrm>
          <a:prstGeom prst="rect">
            <a:avLst/>
          </a:prstGeom>
        </p:spPr>
        <p:txBody>
          <a:bodyPr vert="horz" wrap="square" lIns="0" tIns="1270" rIns="0" bIns="0" rtlCol="0">
            <a:spAutoFit/>
          </a:bodyPr>
          <a:lstStyle/>
          <a:p>
            <a:pPr marL="38100">
              <a:lnSpc>
                <a:spcPct val="100000"/>
              </a:lnSpc>
              <a:spcBef>
                <a:spcPts val="10"/>
              </a:spcBef>
            </a:pPr>
            <a:r>
              <a:rPr lang="en-US" dirty="0"/>
              <a:t>2</a:t>
            </a:r>
            <a:endParaRPr dirty="0"/>
          </a:p>
        </p:txBody>
      </p:sp>
      <p:sp>
        <p:nvSpPr>
          <p:cNvPr id="3" name="object 3"/>
          <p:cNvSpPr txBox="1"/>
          <p:nvPr/>
        </p:nvSpPr>
        <p:spPr>
          <a:xfrm>
            <a:off x="798132" y="2209800"/>
            <a:ext cx="7337046" cy="3944670"/>
          </a:xfrm>
          <a:prstGeom prst="rect">
            <a:avLst/>
          </a:prstGeom>
        </p:spPr>
        <p:txBody>
          <a:bodyPr vert="horz" wrap="square" lIns="0" tIns="5080" rIns="0" bIns="0" rtlCol="0">
            <a:spAutoFit/>
          </a:bodyPr>
          <a:lstStyle/>
          <a:p>
            <a:pPr algn="l"/>
            <a:r>
              <a:rPr lang="en-US" sz="1600" b="0" i="0" dirty="0">
                <a:solidFill>
                  <a:srgbClr val="282828"/>
                </a:solidFill>
                <a:effectLst/>
                <a:latin typeface="Proxima Nova"/>
              </a:rPr>
              <a:t>Following the steps in the Lab Parts 2 and 3, pick a different file number for the Gutenberg books, change the variable “</a:t>
            </a:r>
            <a:r>
              <a:rPr lang="en-US" sz="1600" b="0" i="0" dirty="0" err="1">
                <a:solidFill>
                  <a:srgbClr val="282828"/>
                </a:solidFill>
                <a:effectLst/>
                <a:latin typeface="Proxima Nova"/>
              </a:rPr>
              <a:t>fileno</a:t>
            </a:r>
            <a:r>
              <a:rPr lang="en-US" sz="1600" b="0" i="0" dirty="0">
                <a:solidFill>
                  <a:srgbClr val="282828"/>
                </a:solidFill>
                <a:effectLst/>
                <a:latin typeface="Proxima Nova"/>
              </a:rPr>
              <a:t>” to this number and rerun the steps to create a frequency distribution, </a:t>
            </a:r>
            <a:r>
              <a:rPr lang="en-US" sz="1600" b="0" i="0" dirty="0" err="1">
                <a:solidFill>
                  <a:srgbClr val="282828"/>
                </a:solidFill>
                <a:effectLst/>
                <a:latin typeface="Proxima Nova"/>
              </a:rPr>
              <a:t>FreqDist</a:t>
            </a:r>
            <a:r>
              <a:rPr lang="en-US" sz="1600" b="0" i="0" dirty="0">
                <a:solidFill>
                  <a:srgbClr val="282828"/>
                </a:solidFill>
                <a:effectLst/>
                <a:latin typeface="Proxima Nova"/>
              </a:rPr>
              <a:t> , for this book.</a:t>
            </a:r>
          </a:p>
          <a:p>
            <a:pPr algn="l"/>
            <a:endParaRPr lang="en-US" sz="1600" b="0" i="0" dirty="0">
              <a:solidFill>
                <a:srgbClr val="282828"/>
              </a:solidFill>
              <a:effectLst/>
              <a:latin typeface="Proxima Nova"/>
            </a:endParaRPr>
          </a:p>
          <a:p>
            <a:pPr algn="l"/>
            <a:r>
              <a:rPr lang="en-US" sz="1600" b="0" i="0" dirty="0">
                <a:solidFill>
                  <a:srgbClr val="282828"/>
                </a:solidFill>
                <a:effectLst/>
                <a:latin typeface="Proxima Nova"/>
              </a:rPr>
              <a:t>Steps:</a:t>
            </a:r>
          </a:p>
          <a:p>
            <a:pPr marL="285750" indent="-285750" algn="l">
              <a:buFont typeface="Arial" panose="020B0604020202020204" pitchFamily="34" charset="0"/>
              <a:buChar char="•"/>
            </a:pPr>
            <a:r>
              <a:rPr lang="en-US" sz="1600" dirty="0">
                <a:solidFill>
                  <a:srgbClr val="282828"/>
                </a:solidFill>
                <a:latin typeface="Proxima Nova"/>
              </a:rPr>
              <a:t>G</a:t>
            </a:r>
            <a:r>
              <a:rPr lang="en-US" sz="1600" b="0" i="0" dirty="0">
                <a:solidFill>
                  <a:srgbClr val="282828"/>
                </a:solidFill>
                <a:effectLst/>
                <a:latin typeface="Proxima Nova"/>
              </a:rPr>
              <a:t>et the text with </a:t>
            </a:r>
            <a:r>
              <a:rPr lang="en-US" sz="1600" b="0" i="0" dirty="0" err="1">
                <a:solidFill>
                  <a:srgbClr val="282828"/>
                </a:solidFill>
                <a:effectLst/>
                <a:latin typeface="Proxima Nova"/>
              </a:rPr>
              <a:t>nltk.corpus.gutenberg.raw</a:t>
            </a:r>
            <a:r>
              <a:rPr lang="en-US" sz="1600" b="0" i="0" dirty="0">
                <a:solidFill>
                  <a:srgbClr val="282828"/>
                </a:solidFill>
                <a:effectLst/>
                <a:latin typeface="Proxima Nova"/>
              </a:rPr>
              <a:t>()</a:t>
            </a:r>
          </a:p>
          <a:p>
            <a:pPr marL="285750" indent="-285750" algn="l">
              <a:buFont typeface="Arial" panose="020B0604020202020204" pitchFamily="34" charset="0"/>
              <a:buChar char="•"/>
            </a:pPr>
            <a:r>
              <a:rPr lang="en-US" sz="1600" dirty="0">
                <a:solidFill>
                  <a:srgbClr val="282828"/>
                </a:solidFill>
                <a:latin typeface="Proxima Nova"/>
              </a:rPr>
              <a:t>G</a:t>
            </a:r>
            <a:r>
              <a:rPr lang="en-US" sz="1600" b="0" i="0" dirty="0">
                <a:solidFill>
                  <a:srgbClr val="282828"/>
                </a:solidFill>
                <a:effectLst/>
                <a:latin typeface="Proxima Nova"/>
              </a:rPr>
              <a:t>et the tokens with </a:t>
            </a:r>
            <a:r>
              <a:rPr lang="en-US" sz="1600" b="0" i="0" dirty="0" err="1">
                <a:solidFill>
                  <a:srgbClr val="282828"/>
                </a:solidFill>
                <a:effectLst/>
                <a:latin typeface="Proxima Nova"/>
              </a:rPr>
              <a:t>nltk.word_tokenize</a:t>
            </a:r>
            <a:r>
              <a:rPr lang="en-US" sz="1600" b="0" i="0" dirty="0">
                <a:solidFill>
                  <a:srgbClr val="282828"/>
                </a:solidFill>
                <a:effectLst/>
                <a:latin typeface="Proxima Nova"/>
              </a:rPr>
              <a:t>()</a:t>
            </a:r>
          </a:p>
          <a:p>
            <a:pPr marL="285750" indent="-285750" algn="l">
              <a:buFont typeface="Arial" panose="020B0604020202020204" pitchFamily="34" charset="0"/>
              <a:buChar char="•"/>
            </a:pPr>
            <a:r>
              <a:rPr lang="en-US" sz="1600" dirty="0">
                <a:solidFill>
                  <a:srgbClr val="282828"/>
                </a:solidFill>
                <a:latin typeface="Proxima Nova"/>
              </a:rPr>
              <a:t>G</a:t>
            </a:r>
            <a:r>
              <a:rPr lang="en-US" sz="1600" b="0" i="0" dirty="0">
                <a:solidFill>
                  <a:srgbClr val="282828"/>
                </a:solidFill>
                <a:effectLst/>
                <a:latin typeface="Proxima Nova"/>
              </a:rPr>
              <a:t>et the words by using </a:t>
            </a:r>
            <a:r>
              <a:rPr lang="en-US" sz="1600" b="0" i="0" dirty="0" err="1">
                <a:solidFill>
                  <a:srgbClr val="282828"/>
                </a:solidFill>
                <a:effectLst/>
                <a:latin typeface="Proxima Nova"/>
              </a:rPr>
              <a:t>w.lower</a:t>
            </a:r>
            <a:r>
              <a:rPr lang="en-US" sz="1600" b="0" i="0" dirty="0">
                <a:solidFill>
                  <a:srgbClr val="282828"/>
                </a:solidFill>
                <a:effectLst/>
                <a:latin typeface="Proxima Nova"/>
              </a:rPr>
              <a:t>() to lowercase the tokens</a:t>
            </a:r>
          </a:p>
          <a:p>
            <a:pPr marL="285750" indent="-285750" algn="l">
              <a:buFont typeface="Arial" panose="020B0604020202020204" pitchFamily="34" charset="0"/>
              <a:buChar char="•"/>
            </a:pPr>
            <a:r>
              <a:rPr lang="en-US" sz="1600" dirty="0">
                <a:solidFill>
                  <a:srgbClr val="282828"/>
                </a:solidFill>
                <a:latin typeface="Proxima Nova"/>
              </a:rPr>
              <a:t>M</a:t>
            </a:r>
            <a:r>
              <a:rPr lang="en-US" sz="1600" b="0" i="0" dirty="0">
                <a:solidFill>
                  <a:srgbClr val="282828"/>
                </a:solidFill>
                <a:effectLst/>
                <a:latin typeface="Proxima Nova"/>
              </a:rPr>
              <a:t>ake the frequency distribution with </a:t>
            </a:r>
            <a:r>
              <a:rPr lang="en-US" sz="1600" b="0" i="0" dirty="0" err="1">
                <a:solidFill>
                  <a:srgbClr val="282828"/>
                </a:solidFill>
                <a:effectLst/>
                <a:latin typeface="Proxima Nova"/>
              </a:rPr>
              <a:t>FreqDist</a:t>
            </a:r>
            <a:endParaRPr lang="en-US" sz="1600" b="0" i="0" dirty="0">
              <a:solidFill>
                <a:srgbClr val="282828"/>
              </a:solidFill>
              <a:effectLst/>
              <a:latin typeface="Proxima Nova"/>
            </a:endParaRPr>
          </a:p>
          <a:p>
            <a:pPr marL="285750" indent="-285750" algn="l">
              <a:buFont typeface="Arial" panose="020B0604020202020204" pitchFamily="34" charset="0"/>
              <a:buChar char="•"/>
            </a:pPr>
            <a:r>
              <a:rPr lang="en-US" sz="1600" dirty="0">
                <a:solidFill>
                  <a:srgbClr val="282828"/>
                </a:solidFill>
                <a:latin typeface="Proxima Nova"/>
              </a:rPr>
              <a:t>G</a:t>
            </a:r>
            <a:r>
              <a:rPr lang="en-US" sz="1600" b="0" i="0" dirty="0">
                <a:solidFill>
                  <a:srgbClr val="282828"/>
                </a:solidFill>
                <a:effectLst/>
                <a:latin typeface="Proxima Nova"/>
              </a:rPr>
              <a:t>et the 30 top frequency words with </a:t>
            </a:r>
            <a:r>
              <a:rPr lang="en-US" sz="1600" b="0" i="0" dirty="0" err="1">
                <a:solidFill>
                  <a:srgbClr val="282828"/>
                </a:solidFill>
                <a:effectLst/>
                <a:latin typeface="Proxima Nova"/>
              </a:rPr>
              <a:t>most_common</a:t>
            </a:r>
            <a:r>
              <a:rPr lang="en-US" sz="1600" b="0" i="0" dirty="0">
                <a:solidFill>
                  <a:srgbClr val="282828"/>
                </a:solidFill>
                <a:effectLst/>
                <a:latin typeface="Proxima Nova"/>
              </a:rPr>
              <a:t>(30) and print the word, frequency pairs.</a:t>
            </a:r>
          </a:p>
          <a:p>
            <a:pPr algn="l"/>
            <a:endParaRPr lang="en-US" sz="1600" b="0" i="0" dirty="0">
              <a:solidFill>
                <a:srgbClr val="282828"/>
              </a:solidFill>
              <a:effectLst/>
              <a:latin typeface="Proxima Nova"/>
            </a:endParaRPr>
          </a:p>
          <a:p>
            <a:pPr algn="l"/>
            <a:r>
              <a:rPr lang="en-US" sz="1600" b="0" i="0" dirty="0">
                <a:solidFill>
                  <a:srgbClr val="282828"/>
                </a:solidFill>
                <a:effectLst/>
                <a:latin typeface="Proxima Nova"/>
              </a:rPr>
              <a:t>Submit a report summary that includes the title of the book that you chose, the list of word frequency pairs of the top frequency words, observations, and lessons learned.  In addition to the report summary, upload a copy of the python code you developed as part of this lab. </a:t>
            </a:r>
          </a:p>
        </p:txBody>
      </p:sp>
      <p:sp>
        <p:nvSpPr>
          <p:cNvPr id="6" name="object 3">
            <a:extLst>
              <a:ext uri="{FF2B5EF4-FFF2-40B4-BE49-F238E27FC236}">
                <a16:creationId xmlns:a16="http://schemas.microsoft.com/office/drawing/2014/main" id="{F31CE964-F462-466F-BEB0-980741FDD112}"/>
              </a:ext>
            </a:extLst>
          </p:cNvPr>
          <p:cNvSpPr txBox="1"/>
          <p:nvPr/>
        </p:nvSpPr>
        <p:spPr>
          <a:xfrm>
            <a:off x="771466" y="1785191"/>
            <a:ext cx="7337046" cy="312906"/>
          </a:xfrm>
          <a:prstGeom prst="rect">
            <a:avLst/>
          </a:prstGeom>
        </p:spPr>
        <p:txBody>
          <a:bodyPr vert="horz" wrap="square" lIns="0" tIns="5080" rIns="0" bIns="0" rtlCol="0">
            <a:spAutoFit/>
          </a:bodyPr>
          <a:lstStyle/>
          <a:p>
            <a:pPr algn="l"/>
            <a:r>
              <a:rPr lang="en-US" sz="2000" b="0" i="0" dirty="0">
                <a:solidFill>
                  <a:srgbClr val="FF0000"/>
                </a:solidFill>
                <a:effectLst/>
                <a:latin typeface="Proxima Nova"/>
              </a:rPr>
              <a:t>Lab Session - Week 1 Homework</a:t>
            </a:r>
          </a:p>
        </p:txBody>
      </p:sp>
      <p:sp>
        <p:nvSpPr>
          <p:cNvPr id="7" name="object 2">
            <a:extLst>
              <a:ext uri="{FF2B5EF4-FFF2-40B4-BE49-F238E27FC236}">
                <a16:creationId xmlns:a16="http://schemas.microsoft.com/office/drawing/2014/main" id="{C3E5C8D0-6A8B-4B06-AA53-C99F922FA1C8}"/>
              </a:ext>
            </a:extLst>
          </p:cNvPr>
          <p:cNvSpPr txBox="1">
            <a:spLocks/>
          </p:cNvSpPr>
          <p:nvPr/>
        </p:nvSpPr>
        <p:spPr>
          <a:xfrm>
            <a:off x="771466" y="933842"/>
            <a:ext cx="6640195" cy="382156"/>
          </a:xfrm>
          <a:prstGeom prst="rect">
            <a:avLst/>
          </a:prstGeom>
        </p:spPr>
        <p:txBody>
          <a:bodyPr vert="horz" wrap="square" lIns="0" tIns="12700" rIns="0" bIns="0" rtlCol="0">
            <a:spAutoFit/>
          </a:bodyPr>
          <a:lstStyle>
            <a:lvl1pPr>
              <a:defRPr sz="4200" b="0" i="0">
                <a:solidFill>
                  <a:srgbClr val="EE5612"/>
                </a:solidFill>
                <a:latin typeface="Times New Roman"/>
                <a:ea typeface="+mj-ea"/>
                <a:cs typeface="Times New Roman"/>
              </a:defRPr>
            </a:lvl1pPr>
          </a:lstStyle>
          <a:p>
            <a:pPr marL="12700">
              <a:spcBef>
                <a:spcPts val="100"/>
              </a:spcBef>
            </a:pPr>
            <a:r>
              <a:rPr lang="en-US" sz="2400" kern="0" spc="80" dirty="0"/>
              <a:t>Lab Session – Week 1: Processing Text in NLTK</a:t>
            </a:r>
          </a:p>
        </p:txBody>
      </p:sp>
    </p:spTree>
    <p:extLst>
      <p:ext uri="{BB962C8B-B14F-4D97-AF65-F5344CB8AC3E}">
        <p14:creationId xmlns:p14="http://schemas.microsoft.com/office/powerpoint/2010/main" val="626537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3619500" y="4356100"/>
            <a:ext cx="1778000" cy="863600"/>
            <a:chOff x="3619500" y="4356100"/>
            <a:chExt cx="1778000" cy="863600"/>
          </a:xfrm>
        </p:grpSpPr>
        <p:sp>
          <p:nvSpPr>
            <p:cNvPr id="3" name="object 3"/>
            <p:cNvSpPr/>
            <p:nvPr/>
          </p:nvSpPr>
          <p:spPr>
            <a:xfrm>
              <a:off x="3625850" y="4362450"/>
              <a:ext cx="1765300" cy="850900"/>
            </a:xfrm>
            <a:custGeom>
              <a:avLst/>
              <a:gdLst/>
              <a:ahLst/>
              <a:cxnLst/>
              <a:rect l="l" t="t" r="r" b="b"/>
              <a:pathLst>
                <a:path w="1765300" h="850900">
                  <a:moveTo>
                    <a:pt x="882650" y="0"/>
                  </a:moveTo>
                  <a:lnTo>
                    <a:pt x="819614" y="1068"/>
                  </a:lnTo>
                  <a:lnTo>
                    <a:pt x="757775" y="4224"/>
                  </a:lnTo>
                  <a:lnTo>
                    <a:pt x="697282" y="9398"/>
                  </a:lnTo>
                  <a:lnTo>
                    <a:pt x="638283" y="16515"/>
                  </a:lnTo>
                  <a:lnTo>
                    <a:pt x="580929" y="25505"/>
                  </a:lnTo>
                  <a:lnTo>
                    <a:pt x="525368" y="36296"/>
                  </a:lnTo>
                  <a:lnTo>
                    <a:pt x="471751" y="48815"/>
                  </a:lnTo>
                  <a:lnTo>
                    <a:pt x="420226" y="62991"/>
                  </a:lnTo>
                  <a:lnTo>
                    <a:pt x="370942" y="78751"/>
                  </a:lnTo>
                  <a:lnTo>
                    <a:pt x="324050" y="96024"/>
                  </a:lnTo>
                  <a:lnTo>
                    <a:pt x="279698" y="114737"/>
                  </a:lnTo>
                  <a:lnTo>
                    <a:pt x="238036" y="134819"/>
                  </a:lnTo>
                  <a:lnTo>
                    <a:pt x="199213" y="156197"/>
                  </a:lnTo>
                  <a:lnTo>
                    <a:pt x="163379" y="178800"/>
                  </a:lnTo>
                  <a:lnTo>
                    <a:pt x="130683" y="202555"/>
                  </a:lnTo>
                  <a:lnTo>
                    <a:pt x="101274" y="227391"/>
                  </a:lnTo>
                  <a:lnTo>
                    <a:pt x="52915" y="280016"/>
                  </a:lnTo>
                  <a:lnTo>
                    <a:pt x="19497" y="336100"/>
                  </a:lnTo>
                  <a:lnTo>
                    <a:pt x="2216" y="395066"/>
                  </a:lnTo>
                  <a:lnTo>
                    <a:pt x="0" y="425450"/>
                  </a:lnTo>
                  <a:lnTo>
                    <a:pt x="2216" y="455833"/>
                  </a:lnTo>
                  <a:lnTo>
                    <a:pt x="19497" y="514799"/>
                  </a:lnTo>
                  <a:lnTo>
                    <a:pt x="52915" y="570883"/>
                  </a:lnTo>
                  <a:lnTo>
                    <a:pt x="101274" y="623508"/>
                  </a:lnTo>
                  <a:lnTo>
                    <a:pt x="130683" y="648344"/>
                  </a:lnTo>
                  <a:lnTo>
                    <a:pt x="163379" y="672099"/>
                  </a:lnTo>
                  <a:lnTo>
                    <a:pt x="199213" y="694702"/>
                  </a:lnTo>
                  <a:lnTo>
                    <a:pt x="238036" y="716080"/>
                  </a:lnTo>
                  <a:lnTo>
                    <a:pt x="279698" y="736162"/>
                  </a:lnTo>
                  <a:lnTo>
                    <a:pt x="324050" y="754875"/>
                  </a:lnTo>
                  <a:lnTo>
                    <a:pt x="370942" y="772148"/>
                  </a:lnTo>
                  <a:lnTo>
                    <a:pt x="420226" y="787908"/>
                  </a:lnTo>
                  <a:lnTo>
                    <a:pt x="471751" y="802084"/>
                  </a:lnTo>
                  <a:lnTo>
                    <a:pt x="525368" y="814603"/>
                  </a:lnTo>
                  <a:lnTo>
                    <a:pt x="580929" y="825394"/>
                  </a:lnTo>
                  <a:lnTo>
                    <a:pt x="638283" y="834384"/>
                  </a:lnTo>
                  <a:lnTo>
                    <a:pt x="697282" y="841501"/>
                  </a:lnTo>
                  <a:lnTo>
                    <a:pt x="757775" y="846675"/>
                  </a:lnTo>
                  <a:lnTo>
                    <a:pt x="819614" y="849831"/>
                  </a:lnTo>
                  <a:lnTo>
                    <a:pt x="882650" y="850900"/>
                  </a:lnTo>
                  <a:lnTo>
                    <a:pt x="945685" y="849831"/>
                  </a:lnTo>
                  <a:lnTo>
                    <a:pt x="1007524" y="846675"/>
                  </a:lnTo>
                  <a:lnTo>
                    <a:pt x="1068017" y="841501"/>
                  </a:lnTo>
                  <a:lnTo>
                    <a:pt x="1127016" y="834384"/>
                  </a:lnTo>
                  <a:lnTo>
                    <a:pt x="1184370" y="825394"/>
                  </a:lnTo>
                  <a:lnTo>
                    <a:pt x="1239931" y="814603"/>
                  </a:lnTo>
                  <a:lnTo>
                    <a:pt x="1293548" y="802084"/>
                  </a:lnTo>
                  <a:lnTo>
                    <a:pt x="1345073" y="787908"/>
                  </a:lnTo>
                  <a:lnTo>
                    <a:pt x="1394357" y="772148"/>
                  </a:lnTo>
                  <a:lnTo>
                    <a:pt x="1441249" y="754875"/>
                  </a:lnTo>
                  <a:lnTo>
                    <a:pt x="1485601" y="736162"/>
                  </a:lnTo>
                  <a:lnTo>
                    <a:pt x="1527263" y="716080"/>
                  </a:lnTo>
                  <a:lnTo>
                    <a:pt x="1566086" y="694702"/>
                  </a:lnTo>
                  <a:lnTo>
                    <a:pt x="1601920" y="672099"/>
                  </a:lnTo>
                  <a:lnTo>
                    <a:pt x="1634616" y="648344"/>
                  </a:lnTo>
                  <a:lnTo>
                    <a:pt x="1664025" y="623508"/>
                  </a:lnTo>
                  <a:lnTo>
                    <a:pt x="1712384" y="570883"/>
                  </a:lnTo>
                  <a:lnTo>
                    <a:pt x="1745802" y="514799"/>
                  </a:lnTo>
                  <a:lnTo>
                    <a:pt x="1763083" y="455833"/>
                  </a:lnTo>
                  <a:lnTo>
                    <a:pt x="1765300" y="425450"/>
                  </a:lnTo>
                  <a:lnTo>
                    <a:pt x="1763083" y="395066"/>
                  </a:lnTo>
                  <a:lnTo>
                    <a:pt x="1745802" y="336100"/>
                  </a:lnTo>
                  <a:lnTo>
                    <a:pt x="1712384" y="280016"/>
                  </a:lnTo>
                  <a:lnTo>
                    <a:pt x="1664025" y="227391"/>
                  </a:lnTo>
                  <a:lnTo>
                    <a:pt x="1634616" y="202555"/>
                  </a:lnTo>
                  <a:lnTo>
                    <a:pt x="1601920" y="178800"/>
                  </a:lnTo>
                  <a:lnTo>
                    <a:pt x="1566086" y="156197"/>
                  </a:lnTo>
                  <a:lnTo>
                    <a:pt x="1527263" y="134819"/>
                  </a:lnTo>
                  <a:lnTo>
                    <a:pt x="1485601" y="114737"/>
                  </a:lnTo>
                  <a:lnTo>
                    <a:pt x="1441249" y="96024"/>
                  </a:lnTo>
                  <a:lnTo>
                    <a:pt x="1394357" y="78751"/>
                  </a:lnTo>
                  <a:lnTo>
                    <a:pt x="1345073" y="62991"/>
                  </a:lnTo>
                  <a:lnTo>
                    <a:pt x="1293548" y="48815"/>
                  </a:lnTo>
                  <a:lnTo>
                    <a:pt x="1239931" y="36296"/>
                  </a:lnTo>
                  <a:lnTo>
                    <a:pt x="1184370" y="25505"/>
                  </a:lnTo>
                  <a:lnTo>
                    <a:pt x="1127016" y="16515"/>
                  </a:lnTo>
                  <a:lnTo>
                    <a:pt x="1068017" y="9398"/>
                  </a:lnTo>
                  <a:lnTo>
                    <a:pt x="1007524" y="4224"/>
                  </a:lnTo>
                  <a:lnTo>
                    <a:pt x="945685" y="1068"/>
                  </a:lnTo>
                  <a:lnTo>
                    <a:pt x="882650" y="0"/>
                  </a:lnTo>
                  <a:close/>
                </a:path>
              </a:pathLst>
            </a:custGeom>
            <a:solidFill>
              <a:srgbClr val="F2F2F2"/>
            </a:solidFill>
          </p:spPr>
          <p:txBody>
            <a:bodyPr wrap="square" lIns="0" tIns="0" rIns="0" bIns="0" rtlCol="0"/>
            <a:lstStyle/>
            <a:p>
              <a:endParaRPr dirty="0"/>
            </a:p>
          </p:txBody>
        </p:sp>
        <p:sp>
          <p:nvSpPr>
            <p:cNvPr id="4" name="object 4"/>
            <p:cNvSpPr/>
            <p:nvPr/>
          </p:nvSpPr>
          <p:spPr>
            <a:xfrm>
              <a:off x="3625850" y="4362450"/>
              <a:ext cx="1765300" cy="850900"/>
            </a:xfrm>
            <a:custGeom>
              <a:avLst/>
              <a:gdLst/>
              <a:ahLst/>
              <a:cxnLst/>
              <a:rect l="l" t="t" r="r" b="b"/>
              <a:pathLst>
                <a:path w="1765300" h="850900">
                  <a:moveTo>
                    <a:pt x="0" y="425450"/>
                  </a:moveTo>
                  <a:lnTo>
                    <a:pt x="8765" y="365258"/>
                  </a:lnTo>
                  <a:lnTo>
                    <a:pt x="34263" y="307661"/>
                  </a:lnTo>
                  <a:lnTo>
                    <a:pt x="75301" y="253235"/>
                  </a:lnTo>
                  <a:lnTo>
                    <a:pt x="130683" y="202555"/>
                  </a:lnTo>
                  <a:lnTo>
                    <a:pt x="163379" y="178799"/>
                  </a:lnTo>
                  <a:lnTo>
                    <a:pt x="199213" y="156197"/>
                  </a:lnTo>
                  <a:lnTo>
                    <a:pt x="238036" y="134818"/>
                  </a:lnTo>
                  <a:lnTo>
                    <a:pt x="279698" y="114737"/>
                  </a:lnTo>
                  <a:lnTo>
                    <a:pt x="324050" y="96023"/>
                  </a:lnTo>
                  <a:lnTo>
                    <a:pt x="370942" y="78751"/>
                  </a:lnTo>
                  <a:lnTo>
                    <a:pt x="420226" y="62991"/>
                  </a:lnTo>
                  <a:lnTo>
                    <a:pt x="471751" y="48815"/>
                  </a:lnTo>
                  <a:lnTo>
                    <a:pt x="525368" y="36296"/>
                  </a:lnTo>
                  <a:lnTo>
                    <a:pt x="580929" y="25505"/>
                  </a:lnTo>
                  <a:lnTo>
                    <a:pt x="638283" y="16515"/>
                  </a:lnTo>
                  <a:lnTo>
                    <a:pt x="697282" y="9398"/>
                  </a:lnTo>
                  <a:lnTo>
                    <a:pt x="757775" y="4224"/>
                  </a:lnTo>
                  <a:lnTo>
                    <a:pt x="819614" y="1068"/>
                  </a:lnTo>
                  <a:lnTo>
                    <a:pt x="882650" y="0"/>
                  </a:lnTo>
                  <a:lnTo>
                    <a:pt x="945685" y="1068"/>
                  </a:lnTo>
                  <a:lnTo>
                    <a:pt x="1007524" y="4224"/>
                  </a:lnTo>
                  <a:lnTo>
                    <a:pt x="1068017" y="9398"/>
                  </a:lnTo>
                  <a:lnTo>
                    <a:pt x="1127016" y="16515"/>
                  </a:lnTo>
                  <a:lnTo>
                    <a:pt x="1184370" y="25505"/>
                  </a:lnTo>
                  <a:lnTo>
                    <a:pt x="1239930" y="36296"/>
                  </a:lnTo>
                  <a:lnTo>
                    <a:pt x="1293548" y="48815"/>
                  </a:lnTo>
                  <a:lnTo>
                    <a:pt x="1345073" y="62991"/>
                  </a:lnTo>
                  <a:lnTo>
                    <a:pt x="1394357" y="78751"/>
                  </a:lnTo>
                  <a:lnTo>
                    <a:pt x="1441249" y="96023"/>
                  </a:lnTo>
                  <a:lnTo>
                    <a:pt x="1485601" y="114737"/>
                  </a:lnTo>
                  <a:lnTo>
                    <a:pt x="1527263" y="134818"/>
                  </a:lnTo>
                  <a:lnTo>
                    <a:pt x="1566086" y="156197"/>
                  </a:lnTo>
                  <a:lnTo>
                    <a:pt x="1601920" y="178799"/>
                  </a:lnTo>
                  <a:lnTo>
                    <a:pt x="1634616" y="202555"/>
                  </a:lnTo>
                  <a:lnTo>
                    <a:pt x="1664025" y="227390"/>
                  </a:lnTo>
                  <a:lnTo>
                    <a:pt x="1712384" y="280016"/>
                  </a:lnTo>
                  <a:lnTo>
                    <a:pt x="1745802" y="336100"/>
                  </a:lnTo>
                  <a:lnTo>
                    <a:pt x="1763083" y="395066"/>
                  </a:lnTo>
                  <a:lnTo>
                    <a:pt x="1765300" y="425450"/>
                  </a:lnTo>
                  <a:lnTo>
                    <a:pt x="1763083" y="455833"/>
                  </a:lnTo>
                  <a:lnTo>
                    <a:pt x="1745802" y="514799"/>
                  </a:lnTo>
                  <a:lnTo>
                    <a:pt x="1712384" y="570883"/>
                  </a:lnTo>
                  <a:lnTo>
                    <a:pt x="1664025" y="623509"/>
                  </a:lnTo>
                  <a:lnTo>
                    <a:pt x="1634616" y="648344"/>
                  </a:lnTo>
                  <a:lnTo>
                    <a:pt x="1601920" y="672100"/>
                  </a:lnTo>
                  <a:lnTo>
                    <a:pt x="1566086" y="694702"/>
                  </a:lnTo>
                  <a:lnTo>
                    <a:pt x="1527263" y="716081"/>
                  </a:lnTo>
                  <a:lnTo>
                    <a:pt x="1485601" y="736162"/>
                  </a:lnTo>
                  <a:lnTo>
                    <a:pt x="1441249" y="754876"/>
                  </a:lnTo>
                  <a:lnTo>
                    <a:pt x="1394357" y="772148"/>
                  </a:lnTo>
                  <a:lnTo>
                    <a:pt x="1345073" y="787908"/>
                  </a:lnTo>
                  <a:lnTo>
                    <a:pt x="1293548" y="802084"/>
                  </a:lnTo>
                  <a:lnTo>
                    <a:pt x="1239930" y="814603"/>
                  </a:lnTo>
                  <a:lnTo>
                    <a:pt x="1184370" y="825394"/>
                  </a:lnTo>
                  <a:lnTo>
                    <a:pt x="1127016" y="834384"/>
                  </a:lnTo>
                  <a:lnTo>
                    <a:pt x="1068017" y="841501"/>
                  </a:lnTo>
                  <a:lnTo>
                    <a:pt x="1007524" y="846675"/>
                  </a:lnTo>
                  <a:lnTo>
                    <a:pt x="945685" y="849831"/>
                  </a:lnTo>
                  <a:lnTo>
                    <a:pt x="882650" y="850900"/>
                  </a:lnTo>
                  <a:lnTo>
                    <a:pt x="819614" y="849831"/>
                  </a:lnTo>
                  <a:lnTo>
                    <a:pt x="757775" y="846675"/>
                  </a:lnTo>
                  <a:lnTo>
                    <a:pt x="697282" y="841501"/>
                  </a:lnTo>
                  <a:lnTo>
                    <a:pt x="638283" y="834384"/>
                  </a:lnTo>
                  <a:lnTo>
                    <a:pt x="580929" y="825394"/>
                  </a:lnTo>
                  <a:lnTo>
                    <a:pt x="525368" y="814603"/>
                  </a:lnTo>
                  <a:lnTo>
                    <a:pt x="471751" y="802084"/>
                  </a:lnTo>
                  <a:lnTo>
                    <a:pt x="420226" y="787908"/>
                  </a:lnTo>
                  <a:lnTo>
                    <a:pt x="370942" y="772148"/>
                  </a:lnTo>
                  <a:lnTo>
                    <a:pt x="324050" y="754876"/>
                  </a:lnTo>
                  <a:lnTo>
                    <a:pt x="279698" y="736162"/>
                  </a:lnTo>
                  <a:lnTo>
                    <a:pt x="238036" y="716081"/>
                  </a:lnTo>
                  <a:lnTo>
                    <a:pt x="199213" y="694702"/>
                  </a:lnTo>
                  <a:lnTo>
                    <a:pt x="163379" y="672100"/>
                  </a:lnTo>
                  <a:lnTo>
                    <a:pt x="130683" y="648344"/>
                  </a:lnTo>
                  <a:lnTo>
                    <a:pt x="101274" y="623509"/>
                  </a:lnTo>
                  <a:lnTo>
                    <a:pt x="52915" y="570883"/>
                  </a:lnTo>
                  <a:lnTo>
                    <a:pt x="19497" y="514799"/>
                  </a:lnTo>
                  <a:lnTo>
                    <a:pt x="2216" y="455833"/>
                  </a:lnTo>
                  <a:lnTo>
                    <a:pt x="0" y="425450"/>
                  </a:lnTo>
                  <a:close/>
                </a:path>
              </a:pathLst>
            </a:custGeom>
            <a:ln w="12700">
              <a:solidFill>
                <a:srgbClr val="595959"/>
              </a:solidFill>
            </a:ln>
          </p:spPr>
          <p:txBody>
            <a:bodyPr wrap="square" lIns="0" tIns="0" rIns="0" bIns="0" rtlCol="0"/>
            <a:lstStyle/>
            <a:p>
              <a:endParaRPr dirty="0"/>
            </a:p>
          </p:txBody>
        </p:sp>
      </p:grpSp>
      <p:sp>
        <p:nvSpPr>
          <p:cNvPr id="5" name="object 5"/>
          <p:cNvSpPr txBox="1"/>
          <p:nvPr/>
        </p:nvSpPr>
        <p:spPr>
          <a:xfrm>
            <a:off x="5082227" y="1955182"/>
            <a:ext cx="2535555" cy="915035"/>
          </a:xfrm>
          <a:prstGeom prst="rect">
            <a:avLst/>
          </a:prstGeom>
        </p:spPr>
        <p:txBody>
          <a:bodyPr vert="horz" wrap="square" lIns="0" tIns="116839" rIns="0" bIns="0" rtlCol="0">
            <a:spAutoFit/>
          </a:bodyPr>
          <a:lstStyle/>
          <a:p>
            <a:pPr marL="12700">
              <a:lnSpc>
                <a:spcPct val="100000"/>
              </a:lnSpc>
              <a:spcBef>
                <a:spcPts val="919"/>
              </a:spcBef>
            </a:pPr>
            <a:r>
              <a:rPr sz="1800" b="1" spc="-5" dirty="0">
                <a:solidFill>
                  <a:srgbClr val="595959"/>
                </a:solidFill>
                <a:latin typeface="Times New Roman"/>
                <a:cs typeface="Times New Roman"/>
              </a:rPr>
              <a:t>Computer</a:t>
            </a:r>
            <a:r>
              <a:rPr sz="1800" b="1" spc="-40" dirty="0">
                <a:solidFill>
                  <a:srgbClr val="595959"/>
                </a:solidFill>
                <a:latin typeface="Times New Roman"/>
                <a:cs typeface="Times New Roman"/>
              </a:rPr>
              <a:t> </a:t>
            </a:r>
            <a:r>
              <a:rPr sz="1800" b="1" spc="-5" dirty="0">
                <a:solidFill>
                  <a:srgbClr val="595959"/>
                </a:solidFill>
                <a:latin typeface="Times New Roman"/>
                <a:cs typeface="Times New Roman"/>
              </a:rPr>
              <a:t>science</a:t>
            </a:r>
            <a:endParaRPr sz="1800" dirty="0">
              <a:latin typeface="Times New Roman"/>
              <a:cs typeface="Times New Roman"/>
            </a:endParaRPr>
          </a:p>
          <a:p>
            <a:pPr marL="12700" marR="5080">
              <a:lnSpc>
                <a:spcPct val="101200"/>
              </a:lnSpc>
              <a:spcBef>
                <a:spcPts val="620"/>
              </a:spcBef>
            </a:pPr>
            <a:r>
              <a:rPr sz="1400" spc="-5" dirty="0">
                <a:solidFill>
                  <a:srgbClr val="595959"/>
                </a:solidFill>
                <a:latin typeface="Times New Roman"/>
                <a:cs typeface="Times New Roman"/>
              </a:rPr>
              <a:t>Internal representations </a:t>
            </a:r>
            <a:r>
              <a:rPr sz="1400" dirty="0">
                <a:solidFill>
                  <a:srgbClr val="595959"/>
                </a:solidFill>
                <a:latin typeface="Times New Roman"/>
                <a:cs typeface="Times New Roman"/>
              </a:rPr>
              <a:t>of </a:t>
            </a:r>
            <a:r>
              <a:rPr sz="1400" spc="-5" dirty="0">
                <a:solidFill>
                  <a:srgbClr val="595959"/>
                </a:solidFill>
                <a:latin typeface="Times New Roman"/>
                <a:cs typeface="Times New Roman"/>
              </a:rPr>
              <a:t>data </a:t>
            </a:r>
            <a:r>
              <a:rPr sz="1400" dirty="0">
                <a:solidFill>
                  <a:srgbClr val="595959"/>
                </a:solidFill>
                <a:latin typeface="Times New Roman"/>
                <a:cs typeface="Times New Roman"/>
              </a:rPr>
              <a:t>and  </a:t>
            </a:r>
            <a:r>
              <a:rPr sz="1400" spc="-5" dirty="0">
                <a:solidFill>
                  <a:srgbClr val="595959"/>
                </a:solidFill>
                <a:latin typeface="Times New Roman"/>
                <a:cs typeface="Times New Roman"/>
              </a:rPr>
              <a:t>algorithms for efficient</a:t>
            </a:r>
            <a:r>
              <a:rPr sz="1400" spc="-40" dirty="0">
                <a:solidFill>
                  <a:srgbClr val="595959"/>
                </a:solidFill>
                <a:latin typeface="Times New Roman"/>
                <a:cs typeface="Times New Roman"/>
              </a:rPr>
              <a:t> </a:t>
            </a:r>
            <a:r>
              <a:rPr sz="1400" dirty="0">
                <a:solidFill>
                  <a:srgbClr val="595959"/>
                </a:solidFill>
                <a:latin typeface="Times New Roman"/>
                <a:cs typeface="Times New Roman"/>
              </a:rPr>
              <a:t>processing</a:t>
            </a:r>
            <a:endParaRPr sz="1400" dirty="0">
              <a:latin typeface="Times New Roman"/>
              <a:cs typeface="Times New Roman"/>
            </a:endParaRPr>
          </a:p>
        </p:txBody>
      </p:sp>
      <p:sp>
        <p:nvSpPr>
          <p:cNvPr id="6" name="object 6"/>
          <p:cNvSpPr txBox="1"/>
          <p:nvPr/>
        </p:nvSpPr>
        <p:spPr>
          <a:xfrm>
            <a:off x="3986175" y="4413685"/>
            <a:ext cx="1177925" cy="756920"/>
          </a:xfrm>
          <a:prstGeom prst="rect">
            <a:avLst/>
          </a:prstGeom>
        </p:spPr>
        <p:txBody>
          <a:bodyPr vert="horz" wrap="square" lIns="0" tIns="12700" rIns="0" bIns="0" rtlCol="0">
            <a:spAutoFit/>
          </a:bodyPr>
          <a:lstStyle/>
          <a:p>
            <a:pPr marL="12700">
              <a:lnSpc>
                <a:spcPct val="100000"/>
              </a:lnSpc>
              <a:spcBef>
                <a:spcPts val="100"/>
              </a:spcBef>
            </a:pPr>
            <a:r>
              <a:rPr sz="4800" spc="-5" dirty="0">
                <a:solidFill>
                  <a:srgbClr val="595959"/>
                </a:solidFill>
                <a:latin typeface="Times New Roman"/>
                <a:cs typeface="Times New Roman"/>
              </a:rPr>
              <a:t>N</a:t>
            </a:r>
            <a:r>
              <a:rPr sz="4800" spc="5" dirty="0">
                <a:solidFill>
                  <a:srgbClr val="595959"/>
                </a:solidFill>
                <a:latin typeface="Times New Roman"/>
                <a:cs typeface="Times New Roman"/>
              </a:rPr>
              <a:t>L</a:t>
            </a:r>
            <a:r>
              <a:rPr sz="4800" dirty="0">
                <a:solidFill>
                  <a:srgbClr val="595959"/>
                </a:solidFill>
                <a:latin typeface="Times New Roman"/>
                <a:cs typeface="Times New Roman"/>
              </a:rPr>
              <a:t>P</a:t>
            </a:r>
            <a:endParaRPr sz="4800" dirty="0">
              <a:latin typeface="Times New Roman"/>
              <a:cs typeface="Times New Roman"/>
            </a:endParaRPr>
          </a:p>
        </p:txBody>
      </p:sp>
      <p:sp>
        <p:nvSpPr>
          <p:cNvPr id="7" name="object 7"/>
          <p:cNvSpPr txBox="1"/>
          <p:nvPr/>
        </p:nvSpPr>
        <p:spPr>
          <a:xfrm>
            <a:off x="671916" y="4637095"/>
            <a:ext cx="2134870" cy="699135"/>
          </a:xfrm>
          <a:prstGeom prst="rect">
            <a:avLst/>
          </a:prstGeom>
        </p:spPr>
        <p:txBody>
          <a:bodyPr vert="horz" wrap="square" lIns="0" tIns="116839" rIns="0" bIns="0" rtlCol="0">
            <a:spAutoFit/>
          </a:bodyPr>
          <a:lstStyle/>
          <a:p>
            <a:pPr marL="12700">
              <a:lnSpc>
                <a:spcPct val="100000"/>
              </a:lnSpc>
              <a:spcBef>
                <a:spcPts val="919"/>
              </a:spcBef>
            </a:pPr>
            <a:r>
              <a:rPr sz="1800" spc="-5" dirty="0">
                <a:solidFill>
                  <a:srgbClr val="595959"/>
                </a:solidFill>
                <a:latin typeface="Times New Roman"/>
                <a:cs typeface="Times New Roman"/>
              </a:rPr>
              <a:t>Cognitive</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psychology</a:t>
            </a:r>
            <a:endParaRPr sz="1800" dirty="0">
              <a:latin typeface="Times New Roman"/>
              <a:cs typeface="Times New Roman"/>
            </a:endParaRPr>
          </a:p>
          <a:p>
            <a:pPr marL="12700">
              <a:lnSpc>
                <a:spcPct val="100000"/>
              </a:lnSpc>
              <a:spcBef>
                <a:spcPts val="640"/>
              </a:spcBef>
            </a:pPr>
            <a:r>
              <a:rPr sz="1400" spc="-5" dirty="0">
                <a:solidFill>
                  <a:srgbClr val="595959"/>
                </a:solidFill>
                <a:latin typeface="Times New Roman"/>
                <a:cs typeface="Times New Roman"/>
              </a:rPr>
              <a:t>Human cognition in</a:t>
            </a:r>
            <a:r>
              <a:rPr sz="1400" dirty="0">
                <a:solidFill>
                  <a:srgbClr val="595959"/>
                </a:solidFill>
                <a:latin typeface="Times New Roman"/>
                <a:cs typeface="Times New Roman"/>
              </a:rPr>
              <a:t> </a:t>
            </a:r>
            <a:r>
              <a:rPr sz="1400" spc="-5" dirty="0">
                <a:solidFill>
                  <a:srgbClr val="595959"/>
                </a:solidFill>
                <a:latin typeface="Times New Roman"/>
                <a:cs typeface="Times New Roman"/>
              </a:rPr>
              <a:t>language</a:t>
            </a:r>
            <a:endParaRPr sz="1400" dirty="0">
              <a:latin typeface="Times New Roman"/>
              <a:cs typeface="Times New Roman"/>
            </a:endParaRPr>
          </a:p>
        </p:txBody>
      </p:sp>
      <p:sp>
        <p:nvSpPr>
          <p:cNvPr id="8" name="object 8"/>
          <p:cNvSpPr txBox="1"/>
          <p:nvPr/>
        </p:nvSpPr>
        <p:spPr>
          <a:xfrm>
            <a:off x="671916" y="1932771"/>
            <a:ext cx="2736850" cy="699135"/>
          </a:xfrm>
          <a:prstGeom prst="rect">
            <a:avLst/>
          </a:prstGeom>
        </p:spPr>
        <p:txBody>
          <a:bodyPr vert="horz" wrap="square" lIns="0" tIns="116839" rIns="0" bIns="0" rtlCol="0">
            <a:spAutoFit/>
          </a:bodyPr>
          <a:lstStyle/>
          <a:p>
            <a:pPr marL="12700">
              <a:lnSpc>
                <a:spcPct val="100000"/>
              </a:lnSpc>
              <a:spcBef>
                <a:spcPts val="919"/>
              </a:spcBef>
            </a:pPr>
            <a:r>
              <a:rPr sz="1800" b="1" spc="-5" dirty="0">
                <a:solidFill>
                  <a:srgbClr val="595959"/>
                </a:solidFill>
                <a:latin typeface="Times New Roman"/>
                <a:cs typeface="Times New Roman"/>
              </a:rPr>
              <a:t>Linguistics</a:t>
            </a:r>
            <a:endParaRPr sz="1800" dirty="0">
              <a:latin typeface="Times New Roman"/>
              <a:cs typeface="Times New Roman"/>
            </a:endParaRPr>
          </a:p>
          <a:p>
            <a:pPr marL="12700">
              <a:lnSpc>
                <a:spcPct val="100000"/>
              </a:lnSpc>
              <a:spcBef>
                <a:spcPts val="640"/>
              </a:spcBef>
            </a:pPr>
            <a:r>
              <a:rPr sz="1400" spc="-5" dirty="0">
                <a:solidFill>
                  <a:srgbClr val="595959"/>
                </a:solidFill>
                <a:latin typeface="Times New Roman"/>
                <a:cs typeface="Times New Roman"/>
              </a:rPr>
              <a:t>Formal, structural models </a:t>
            </a:r>
            <a:r>
              <a:rPr sz="1400" dirty="0">
                <a:solidFill>
                  <a:srgbClr val="595959"/>
                </a:solidFill>
                <a:latin typeface="Times New Roman"/>
                <a:cs typeface="Times New Roman"/>
              </a:rPr>
              <a:t>of</a:t>
            </a:r>
            <a:r>
              <a:rPr sz="1400" spc="10" dirty="0">
                <a:solidFill>
                  <a:srgbClr val="595959"/>
                </a:solidFill>
                <a:latin typeface="Times New Roman"/>
                <a:cs typeface="Times New Roman"/>
              </a:rPr>
              <a:t> </a:t>
            </a:r>
            <a:r>
              <a:rPr sz="1400" spc="-5" dirty="0">
                <a:solidFill>
                  <a:srgbClr val="595959"/>
                </a:solidFill>
                <a:latin typeface="Times New Roman"/>
                <a:cs typeface="Times New Roman"/>
              </a:rPr>
              <a:t>language</a:t>
            </a:r>
            <a:endParaRPr sz="1400" dirty="0">
              <a:latin typeface="Times New Roman"/>
              <a:cs typeface="Times New Roman"/>
            </a:endParaRPr>
          </a:p>
        </p:txBody>
      </p:sp>
      <p:sp>
        <p:nvSpPr>
          <p:cNvPr id="9" name="object 9"/>
          <p:cNvSpPr txBox="1"/>
          <p:nvPr/>
        </p:nvSpPr>
        <p:spPr>
          <a:xfrm>
            <a:off x="5844057" y="6076860"/>
            <a:ext cx="76200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App</a:t>
            </a:r>
            <a:r>
              <a:rPr sz="1800" spc="-5" dirty="0">
                <a:solidFill>
                  <a:srgbClr val="595959"/>
                </a:solidFill>
                <a:latin typeface="Times New Roman"/>
                <a:cs typeface="Times New Roman"/>
              </a:rPr>
              <a:t>li</a:t>
            </a:r>
            <a:r>
              <a:rPr sz="1800" dirty="0">
                <a:solidFill>
                  <a:srgbClr val="595959"/>
                </a:solidFill>
                <a:latin typeface="Times New Roman"/>
                <a:cs typeface="Times New Roman"/>
              </a:rPr>
              <a:t>ed</a:t>
            </a:r>
            <a:endParaRPr sz="1800" dirty="0">
              <a:latin typeface="Times New Roman"/>
              <a:cs typeface="Times New Roman"/>
            </a:endParaRPr>
          </a:p>
        </p:txBody>
      </p:sp>
      <p:sp>
        <p:nvSpPr>
          <p:cNvPr id="10" name="object 10"/>
          <p:cNvSpPr txBox="1"/>
          <p:nvPr/>
        </p:nvSpPr>
        <p:spPr>
          <a:xfrm>
            <a:off x="2539884" y="6076860"/>
            <a:ext cx="1066800" cy="299720"/>
          </a:xfrm>
          <a:prstGeom prst="rect">
            <a:avLst/>
          </a:prstGeom>
        </p:spPr>
        <p:txBody>
          <a:bodyPr vert="horz" wrap="square" lIns="0" tIns="12700" rIns="0" bIns="0" rtlCol="0">
            <a:spAutoFit/>
          </a:bodyPr>
          <a:lstStyle/>
          <a:p>
            <a:pPr marL="12700">
              <a:lnSpc>
                <a:spcPct val="100000"/>
              </a:lnSpc>
              <a:spcBef>
                <a:spcPts val="100"/>
              </a:spcBef>
            </a:pPr>
            <a:r>
              <a:rPr sz="1800" spc="-5" dirty="0">
                <a:solidFill>
                  <a:srgbClr val="595959"/>
                </a:solidFill>
                <a:latin typeface="Times New Roman"/>
                <a:cs typeface="Times New Roman"/>
              </a:rPr>
              <a:t>Theoretical</a:t>
            </a:r>
            <a:endParaRPr sz="1800" dirty="0">
              <a:latin typeface="Times New Roman"/>
              <a:cs typeface="Times New Roman"/>
            </a:endParaRPr>
          </a:p>
        </p:txBody>
      </p:sp>
      <p:sp>
        <p:nvSpPr>
          <p:cNvPr id="11" name="object 11"/>
          <p:cNvSpPr/>
          <p:nvPr/>
        </p:nvSpPr>
        <p:spPr>
          <a:xfrm>
            <a:off x="2722308" y="2978187"/>
            <a:ext cx="3204210" cy="3060700"/>
          </a:xfrm>
          <a:custGeom>
            <a:avLst/>
            <a:gdLst/>
            <a:ahLst/>
            <a:cxnLst/>
            <a:rect l="l" t="t" r="r" b="b"/>
            <a:pathLst>
              <a:path w="3204210" h="3060700">
                <a:moveTo>
                  <a:pt x="542163" y="3020263"/>
                </a:moveTo>
                <a:lnTo>
                  <a:pt x="461352" y="2939440"/>
                </a:lnTo>
                <a:lnTo>
                  <a:pt x="420941" y="3060662"/>
                </a:lnTo>
                <a:lnTo>
                  <a:pt x="542163" y="3020263"/>
                </a:lnTo>
                <a:close/>
              </a:path>
              <a:path w="3204210" h="3060700">
                <a:moveTo>
                  <a:pt x="692607" y="2815933"/>
                </a:moveTo>
                <a:lnTo>
                  <a:pt x="665670" y="2788996"/>
                </a:lnTo>
                <a:lnTo>
                  <a:pt x="557911" y="2896755"/>
                </a:lnTo>
                <a:lnTo>
                  <a:pt x="584847" y="2923692"/>
                </a:lnTo>
                <a:lnTo>
                  <a:pt x="692607" y="2815933"/>
                </a:lnTo>
                <a:close/>
              </a:path>
              <a:path w="3204210" h="3060700">
                <a:moveTo>
                  <a:pt x="789241" y="1739861"/>
                </a:moveTo>
                <a:lnTo>
                  <a:pt x="709714" y="1709280"/>
                </a:lnTo>
                <a:lnTo>
                  <a:pt x="711555" y="1728241"/>
                </a:lnTo>
                <a:lnTo>
                  <a:pt x="0" y="1797100"/>
                </a:lnTo>
                <a:lnTo>
                  <a:pt x="3670" y="1835023"/>
                </a:lnTo>
                <a:lnTo>
                  <a:pt x="715225" y="1766163"/>
                </a:lnTo>
                <a:lnTo>
                  <a:pt x="717054" y="1785124"/>
                </a:lnTo>
                <a:lnTo>
                  <a:pt x="789241" y="1739861"/>
                </a:lnTo>
                <a:close/>
              </a:path>
              <a:path w="3204210" h="3060700">
                <a:moveTo>
                  <a:pt x="800366" y="2708173"/>
                </a:moveTo>
                <a:lnTo>
                  <a:pt x="773430" y="2681236"/>
                </a:lnTo>
                <a:lnTo>
                  <a:pt x="746493" y="2708173"/>
                </a:lnTo>
                <a:lnTo>
                  <a:pt x="773430" y="2735110"/>
                </a:lnTo>
                <a:lnTo>
                  <a:pt x="800366" y="2708173"/>
                </a:lnTo>
                <a:close/>
              </a:path>
              <a:path w="3204210" h="3060700">
                <a:moveTo>
                  <a:pt x="988961" y="2519591"/>
                </a:moveTo>
                <a:lnTo>
                  <a:pt x="962012" y="2492641"/>
                </a:lnTo>
                <a:lnTo>
                  <a:pt x="854252" y="2600414"/>
                </a:lnTo>
                <a:lnTo>
                  <a:pt x="881189" y="2627350"/>
                </a:lnTo>
                <a:lnTo>
                  <a:pt x="988961" y="2519591"/>
                </a:lnTo>
                <a:close/>
              </a:path>
              <a:path w="3204210" h="3060700">
                <a:moveTo>
                  <a:pt x="1096721" y="2411819"/>
                </a:moveTo>
                <a:lnTo>
                  <a:pt x="1069784" y="2384882"/>
                </a:lnTo>
                <a:lnTo>
                  <a:pt x="1042835" y="2411819"/>
                </a:lnTo>
                <a:lnTo>
                  <a:pt x="1069784" y="2438768"/>
                </a:lnTo>
                <a:lnTo>
                  <a:pt x="1096721" y="2411819"/>
                </a:lnTo>
                <a:close/>
              </a:path>
              <a:path w="3204210" h="3060700">
                <a:moveTo>
                  <a:pt x="1285303" y="2223236"/>
                </a:moveTo>
                <a:lnTo>
                  <a:pt x="1258366" y="2196300"/>
                </a:lnTo>
                <a:lnTo>
                  <a:pt x="1150607" y="2304059"/>
                </a:lnTo>
                <a:lnTo>
                  <a:pt x="1177544" y="2330996"/>
                </a:lnTo>
                <a:lnTo>
                  <a:pt x="1285303" y="2223236"/>
                </a:lnTo>
                <a:close/>
              </a:path>
              <a:path w="3204210" h="3060700">
                <a:moveTo>
                  <a:pt x="1322641" y="1333461"/>
                </a:moveTo>
                <a:lnTo>
                  <a:pt x="1278750" y="1260449"/>
                </a:lnTo>
                <a:lnTo>
                  <a:pt x="1268526" y="1276527"/>
                </a:lnTo>
                <a:lnTo>
                  <a:pt x="253352" y="631583"/>
                </a:lnTo>
                <a:lnTo>
                  <a:pt x="232918" y="663752"/>
                </a:lnTo>
                <a:lnTo>
                  <a:pt x="1248105" y="1308684"/>
                </a:lnTo>
                <a:lnTo>
                  <a:pt x="1237881" y="1324762"/>
                </a:lnTo>
                <a:lnTo>
                  <a:pt x="1322641" y="1333461"/>
                </a:lnTo>
                <a:close/>
              </a:path>
              <a:path w="3204210" h="3060700">
                <a:moveTo>
                  <a:pt x="2483828" y="2280488"/>
                </a:moveTo>
                <a:lnTo>
                  <a:pt x="2377706" y="2171103"/>
                </a:lnTo>
                <a:lnTo>
                  <a:pt x="2350363" y="2197633"/>
                </a:lnTo>
                <a:lnTo>
                  <a:pt x="2456484" y="2307018"/>
                </a:lnTo>
                <a:lnTo>
                  <a:pt x="2483828" y="2280488"/>
                </a:lnTo>
                <a:close/>
              </a:path>
              <a:path w="3204210" h="3060700">
                <a:moveTo>
                  <a:pt x="2589949" y="2389873"/>
                </a:moveTo>
                <a:lnTo>
                  <a:pt x="2563418" y="2362517"/>
                </a:lnTo>
                <a:lnTo>
                  <a:pt x="2536075" y="2389047"/>
                </a:lnTo>
                <a:lnTo>
                  <a:pt x="2562593" y="2416403"/>
                </a:lnTo>
                <a:lnTo>
                  <a:pt x="2589949" y="2389873"/>
                </a:lnTo>
                <a:close/>
              </a:path>
              <a:path w="3204210" h="3060700">
                <a:moveTo>
                  <a:pt x="2775648" y="2581287"/>
                </a:moveTo>
                <a:lnTo>
                  <a:pt x="2669527" y="2471902"/>
                </a:lnTo>
                <a:lnTo>
                  <a:pt x="2642184" y="2498433"/>
                </a:lnTo>
                <a:lnTo>
                  <a:pt x="2748305" y="2607818"/>
                </a:lnTo>
                <a:lnTo>
                  <a:pt x="2775648" y="2581287"/>
                </a:lnTo>
                <a:close/>
              </a:path>
              <a:path w="3204210" h="3060700">
                <a:moveTo>
                  <a:pt x="2881769" y="2690672"/>
                </a:moveTo>
                <a:lnTo>
                  <a:pt x="2855239" y="2663329"/>
                </a:lnTo>
                <a:lnTo>
                  <a:pt x="2827896" y="2689860"/>
                </a:lnTo>
                <a:lnTo>
                  <a:pt x="2854426" y="2717203"/>
                </a:lnTo>
                <a:lnTo>
                  <a:pt x="2881769" y="2690672"/>
                </a:lnTo>
                <a:close/>
              </a:path>
              <a:path w="3204210" h="3060700">
                <a:moveTo>
                  <a:pt x="3067481" y="2882100"/>
                </a:moveTo>
                <a:lnTo>
                  <a:pt x="2961360" y="2772714"/>
                </a:lnTo>
                <a:lnTo>
                  <a:pt x="2934017" y="2799245"/>
                </a:lnTo>
                <a:lnTo>
                  <a:pt x="3040126" y="2908630"/>
                </a:lnTo>
                <a:lnTo>
                  <a:pt x="3067481" y="2882100"/>
                </a:lnTo>
                <a:close/>
              </a:path>
              <a:path w="3204210" h="3060700">
                <a:moveTo>
                  <a:pt x="3189541" y="3035262"/>
                </a:moveTo>
                <a:lnTo>
                  <a:pt x="3150971" y="2913430"/>
                </a:lnTo>
                <a:lnTo>
                  <a:pt x="3068929" y="2993021"/>
                </a:lnTo>
                <a:lnTo>
                  <a:pt x="3189541" y="3035262"/>
                </a:lnTo>
                <a:close/>
              </a:path>
              <a:path w="3204210" h="3060700">
                <a:moveTo>
                  <a:pt x="3203765" y="25336"/>
                </a:moveTo>
                <a:lnTo>
                  <a:pt x="3175304" y="0"/>
                </a:lnTo>
                <a:lnTo>
                  <a:pt x="2120989" y="1184617"/>
                </a:lnTo>
                <a:lnTo>
                  <a:pt x="2092528" y="1159294"/>
                </a:lnTo>
                <a:lnTo>
                  <a:pt x="2059241" y="1282661"/>
                </a:lnTo>
                <a:lnTo>
                  <a:pt x="2177910" y="1235278"/>
                </a:lnTo>
                <a:lnTo>
                  <a:pt x="2149449" y="1209954"/>
                </a:lnTo>
                <a:lnTo>
                  <a:pt x="3203765" y="25336"/>
                </a:lnTo>
                <a:close/>
              </a:path>
            </a:pathLst>
          </a:custGeom>
          <a:solidFill>
            <a:srgbClr val="595959"/>
          </a:solidFill>
        </p:spPr>
        <p:txBody>
          <a:bodyPr wrap="square" lIns="0" tIns="0" rIns="0" bIns="0" rtlCol="0"/>
          <a:lstStyle/>
          <a:p>
            <a:endParaRPr dirty="0"/>
          </a:p>
        </p:txBody>
      </p:sp>
      <p:sp>
        <p:nvSpPr>
          <p:cNvPr id="12" name="object 12"/>
          <p:cNvSpPr txBox="1"/>
          <p:nvPr/>
        </p:nvSpPr>
        <p:spPr>
          <a:xfrm>
            <a:off x="671916" y="3184159"/>
            <a:ext cx="2301875" cy="915035"/>
          </a:xfrm>
          <a:prstGeom prst="rect">
            <a:avLst/>
          </a:prstGeom>
        </p:spPr>
        <p:txBody>
          <a:bodyPr vert="horz" wrap="square" lIns="0" tIns="116839" rIns="0" bIns="0" rtlCol="0">
            <a:spAutoFit/>
          </a:bodyPr>
          <a:lstStyle/>
          <a:p>
            <a:pPr marL="12700">
              <a:lnSpc>
                <a:spcPct val="100000"/>
              </a:lnSpc>
              <a:spcBef>
                <a:spcPts val="919"/>
              </a:spcBef>
            </a:pPr>
            <a:r>
              <a:rPr sz="1800" spc="-5" dirty="0">
                <a:solidFill>
                  <a:srgbClr val="595959"/>
                </a:solidFill>
                <a:latin typeface="Times New Roman"/>
                <a:cs typeface="Times New Roman"/>
              </a:rPr>
              <a:t>Artificial</a:t>
            </a:r>
            <a:r>
              <a:rPr sz="1800" spc="-15" dirty="0">
                <a:solidFill>
                  <a:srgbClr val="595959"/>
                </a:solidFill>
                <a:latin typeface="Times New Roman"/>
                <a:cs typeface="Times New Roman"/>
              </a:rPr>
              <a:t> </a:t>
            </a:r>
            <a:r>
              <a:rPr sz="1800" spc="-5" dirty="0">
                <a:solidFill>
                  <a:srgbClr val="595959"/>
                </a:solidFill>
                <a:latin typeface="Times New Roman"/>
                <a:cs typeface="Times New Roman"/>
              </a:rPr>
              <a:t>intelligence</a:t>
            </a:r>
            <a:endParaRPr sz="1800" dirty="0">
              <a:latin typeface="Times New Roman"/>
              <a:cs typeface="Times New Roman"/>
            </a:endParaRPr>
          </a:p>
          <a:p>
            <a:pPr marL="12700" marR="5080">
              <a:lnSpc>
                <a:spcPct val="101200"/>
              </a:lnSpc>
              <a:spcBef>
                <a:spcPts val="620"/>
              </a:spcBef>
            </a:pPr>
            <a:r>
              <a:rPr sz="1400" spc="-5" dirty="0">
                <a:solidFill>
                  <a:srgbClr val="595959"/>
                </a:solidFill>
                <a:latin typeface="Times New Roman"/>
                <a:cs typeface="Times New Roman"/>
              </a:rPr>
              <a:t>Computational theory </a:t>
            </a:r>
            <a:r>
              <a:rPr sz="1400" dirty="0">
                <a:solidFill>
                  <a:srgbClr val="595959"/>
                </a:solidFill>
                <a:latin typeface="Times New Roman"/>
                <a:cs typeface="Times New Roman"/>
              </a:rPr>
              <a:t>of </a:t>
            </a:r>
            <a:r>
              <a:rPr sz="1400" spc="-5" dirty="0">
                <a:solidFill>
                  <a:srgbClr val="595959"/>
                </a:solidFill>
                <a:latin typeface="Times New Roman"/>
                <a:cs typeface="Times New Roman"/>
              </a:rPr>
              <a:t>human  language </a:t>
            </a:r>
            <a:r>
              <a:rPr sz="1400" dirty="0">
                <a:solidFill>
                  <a:srgbClr val="595959"/>
                </a:solidFill>
                <a:latin typeface="Times New Roman"/>
                <a:cs typeface="Times New Roman"/>
              </a:rPr>
              <a:t>processing</a:t>
            </a:r>
            <a:endParaRPr sz="1400" dirty="0">
              <a:latin typeface="Times New Roman"/>
              <a:cs typeface="Times New Roman"/>
            </a:endParaRPr>
          </a:p>
        </p:txBody>
      </p:sp>
      <p:sp>
        <p:nvSpPr>
          <p:cNvPr id="13" name="object 13"/>
          <p:cNvSpPr txBox="1"/>
          <p:nvPr/>
        </p:nvSpPr>
        <p:spPr>
          <a:xfrm>
            <a:off x="5936065" y="4117837"/>
            <a:ext cx="1812925" cy="1130935"/>
          </a:xfrm>
          <a:prstGeom prst="rect">
            <a:avLst/>
          </a:prstGeom>
        </p:spPr>
        <p:txBody>
          <a:bodyPr vert="horz" wrap="square" lIns="0" tIns="116839" rIns="0" bIns="0" rtlCol="0">
            <a:spAutoFit/>
          </a:bodyPr>
          <a:lstStyle/>
          <a:p>
            <a:pPr marL="12700">
              <a:lnSpc>
                <a:spcPct val="100000"/>
              </a:lnSpc>
              <a:spcBef>
                <a:spcPts val="919"/>
              </a:spcBef>
            </a:pPr>
            <a:r>
              <a:rPr sz="1800" spc="-5" dirty="0">
                <a:solidFill>
                  <a:srgbClr val="595959"/>
                </a:solidFill>
                <a:latin typeface="Times New Roman"/>
                <a:cs typeface="Times New Roman"/>
              </a:rPr>
              <a:t>Statistics</a:t>
            </a:r>
            <a:endParaRPr sz="1800" dirty="0">
              <a:latin typeface="Times New Roman"/>
              <a:cs typeface="Times New Roman"/>
            </a:endParaRPr>
          </a:p>
          <a:p>
            <a:pPr marL="12700" marR="5080">
              <a:lnSpc>
                <a:spcPct val="101200"/>
              </a:lnSpc>
              <a:spcBef>
                <a:spcPts val="620"/>
              </a:spcBef>
            </a:pPr>
            <a:r>
              <a:rPr sz="1400" spc="-5" dirty="0">
                <a:solidFill>
                  <a:srgbClr val="595959"/>
                </a:solidFill>
                <a:latin typeface="Times New Roman"/>
                <a:cs typeface="Times New Roman"/>
              </a:rPr>
              <a:t>Frequencies </a:t>
            </a:r>
            <a:r>
              <a:rPr sz="1400" dirty="0">
                <a:solidFill>
                  <a:srgbClr val="595959"/>
                </a:solidFill>
                <a:latin typeface="Times New Roman"/>
                <a:cs typeface="Times New Roman"/>
              </a:rPr>
              <a:t>and  </a:t>
            </a:r>
            <a:r>
              <a:rPr sz="1400" spc="-5" dirty="0">
                <a:solidFill>
                  <a:srgbClr val="595959"/>
                </a:solidFill>
                <a:latin typeface="Times New Roman"/>
                <a:cs typeface="Times New Roman"/>
              </a:rPr>
              <a:t>probabilities </a:t>
            </a:r>
            <a:r>
              <a:rPr sz="1400" dirty="0">
                <a:solidFill>
                  <a:srgbClr val="595959"/>
                </a:solidFill>
                <a:latin typeface="Times New Roman"/>
                <a:cs typeface="Times New Roman"/>
              </a:rPr>
              <a:t>of </a:t>
            </a:r>
            <a:r>
              <a:rPr sz="1400" spc="-5" dirty="0">
                <a:solidFill>
                  <a:srgbClr val="595959"/>
                </a:solidFill>
                <a:latin typeface="Times New Roman"/>
                <a:cs typeface="Times New Roman"/>
              </a:rPr>
              <a:t>linguistic  patterns</a:t>
            </a:r>
            <a:endParaRPr sz="1400" dirty="0">
              <a:latin typeface="Times New Roman"/>
              <a:cs typeface="Times New Roman"/>
            </a:endParaRPr>
          </a:p>
        </p:txBody>
      </p:sp>
      <p:sp>
        <p:nvSpPr>
          <p:cNvPr id="14" name="object 14"/>
          <p:cNvSpPr/>
          <p:nvPr/>
        </p:nvSpPr>
        <p:spPr>
          <a:xfrm>
            <a:off x="3280359" y="2738183"/>
            <a:ext cx="2635885" cy="1946275"/>
          </a:xfrm>
          <a:custGeom>
            <a:avLst/>
            <a:gdLst/>
            <a:ahLst/>
            <a:cxnLst/>
            <a:rect l="l" t="t" r="r" b="b"/>
            <a:pathLst>
              <a:path w="2635885" h="1946275">
                <a:moveTo>
                  <a:pt x="1120190" y="1497266"/>
                </a:moveTo>
                <a:lnTo>
                  <a:pt x="1097838" y="1371447"/>
                </a:lnTo>
                <a:lnTo>
                  <a:pt x="1067269" y="1394180"/>
                </a:lnTo>
                <a:lnTo>
                  <a:pt x="30568" y="0"/>
                </a:lnTo>
                <a:lnTo>
                  <a:pt x="0" y="22745"/>
                </a:lnTo>
                <a:lnTo>
                  <a:pt x="1036701" y="1416913"/>
                </a:lnTo>
                <a:lnTo>
                  <a:pt x="1006119" y="1439646"/>
                </a:lnTo>
                <a:lnTo>
                  <a:pt x="1120190" y="1497266"/>
                </a:lnTo>
                <a:close/>
              </a:path>
              <a:path w="2635885" h="1946275">
                <a:moveTo>
                  <a:pt x="2635847" y="1833321"/>
                </a:moveTo>
                <a:lnTo>
                  <a:pt x="2627122" y="1796224"/>
                </a:lnTo>
                <a:lnTo>
                  <a:pt x="2306586" y="1871649"/>
                </a:lnTo>
                <a:lnTo>
                  <a:pt x="2297861" y="1834565"/>
                </a:lnTo>
                <a:lnTo>
                  <a:pt x="2199690" y="1916366"/>
                </a:lnTo>
                <a:lnTo>
                  <a:pt x="2324036" y="1945817"/>
                </a:lnTo>
                <a:lnTo>
                  <a:pt x="2315311" y="1908733"/>
                </a:lnTo>
                <a:lnTo>
                  <a:pt x="2635847" y="1833321"/>
                </a:lnTo>
                <a:close/>
              </a:path>
            </a:pathLst>
          </a:custGeom>
          <a:solidFill>
            <a:srgbClr val="595959"/>
          </a:solidFill>
        </p:spPr>
        <p:txBody>
          <a:bodyPr wrap="square" lIns="0" tIns="0" rIns="0" bIns="0" rtlCol="0"/>
          <a:lstStyle/>
          <a:p>
            <a:endParaRPr dirty="0"/>
          </a:p>
        </p:txBody>
      </p:sp>
      <p:sp>
        <p:nvSpPr>
          <p:cNvPr id="15" name="object 15"/>
          <p:cNvSpPr txBox="1">
            <a:spLocks noGrp="1"/>
          </p:cNvSpPr>
          <p:nvPr>
            <p:ph type="title"/>
          </p:nvPr>
        </p:nvSpPr>
        <p:spPr>
          <a:xfrm>
            <a:off x="846836" y="989584"/>
            <a:ext cx="6189345" cy="665480"/>
          </a:xfrm>
          <a:prstGeom prst="rect">
            <a:avLst/>
          </a:prstGeom>
        </p:spPr>
        <p:txBody>
          <a:bodyPr vert="horz" wrap="square" lIns="0" tIns="12700" rIns="0" bIns="0" rtlCol="0">
            <a:spAutoFit/>
          </a:bodyPr>
          <a:lstStyle/>
          <a:p>
            <a:pPr marL="12700">
              <a:lnSpc>
                <a:spcPct val="100000"/>
              </a:lnSpc>
              <a:spcBef>
                <a:spcPts val="100"/>
              </a:spcBef>
            </a:pPr>
            <a:r>
              <a:rPr spc="75" dirty="0"/>
              <a:t>Fields </a:t>
            </a:r>
            <a:r>
              <a:rPr spc="85" dirty="0"/>
              <a:t>Contributing </a:t>
            </a:r>
            <a:r>
              <a:rPr spc="45" dirty="0"/>
              <a:t>to</a:t>
            </a:r>
            <a:r>
              <a:rPr spc="355" dirty="0"/>
              <a:t> </a:t>
            </a:r>
            <a:r>
              <a:rPr spc="65" dirty="0"/>
              <a:t>NLP</a:t>
            </a:r>
          </a:p>
        </p:txBody>
      </p:sp>
      <p:sp>
        <p:nvSpPr>
          <p:cNvPr id="16" name="object 16"/>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17" name="object 17"/>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6</a:t>
            </a:fld>
            <a:endParaRPr sz="800" dirty="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01116" y="2222500"/>
            <a:ext cx="5967095" cy="2663190"/>
          </a:xfrm>
          <a:prstGeom prst="rect">
            <a:avLst/>
          </a:prstGeom>
        </p:spPr>
        <p:txBody>
          <a:bodyPr vert="horz" wrap="square" lIns="0" tIns="96520" rIns="0" bIns="0" rtlCol="0">
            <a:spAutoFit/>
          </a:bodyPr>
          <a:lstStyle/>
          <a:p>
            <a:pPr marL="469900" indent="-457200">
              <a:lnSpc>
                <a:spcPct val="100000"/>
              </a:lnSpc>
              <a:spcBef>
                <a:spcPts val="760"/>
              </a:spcBef>
              <a:buClr>
                <a:srgbClr val="002060"/>
              </a:buClr>
              <a:buAutoNum type="arabicPeriod"/>
              <a:tabLst>
                <a:tab pos="469265" algn="l"/>
                <a:tab pos="469900" algn="l"/>
              </a:tabLst>
            </a:pPr>
            <a:r>
              <a:rPr sz="2200" spc="-5" dirty="0">
                <a:solidFill>
                  <a:srgbClr val="595959"/>
                </a:solidFill>
                <a:latin typeface="Times New Roman"/>
                <a:cs typeface="Times New Roman"/>
              </a:rPr>
              <a:t>Paraphrase an </a:t>
            </a:r>
            <a:r>
              <a:rPr sz="2200" dirty="0">
                <a:solidFill>
                  <a:srgbClr val="595959"/>
                </a:solidFill>
                <a:latin typeface="Times New Roman"/>
                <a:cs typeface="Times New Roman"/>
              </a:rPr>
              <a:t>input </a:t>
            </a:r>
            <a:r>
              <a:rPr sz="2200" spc="-5" dirty="0">
                <a:solidFill>
                  <a:srgbClr val="595959"/>
                </a:solidFill>
                <a:latin typeface="Times New Roman"/>
                <a:cs typeface="Times New Roman"/>
              </a:rPr>
              <a:t>text</a:t>
            </a:r>
            <a:endParaRPr sz="2200" dirty="0">
              <a:latin typeface="Times New Roman"/>
              <a:cs typeface="Times New Roman"/>
            </a:endParaRPr>
          </a:p>
          <a:p>
            <a:pPr marL="469900" indent="-457200">
              <a:lnSpc>
                <a:spcPct val="100000"/>
              </a:lnSpc>
              <a:spcBef>
                <a:spcPts val="660"/>
              </a:spcBef>
              <a:buClr>
                <a:srgbClr val="002060"/>
              </a:buClr>
              <a:buAutoNum type="arabicPeriod"/>
              <a:tabLst>
                <a:tab pos="469265" algn="l"/>
                <a:tab pos="469900" algn="l"/>
              </a:tabLst>
            </a:pPr>
            <a:r>
              <a:rPr sz="2200" spc="-15" dirty="0">
                <a:solidFill>
                  <a:srgbClr val="595959"/>
                </a:solidFill>
                <a:latin typeface="Times New Roman"/>
                <a:cs typeface="Times New Roman"/>
              </a:rPr>
              <a:t>Translate </a:t>
            </a:r>
            <a:r>
              <a:rPr sz="2200" dirty="0">
                <a:solidFill>
                  <a:srgbClr val="595959"/>
                </a:solidFill>
                <a:latin typeface="Times New Roman"/>
                <a:cs typeface="Times New Roman"/>
              </a:rPr>
              <a:t>it to </a:t>
            </a:r>
            <a:r>
              <a:rPr sz="2200" spc="-5" dirty="0">
                <a:solidFill>
                  <a:srgbClr val="595959"/>
                </a:solidFill>
                <a:latin typeface="Times New Roman"/>
                <a:cs typeface="Times New Roman"/>
              </a:rPr>
              <a:t>another language </a:t>
            </a:r>
            <a:r>
              <a:rPr sz="2200" dirty="0">
                <a:solidFill>
                  <a:srgbClr val="595959"/>
                </a:solidFill>
                <a:latin typeface="Times New Roman"/>
                <a:cs typeface="Times New Roman"/>
              </a:rPr>
              <a:t>or</a:t>
            </a:r>
            <a:r>
              <a:rPr sz="2200" spc="45" dirty="0">
                <a:solidFill>
                  <a:srgbClr val="595959"/>
                </a:solidFill>
                <a:latin typeface="Times New Roman"/>
                <a:cs typeface="Times New Roman"/>
              </a:rPr>
              <a:t> </a:t>
            </a:r>
            <a:r>
              <a:rPr sz="2200" spc="-5" dirty="0">
                <a:solidFill>
                  <a:srgbClr val="595959"/>
                </a:solidFill>
                <a:latin typeface="Times New Roman"/>
                <a:cs typeface="Times New Roman"/>
              </a:rPr>
              <a:t>representation</a:t>
            </a:r>
            <a:endParaRPr sz="2200" dirty="0">
              <a:latin typeface="Times New Roman"/>
              <a:cs typeface="Times New Roman"/>
            </a:endParaRPr>
          </a:p>
          <a:p>
            <a:pPr marL="469900" indent="-457200">
              <a:lnSpc>
                <a:spcPct val="100000"/>
              </a:lnSpc>
              <a:spcBef>
                <a:spcPts val="560"/>
              </a:spcBef>
              <a:buClr>
                <a:srgbClr val="002060"/>
              </a:buClr>
              <a:buAutoNum type="arabicPeriod"/>
              <a:tabLst>
                <a:tab pos="469265" algn="l"/>
                <a:tab pos="469900" algn="l"/>
              </a:tabLst>
            </a:pPr>
            <a:r>
              <a:rPr sz="2200" spc="-5" dirty="0">
                <a:solidFill>
                  <a:srgbClr val="595959"/>
                </a:solidFill>
                <a:latin typeface="Times New Roman"/>
                <a:cs typeface="Times New Roman"/>
              </a:rPr>
              <a:t>Answer questions about </a:t>
            </a:r>
            <a:r>
              <a:rPr sz="2200" dirty="0">
                <a:solidFill>
                  <a:srgbClr val="595959"/>
                </a:solidFill>
                <a:latin typeface="Times New Roman"/>
                <a:cs typeface="Times New Roman"/>
              </a:rPr>
              <a:t>it</a:t>
            </a:r>
            <a:endParaRPr sz="2200" dirty="0">
              <a:latin typeface="Times New Roman"/>
              <a:cs typeface="Times New Roman"/>
            </a:endParaRPr>
          </a:p>
          <a:p>
            <a:pPr marL="469900" indent="-457200">
              <a:lnSpc>
                <a:spcPct val="100000"/>
              </a:lnSpc>
              <a:spcBef>
                <a:spcPts val="560"/>
              </a:spcBef>
              <a:buClr>
                <a:srgbClr val="002060"/>
              </a:buClr>
              <a:buAutoNum type="arabicPeriod"/>
              <a:tabLst>
                <a:tab pos="469265" algn="l"/>
                <a:tab pos="469900" algn="l"/>
              </a:tabLst>
            </a:pPr>
            <a:r>
              <a:rPr sz="2200" spc="-5" dirty="0">
                <a:solidFill>
                  <a:srgbClr val="595959"/>
                </a:solidFill>
                <a:latin typeface="Times New Roman"/>
                <a:cs typeface="Times New Roman"/>
              </a:rPr>
              <a:t>Draw inferences </a:t>
            </a:r>
            <a:r>
              <a:rPr sz="2200" dirty="0">
                <a:solidFill>
                  <a:srgbClr val="595959"/>
                </a:solidFill>
                <a:latin typeface="Times New Roman"/>
                <a:cs typeface="Times New Roman"/>
              </a:rPr>
              <a:t>from</a:t>
            </a:r>
            <a:r>
              <a:rPr sz="2200" spc="-10" dirty="0">
                <a:solidFill>
                  <a:srgbClr val="595959"/>
                </a:solidFill>
                <a:latin typeface="Times New Roman"/>
                <a:cs typeface="Times New Roman"/>
              </a:rPr>
              <a:t> </a:t>
            </a:r>
            <a:r>
              <a:rPr sz="2200" dirty="0">
                <a:solidFill>
                  <a:srgbClr val="595959"/>
                </a:solidFill>
                <a:latin typeface="Times New Roman"/>
                <a:cs typeface="Times New Roman"/>
              </a:rPr>
              <a:t>it</a:t>
            </a:r>
            <a:endParaRPr sz="2200" dirty="0">
              <a:latin typeface="Times New Roman"/>
              <a:cs typeface="Times New Roman"/>
            </a:endParaRPr>
          </a:p>
          <a:p>
            <a:pPr marL="469900" indent="-457200">
              <a:lnSpc>
                <a:spcPct val="100000"/>
              </a:lnSpc>
              <a:spcBef>
                <a:spcPts val="660"/>
              </a:spcBef>
              <a:buClr>
                <a:srgbClr val="002060"/>
              </a:buClr>
              <a:buAutoNum type="arabicPeriod"/>
              <a:tabLst>
                <a:tab pos="469265" algn="l"/>
                <a:tab pos="469900" algn="l"/>
              </a:tabLst>
            </a:pPr>
            <a:r>
              <a:rPr sz="2200" spc="-5" dirty="0">
                <a:solidFill>
                  <a:srgbClr val="595959"/>
                </a:solidFill>
                <a:latin typeface="Times New Roman"/>
                <a:cs typeface="Times New Roman"/>
              </a:rPr>
              <a:t>Phrase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results </a:t>
            </a:r>
            <a:r>
              <a:rPr sz="2200" dirty="0">
                <a:solidFill>
                  <a:srgbClr val="595959"/>
                </a:solidFill>
                <a:latin typeface="Times New Roman"/>
                <a:cs typeface="Times New Roman"/>
              </a:rPr>
              <a:t>in </a:t>
            </a:r>
            <a:r>
              <a:rPr sz="2200" spc="-5" dirty="0">
                <a:solidFill>
                  <a:srgbClr val="595959"/>
                </a:solidFill>
                <a:latin typeface="Times New Roman"/>
                <a:cs typeface="Times New Roman"/>
              </a:rPr>
              <a:t>natural</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language</a:t>
            </a:r>
            <a:endParaRPr sz="2200" dirty="0">
              <a:latin typeface="Times New Roman"/>
              <a:cs typeface="Times New Roman"/>
            </a:endParaRPr>
          </a:p>
          <a:p>
            <a:pPr>
              <a:lnSpc>
                <a:spcPct val="100000"/>
              </a:lnSpc>
              <a:spcBef>
                <a:spcPts val="5"/>
              </a:spcBef>
            </a:pPr>
            <a:endParaRPr sz="2000" dirty="0">
              <a:latin typeface="Times New Roman"/>
              <a:cs typeface="Times New Roman"/>
            </a:endParaRPr>
          </a:p>
          <a:p>
            <a:pPr marL="2390140">
              <a:lnSpc>
                <a:spcPct val="100000"/>
              </a:lnSpc>
            </a:pPr>
            <a:r>
              <a:rPr sz="1800" spc="-5" dirty="0">
                <a:solidFill>
                  <a:srgbClr val="595959"/>
                </a:solidFill>
                <a:latin typeface="Times New Roman"/>
                <a:cs typeface="Times New Roman"/>
              </a:rPr>
              <a:t>Natural language</a:t>
            </a:r>
            <a:r>
              <a:rPr sz="1800" dirty="0">
                <a:solidFill>
                  <a:srgbClr val="595959"/>
                </a:solidFill>
                <a:latin typeface="Times New Roman"/>
                <a:cs typeface="Times New Roman"/>
              </a:rPr>
              <a:t> </a:t>
            </a:r>
            <a:r>
              <a:rPr sz="1800" spc="-5" dirty="0">
                <a:solidFill>
                  <a:srgbClr val="595959"/>
                </a:solidFill>
                <a:latin typeface="Times New Roman"/>
                <a:cs typeface="Times New Roman"/>
              </a:rPr>
              <a:t>processing</a:t>
            </a:r>
            <a:endParaRPr sz="1800" dirty="0">
              <a:latin typeface="Times New Roman"/>
              <a:cs typeface="Times New Roman"/>
            </a:endParaRPr>
          </a:p>
        </p:txBody>
      </p:sp>
      <p:sp>
        <p:nvSpPr>
          <p:cNvPr id="3" name="object 3"/>
          <p:cNvSpPr txBox="1">
            <a:spLocks noGrp="1"/>
          </p:cNvSpPr>
          <p:nvPr>
            <p:ph type="title"/>
          </p:nvPr>
        </p:nvSpPr>
        <p:spPr>
          <a:xfrm>
            <a:off x="846836" y="760984"/>
            <a:ext cx="5752465" cy="1120140"/>
          </a:xfrm>
          <a:prstGeom prst="rect">
            <a:avLst/>
          </a:prstGeom>
        </p:spPr>
        <p:txBody>
          <a:bodyPr vert="horz" wrap="square" lIns="0" tIns="12700" rIns="0" bIns="0" rtlCol="0">
            <a:spAutoFit/>
          </a:bodyPr>
          <a:lstStyle/>
          <a:p>
            <a:pPr marL="12700">
              <a:lnSpc>
                <a:spcPts val="4310"/>
              </a:lnSpc>
              <a:spcBef>
                <a:spcPts val="100"/>
              </a:spcBef>
            </a:pPr>
            <a:r>
              <a:rPr sz="3600" spc="-20" dirty="0"/>
              <a:t>Two </a:t>
            </a:r>
            <a:r>
              <a:rPr sz="3600" spc="75" dirty="0"/>
              <a:t>Sides </a:t>
            </a:r>
            <a:r>
              <a:rPr sz="3600" spc="50" dirty="0"/>
              <a:t>of</a:t>
            </a:r>
            <a:r>
              <a:rPr sz="3600" spc="530" dirty="0"/>
              <a:t> </a:t>
            </a:r>
            <a:r>
              <a:rPr sz="3600" spc="70" dirty="0"/>
              <a:t>NLP:</a:t>
            </a:r>
            <a:endParaRPr sz="3600" dirty="0"/>
          </a:p>
          <a:p>
            <a:pPr marL="914400" algn="ctr">
              <a:lnSpc>
                <a:spcPts val="4310"/>
              </a:lnSpc>
            </a:pPr>
            <a:r>
              <a:rPr sz="3600" spc="85" dirty="0"/>
              <a:t>Analysis </a:t>
            </a:r>
            <a:r>
              <a:rPr sz="3600" spc="65" dirty="0"/>
              <a:t>and</a:t>
            </a:r>
            <a:r>
              <a:rPr sz="3600" spc="229" dirty="0"/>
              <a:t> </a:t>
            </a:r>
            <a:r>
              <a:rPr sz="3600" spc="100" dirty="0"/>
              <a:t>Generation</a:t>
            </a:r>
            <a:endParaRPr sz="3600" dirty="0"/>
          </a:p>
        </p:txBody>
      </p:sp>
      <p:sp>
        <p:nvSpPr>
          <p:cNvPr id="4" name="object 4"/>
          <p:cNvSpPr txBox="1"/>
          <p:nvPr/>
        </p:nvSpPr>
        <p:spPr>
          <a:xfrm>
            <a:off x="5426075" y="5682775"/>
            <a:ext cx="1949450" cy="299720"/>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Language</a:t>
            </a:r>
            <a:r>
              <a:rPr sz="1800" spc="-50" dirty="0">
                <a:solidFill>
                  <a:srgbClr val="595959"/>
                </a:solidFill>
                <a:latin typeface="Times New Roman"/>
                <a:cs typeface="Times New Roman"/>
              </a:rPr>
              <a:t> </a:t>
            </a:r>
            <a:r>
              <a:rPr sz="1800" spc="-5" dirty="0">
                <a:solidFill>
                  <a:srgbClr val="595959"/>
                </a:solidFill>
                <a:latin typeface="Times New Roman"/>
                <a:cs typeface="Times New Roman"/>
              </a:rPr>
              <a:t>generation</a:t>
            </a:r>
            <a:endParaRPr sz="1800" dirty="0">
              <a:latin typeface="Times New Roman"/>
              <a:cs typeface="Times New Roman"/>
            </a:endParaRPr>
          </a:p>
        </p:txBody>
      </p:sp>
      <p:sp>
        <p:nvSpPr>
          <p:cNvPr id="5" name="object 5"/>
          <p:cNvSpPr/>
          <p:nvPr/>
        </p:nvSpPr>
        <p:spPr>
          <a:xfrm>
            <a:off x="2571750" y="4959350"/>
            <a:ext cx="635000" cy="762000"/>
          </a:xfrm>
          <a:custGeom>
            <a:avLst/>
            <a:gdLst/>
            <a:ahLst/>
            <a:cxnLst/>
            <a:rect l="l" t="t" r="r" b="b"/>
            <a:pathLst>
              <a:path w="635000" h="762000">
                <a:moveTo>
                  <a:pt x="635000" y="0"/>
                </a:moveTo>
                <a:lnTo>
                  <a:pt x="0" y="762000"/>
                </a:lnTo>
              </a:path>
            </a:pathLst>
          </a:custGeom>
          <a:ln w="38100">
            <a:solidFill>
              <a:srgbClr val="595959"/>
            </a:solidFill>
          </a:ln>
        </p:spPr>
        <p:txBody>
          <a:bodyPr wrap="square" lIns="0" tIns="0" rIns="0" bIns="0" rtlCol="0"/>
          <a:lstStyle/>
          <a:p>
            <a:endParaRPr dirty="0"/>
          </a:p>
        </p:txBody>
      </p:sp>
      <p:sp>
        <p:nvSpPr>
          <p:cNvPr id="6" name="object 6"/>
          <p:cNvSpPr/>
          <p:nvPr/>
        </p:nvSpPr>
        <p:spPr>
          <a:xfrm>
            <a:off x="5734050" y="4959350"/>
            <a:ext cx="609600" cy="762000"/>
          </a:xfrm>
          <a:custGeom>
            <a:avLst/>
            <a:gdLst/>
            <a:ahLst/>
            <a:cxnLst/>
            <a:rect l="l" t="t" r="r" b="b"/>
            <a:pathLst>
              <a:path w="609600" h="762000">
                <a:moveTo>
                  <a:pt x="0" y="0"/>
                </a:moveTo>
                <a:lnTo>
                  <a:pt x="609600" y="762000"/>
                </a:lnTo>
              </a:path>
            </a:pathLst>
          </a:custGeom>
          <a:ln w="38100">
            <a:solidFill>
              <a:srgbClr val="595959"/>
            </a:solidFill>
          </a:ln>
        </p:spPr>
        <p:txBody>
          <a:bodyPr wrap="square" lIns="0" tIns="0" rIns="0" bIns="0" rtlCol="0"/>
          <a:lstStyle/>
          <a:p>
            <a:endParaRPr dirty="0"/>
          </a:p>
        </p:txBody>
      </p:sp>
      <p:sp>
        <p:nvSpPr>
          <p:cNvPr id="7" name="object 7"/>
          <p:cNvSpPr txBox="1"/>
          <p:nvPr/>
        </p:nvSpPr>
        <p:spPr>
          <a:xfrm>
            <a:off x="1711325" y="5682775"/>
            <a:ext cx="3728085" cy="681355"/>
          </a:xfrm>
          <a:prstGeom prst="rect">
            <a:avLst/>
          </a:prstGeom>
        </p:spPr>
        <p:txBody>
          <a:bodyPr vert="horz" wrap="square" lIns="0" tIns="12700" rIns="0" bIns="0" rtlCol="0">
            <a:spAutoFit/>
          </a:bodyPr>
          <a:lstStyle/>
          <a:p>
            <a:pPr marL="12700">
              <a:lnSpc>
                <a:spcPct val="100000"/>
              </a:lnSpc>
              <a:spcBef>
                <a:spcPts val="100"/>
              </a:spcBef>
            </a:pPr>
            <a:r>
              <a:rPr sz="1800" dirty="0">
                <a:solidFill>
                  <a:srgbClr val="595959"/>
                </a:solidFill>
                <a:latin typeface="Times New Roman"/>
                <a:cs typeface="Times New Roman"/>
              </a:rPr>
              <a:t>Language</a:t>
            </a:r>
            <a:r>
              <a:rPr sz="1800" spc="-5" dirty="0">
                <a:solidFill>
                  <a:srgbClr val="595959"/>
                </a:solidFill>
                <a:latin typeface="Times New Roman"/>
                <a:cs typeface="Times New Roman"/>
              </a:rPr>
              <a:t> analysis*</a:t>
            </a:r>
            <a:endParaRPr sz="1800" dirty="0">
              <a:latin typeface="Times New Roman"/>
              <a:cs typeface="Times New Roman"/>
            </a:endParaRPr>
          </a:p>
          <a:p>
            <a:pPr marL="1548130">
              <a:lnSpc>
                <a:spcPct val="100000"/>
              </a:lnSpc>
              <a:spcBef>
                <a:spcPts val="1325"/>
              </a:spcBef>
            </a:pPr>
            <a:r>
              <a:rPr sz="1400" dirty="0">
                <a:solidFill>
                  <a:srgbClr val="595959"/>
                </a:solidFill>
                <a:latin typeface="Times New Roman"/>
                <a:cs typeface="Times New Roman"/>
              </a:rPr>
              <a:t>*Main </a:t>
            </a:r>
            <a:r>
              <a:rPr sz="1400" spc="-5" dirty="0">
                <a:solidFill>
                  <a:srgbClr val="595959"/>
                </a:solidFill>
                <a:latin typeface="Times New Roman"/>
                <a:cs typeface="Times New Roman"/>
              </a:rPr>
              <a:t>emphasis in this</a:t>
            </a:r>
            <a:r>
              <a:rPr sz="1400" spc="-30" dirty="0">
                <a:solidFill>
                  <a:srgbClr val="595959"/>
                </a:solidFill>
                <a:latin typeface="Times New Roman"/>
                <a:cs typeface="Times New Roman"/>
              </a:rPr>
              <a:t> </a:t>
            </a:r>
            <a:r>
              <a:rPr sz="1400" dirty="0">
                <a:solidFill>
                  <a:srgbClr val="595959"/>
                </a:solidFill>
                <a:latin typeface="Times New Roman"/>
                <a:cs typeface="Times New Roman"/>
              </a:rPr>
              <a:t>course</a:t>
            </a:r>
            <a:endParaRPr sz="1400" dirty="0">
              <a:latin typeface="Times New Roman"/>
              <a:cs typeface="Times New Roman"/>
            </a:endParaRPr>
          </a:p>
        </p:txBody>
      </p:sp>
      <p:sp>
        <p:nvSpPr>
          <p:cNvPr id="8" name="object 8"/>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9" name="object 9"/>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7</a:t>
            </a:fld>
            <a:endParaRPr sz="800" dirty="0">
              <a:latin typeface="Times New Roman"/>
              <a:cs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74251"/>
            <a:ext cx="6176010" cy="574040"/>
          </a:xfrm>
          <a:prstGeom prst="rect">
            <a:avLst/>
          </a:prstGeom>
        </p:spPr>
        <p:txBody>
          <a:bodyPr vert="horz" wrap="square" lIns="0" tIns="12700" rIns="0" bIns="0" rtlCol="0">
            <a:spAutoFit/>
          </a:bodyPr>
          <a:lstStyle/>
          <a:p>
            <a:pPr marL="12700">
              <a:lnSpc>
                <a:spcPct val="100000"/>
              </a:lnSpc>
              <a:spcBef>
                <a:spcPts val="100"/>
              </a:spcBef>
            </a:pPr>
            <a:r>
              <a:rPr sz="3600" spc="85" dirty="0"/>
              <a:t>Synchronic </a:t>
            </a:r>
            <a:r>
              <a:rPr sz="3600" spc="75" dirty="0"/>
              <a:t>Model </a:t>
            </a:r>
            <a:r>
              <a:rPr sz="3600" spc="50" dirty="0"/>
              <a:t>of</a:t>
            </a:r>
            <a:r>
              <a:rPr sz="3600" spc="420" dirty="0"/>
              <a:t> </a:t>
            </a:r>
            <a:r>
              <a:rPr sz="3600" spc="85" dirty="0"/>
              <a:t>Language</a:t>
            </a:r>
            <a:endParaRPr sz="3600" dirty="0"/>
          </a:p>
        </p:txBody>
      </p:sp>
      <p:sp>
        <p:nvSpPr>
          <p:cNvPr id="3" name="object 3"/>
          <p:cNvSpPr txBox="1"/>
          <p:nvPr/>
        </p:nvSpPr>
        <p:spPr>
          <a:xfrm>
            <a:off x="892555" y="1974974"/>
            <a:ext cx="6099175" cy="703580"/>
          </a:xfrm>
          <a:prstGeom prst="rect">
            <a:avLst/>
          </a:prstGeom>
        </p:spPr>
        <p:txBody>
          <a:bodyPr vert="horz" wrap="square" lIns="0" tIns="5080" rIns="0" bIns="0" rtlCol="0">
            <a:spAutoFit/>
          </a:bodyPr>
          <a:lstStyle/>
          <a:p>
            <a:pPr marL="12700" marR="5080">
              <a:lnSpc>
                <a:spcPct val="102299"/>
              </a:lnSpc>
              <a:spcBef>
                <a:spcPts val="40"/>
              </a:spcBef>
            </a:pPr>
            <a:r>
              <a:rPr sz="2200" dirty="0">
                <a:solidFill>
                  <a:srgbClr val="595959"/>
                </a:solidFill>
                <a:latin typeface="Times New Roman"/>
                <a:cs typeface="Times New Roman"/>
              </a:rPr>
              <a:t>The </a:t>
            </a:r>
            <a:r>
              <a:rPr sz="2200" spc="-5" dirty="0">
                <a:solidFill>
                  <a:srgbClr val="595959"/>
                </a:solidFill>
                <a:latin typeface="Times New Roman"/>
                <a:cs typeface="Times New Roman"/>
              </a:rPr>
              <a:t>synchronic model postulates levels </a:t>
            </a:r>
            <a:r>
              <a:rPr sz="2200" dirty="0">
                <a:solidFill>
                  <a:srgbClr val="595959"/>
                </a:solidFill>
                <a:latin typeface="Times New Roman"/>
                <a:cs typeface="Times New Roman"/>
              </a:rPr>
              <a:t>of </a:t>
            </a:r>
            <a:r>
              <a:rPr sz="2200" spc="-5" dirty="0">
                <a:solidFill>
                  <a:srgbClr val="595959"/>
                </a:solidFill>
                <a:latin typeface="Times New Roman"/>
                <a:cs typeface="Times New Roman"/>
              </a:rPr>
              <a:t>language </a:t>
            </a:r>
            <a:r>
              <a:rPr sz="2200" dirty="0">
                <a:solidFill>
                  <a:srgbClr val="595959"/>
                </a:solidFill>
                <a:latin typeface="Times New Roman"/>
                <a:cs typeface="Times New Roman"/>
              </a:rPr>
              <a:t>to  </a:t>
            </a:r>
            <a:r>
              <a:rPr sz="2200" spc="-5" dirty="0">
                <a:solidFill>
                  <a:srgbClr val="595959"/>
                </a:solidFill>
                <a:latin typeface="Times New Roman"/>
                <a:cs typeface="Times New Roman"/>
              </a:rPr>
              <a:t>understand </a:t>
            </a:r>
            <a:r>
              <a:rPr sz="2200" dirty="0">
                <a:solidFill>
                  <a:srgbClr val="595959"/>
                </a:solidFill>
                <a:latin typeface="Times New Roman"/>
                <a:cs typeface="Times New Roman"/>
              </a:rPr>
              <a:t>the </a:t>
            </a:r>
            <a:r>
              <a:rPr sz="2200" spc="-5" dirty="0">
                <a:solidFill>
                  <a:srgbClr val="595959"/>
                </a:solidFill>
                <a:latin typeface="Times New Roman"/>
                <a:cs typeface="Times New Roman"/>
              </a:rPr>
              <a:t>use </a:t>
            </a:r>
            <a:r>
              <a:rPr sz="2200" dirty="0">
                <a:solidFill>
                  <a:srgbClr val="595959"/>
                </a:solidFill>
                <a:latin typeface="Times New Roman"/>
                <a:cs typeface="Times New Roman"/>
              </a:rPr>
              <a:t>of </a:t>
            </a:r>
            <a:r>
              <a:rPr sz="2200" spc="-5" dirty="0">
                <a:solidFill>
                  <a:srgbClr val="595959"/>
                </a:solidFill>
                <a:latin typeface="Times New Roman"/>
                <a:cs typeface="Times New Roman"/>
              </a:rPr>
              <a:t>language at </a:t>
            </a:r>
            <a:r>
              <a:rPr sz="2200" dirty="0">
                <a:solidFill>
                  <a:srgbClr val="595959"/>
                </a:solidFill>
                <a:latin typeface="Times New Roman"/>
                <a:cs typeface="Times New Roman"/>
              </a:rPr>
              <a:t>this point in</a:t>
            </a:r>
            <a:r>
              <a:rPr sz="2200" spc="-15" dirty="0">
                <a:solidFill>
                  <a:srgbClr val="595959"/>
                </a:solidFill>
                <a:latin typeface="Times New Roman"/>
                <a:cs typeface="Times New Roman"/>
              </a:rPr>
              <a:t> </a:t>
            </a:r>
            <a:r>
              <a:rPr sz="2200" spc="-5" dirty="0">
                <a:solidFill>
                  <a:srgbClr val="595959"/>
                </a:solidFill>
                <a:latin typeface="Times New Roman"/>
                <a:cs typeface="Times New Roman"/>
              </a:rPr>
              <a:t>time.</a:t>
            </a:r>
            <a:endParaRPr sz="2200" dirty="0">
              <a:latin typeface="Times New Roman"/>
              <a:cs typeface="Times New Roman"/>
            </a:endParaRPr>
          </a:p>
        </p:txBody>
      </p:sp>
      <p:grpSp>
        <p:nvGrpSpPr>
          <p:cNvPr id="4" name="object 4"/>
          <p:cNvGrpSpPr/>
          <p:nvPr/>
        </p:nvGrpSpPr>
        <p:grpSpPr>
          <a:xfrm>
            <a:off x="1797050" y="3200400"/>
            <a:ext cx="5003800" cy="2692400"/>
            <a:chOff x="1797050" y="3200400"/>
            <a:chExt cx="5003800" cy="2692400"/>
          </a:xfrm>
        </p:grpSpPr>
        <p:sp>
          <p:nvSpPr>
            <p:cNvPr id="5" name="object 5"/>
            <p:cNvSpPr/>
            <p:nvPr/>
          </p:nvSpPr>
          <p:spPr>
            <a:xfrm>
              <a:off x="1847850" y="3206750"/>
              <a:ext cx="4940300" cy="0"/>
            </a:xfrm>
            <a:custGeom>
              <a:avLst/>
              <a:gdLst/>
              <a:ahLst/>
              <a:cxnLst/>
              <a:rect l="l" t="t" r="r" b="b"/>
              <a:pathLst>
                <a:path w="4940300">
                  <a:moveTo>
                    <a:pt x="0" y="0"/>
                  </a:moveTo>
                  <a:lnTo>
                    <a:pt x="4940300" y="1"/>
                  </a:lnTo>
                </a:path>
              </a:pathLst>
            </a:custGeom>
            <a:ln w="12700">
              <a:solidFill>
                <a:srgbClr val="595959"/>
              </a:solidFill>
            </a:ln>
          </p:spPr>
          <p:txBody>
            <a:bodyPr wrap="square" lIns="0" tIns="0" rIns="0" bIns="0" rtlCol="0"/>
            <a:lstStyle/>
            <a:p>
              <a:endParaRPr dirty="0"/>
            </a:p>
          </p:txBody>
        </p:sp>
        <p:sp>
          <p:nvSpPr>
            <p:cNvPr id="6" name="object 6"/>
            <p:cNvSpPr/>
            <p:nvPr/>
          </p:nvSpPr>
          <p:spPr>
            <a:xfrm>
              <a:off x="6788150" y="3206750"/>
              <a:ext cx="0" cy="2667000"/>
            </a:xfrm>
            <a:custGeom>
              <a:avLst/>
              <a:gdLst/>
              <a:ahLst/>
              <a:cxnLst/>
              <a:rect l="l" t="t" r="r" b="b"/>
              <a:pathLst>
                <a:path h="2667000">
                  <a:moveTo>
                    <a:pt x="0" y="0"/>
                  </a:moveTo>
                  <a:lnTo>
                    <a:pt x="0" y="2667000"/>
                  </a:lnTo>
                </a:path>
              </a:pathLst>
            </a:custGeom>
            <a:ln w="12700">
              <a:solidFill>
                <a:srgbClr val="595959"/>
              </a:solidFill>
            </a:ln>
          </p:spPr>
          <p:txBody>
            <a:bodyPr wrap="square" lIns="0" tIns="0" rIns="0" bIns="0" rtlCol="0"/>
            <a:lstStyle/>
            <a:p>
              <a:endParaRPr dirty="0"/>
            </a:p>
          </p:txBody>
        </p:sp>
        <p:sp>
          <p:nvSpPr>
            <p:cNvPr id="7" name="object 7"/>
            <p:cNvSpPr/>
            <p:nvPr/>
          </p:nvSpPr>
          <p:spPr>
            <a:xfrm>
              <a:off x="1797050" y="5886450"/>
              <a:ext cx="5003800" cy="0"/>
            </a:xfrm>
            <a:custGeom>
              <a:avLst/>
              <a:gdLst/>
              <a:ahLst/>
              <a:cxnLst/>
              <a:rect l="l" t="t" r="r" b="b"/>
              <a:pathLst>
                <a:path w="5003800">
                  <a:moveTo>
                    <a:pt x="5003800" y="0"/>
                  </a:moveTo>
                  <a:lnTo>
                    <a:pt x="0" y="0"/>
                  </a:lnTo>
                </a:path>
              </a:pathLst>
            </a:custGeom>
            <a:ln w="12700">
              <a:solidFill>
                <a:srgbClr val="595959"/>
              </a:solidFill>
            </a:ln>
          </p:spPr>
          <p:txBody>
            <a:bodyPr wrap="square" lIns="0" tIns="0" rIns="0" bIns="0" rtlCol="0"/>
            <a:lstStyle/>
            <a:p>
              <a:endParaRPr dirty="0"/>
            </a:p>
          </p:txBody>
        </p:sp>
        <p:sp>
          <p:nvSpPr>
            <p:cNvPr id="8" name="object 8"/>
            <p:cNvSpPr/>
            <p:nvPr/>
          </p:nvSpPr>
          <p:spPr>
            <a:xfrm>
              <a:off x="6127750" y="3460750"/>
              <a:ext cx="0" cy="2184400"/>
            </a:xfrm>
            <a:custGeom>
              <a:avLst/>
              <a:gdLst/>
              <a:ahLst/>
              <a:cxnLst/>
              <a:rect l="l" t="t" r="r" b="b"/>
              <a:pathLst>
                <a:path h="2184400">
                  <a:moveTo>
                    <a:pt x="0" y="0"/>
                  </a:moveTo>
                  <a:lnTo>
                    <a:pt x="1" y="2184400"/>
                  </a:lnTo>
                </a:path>
              </a:pathLst>
            </a:custGeom>
            <a:ln w="12700">
              <a:solidFill>
                <a:srgbClr val="595959"/>
              </a:solidFill>
            </a:ln>
          </p:spPr>
          <p:txBody>
            <a:bodyPr wrap="square" lIns="0" tIns="0" rIns="0" bIns="0" rtlCol="0"/>
            <a:lstStyle/>
            <a:p>
              <a:endParaRPr dirty="0"/>
            </a:p>
          </p:txBody>
        </p:sp>
        <p:sp>
          <p:nvSpPr>
            <p:cNvPr id="9" name="object 9"/>
            <p:cNvSpPr/>
            <p:nvPr/>
          </p:nvSpPr>
          <p:spPr>
            <a:xfrm>
              <a:off x="1809750" y="5645150"/>
              <a:ext cx="4330700" cy="0"/>
            </a:xfrm>
            <a:custGeom>
              <a:avLst/>
              <a:gdLst/>
              <a:ahLst/>
              <a:cxnLst/>
              <a:rect l="l" t="t" r="r" b="b"/>
              <a:pathLst>
                <a:path w="4330700">
                  <a:moveTo>
                    <a:pt x="4330700" y="0"/>
                  </a:moveTo>
                  <a:lnTo>
                    <a:pt x="0" y="0"/>
                  </a:lnTo>
                </a:path>
              </a:pathLst>
            </a:custGeom>
            <a:ln w="12700">
              <a:solidFill>
                <a:srgbClr val="595959"/>
              </a:solidFill>
            </a:ln>
          </p:spPr>
          <p:txBody>
            <a:bodyPr wrap="square" lIns="0" tIns="0" rIns="0" bIns="0" rtlCol="0"/>
            <a:lstStyle/>
            <a:p>
              <a:endParaRPr dirty="0"/>
            </a:p>
          </p:txBody>
        </p:sp>
        <p:sp>
          <p:nvSpPr>
            <p:cNvPr id="10" name="object 10"/>
            <p:cNvSpPr/>
            <p:nvPr/>
          </p:nvSpPr>
          <p:spPr>
            <a:xfrm>
              <a:off x="5480050" y="3689350"/>
              <a:ext cx="0" cy="1701800"/>
            </a:xfrm>
            <a:custGeom>
              <a:avLst/>
              <a:gdLst/>
              <a:ahLst/>
              <a:cxnLst/>
              <a:rect l="l" t="t" r="r" b="b"/>
              <a:pathLst>
                <a:path h="1701800">
                  <a:moveTo>
                    <a:pt x="0" y="0"/>
                  </a:moveTo>
                  <a:lnTo>
                    <a:pt x="1" y="1701800"/>
                  </a:lnTo>
                </a:path>
              </a:pathLst>
            </a:custGeom>
            <a:ln w="12700">
              <a:solidFill>
                <a:srgbClr val="595959"/>
              </a:solidFill>
            </a:ln>
          </p:spPr>
          <p:txBody>
            <a:bodyPr wrap="square" lIns="0" tIns="0" rIns="0" bIns="0" rtlCol="0"/>
            <a:lstStyle/>
            <a:p>
              <a:endParaRPr dirty="0"/>
            </a:p>
          </p:txBody>
        </p:sp>
        <p:sp>
          <p:nvSpPr>
            <p:cNvPr id="11" name="object 11"/>
            <p:cNvSpPr/>
            <p:nvPr/>
          </p:nvSpPr>
          <p:spPr>
            <a:xfrm>
              <a:off x="1809750" y="5378450"/>
              <a:ext cx="3670300" cy="0"/>
            </a:xfrm>
            <a:custGeom>
              <a:avLst/>
              <a:gdLst/>
              <a:ahLst/>
              <a:cxnLst/>
              <a:rect l="l" t="t" r="r" b="b"/>
              <a:pathLst>
                <a:path w="3670300">
                  <a:moveTo>
                    <a:pt x="3670300" y="0"/>
                  </a:moveTo>
                  <a:lnTo>
                    <a:pt x="0" y="0"/>
                  </a:lnTo>
                </a:path>
              </a:pathLst>
            </a:custGeom>
            <a:ln w="12700">
              <a:solidFill>
                <a:srgbClr val="595959"/>
              </a:solidFill>
            </a:ln>
          </p:spPr>
          <p:txBody>
            <a:bodyPr wrap="square" lIns="0" tIns="0" rIns="0" bIns="0" rtlCol="0"/>
            <a:lstStyle/>
            <a:p>
              <a:endParaRPr dirty="0"/>
            </a:p>
          </p:txBody>
        </p:sp>
        <p:sp>
          <p:nvSpPr>
            <p:cNvPr id="12" name="object 12"/>
            <p:cNvSpPr/>
            <p:nvPr/>
          </p:nvSpPr>
          <p:spPr>
            <a:xfrm>
              <a:off x="1835150" y="3943350"/>
              <a:ext cx="2997200" cy="0"/>
            </a:xfrm>
            <a:custGeom>
              <a:avLst/>
              <a:gdLst/>
              <a:ahLst/>
              <a:cxnLst/>
              <a:rect l="l" t="t" r="r" b="b"/>
              <a:pathLst>
                <a:path w="2997200">
                  <a:moveTo>
                    <a:pt x="0" y="0"/>
                  </a:moveTo>
                  <a:lnTo>
                    <a:pt x="2997200" y="0"/>
                  </a:lnTo>
                </a:path>
              </a:pathLst>
            </a:custGeom>
            <a:ln w="12700">
              <a:solidFill>
                <a:srgbClr val="595959"/>
              </a:solidFill>
            </a:ln>
          </p:spPr>
          <p:txBody>
            <a:bodyPr wrap="square" lIns="0" tIns="0" rIns="0" bIns="0" rtlCol="0"/>
            <a:lstStyle/>
            <a:p>
              <a:endParaRPr dirty="0"/>
            </a:p>
          </p:txBody>
        </p:sp>
        <p:sp>
          <p:nvSpPr>
            <p:cNvPr id="13" name="object 13"/>
            <p:cNvSpPr/>
            <p:nvPr/>
          </p:nvSpPr>
          <p:spPr>
            <a:xfrm>
              <a:off x="4819650" y="3943350"/>
              <a:ext cx="0" cy="1206500"/>
            </a:xfrm>
            <a:custGeom>
              <a:avLst/>
              <a:gdLst/>
              <a:ahLst/>
              <a:cxnLst/>
              <a:rect l="l" t="t" r="r" b="b"/>
              <a:pathLst>
                <a:path h="1206500">
                  <a:moveTo>
                    <a:pt x="0" y="0"/>
                  </a:moveTo>
                  <a:lnTo>
                    <a:pt x="1" y="1206500"/>
                  </a:lnTo>
                </a:path>
              </a:pathLst>
            </a:custGeom>
            <a:ln w="12700">
              <a:solidFill>
                <a:srgbClr val="595959"/>
              </a:solidFill>
            </a:ln>
          </p:spPr>
          <p:txBody>
            <a:bodyPr wrap="square" lIns="0" tIns="0" rIns="0" bIns="0" rtlCol="0"/>
            <a:lstStyle/>
            <a:p>
              <a:endParaRPr dirty="0"/>
            </a:p>
          </p:txBody>
        </p:sp>
        <p:sp>
          <p:nvSpPr>
            <p:cNvPr id="14" name="object 14"/>
            <p:cNvSpPr/>
            <p:nvPr/>
          </p:nvSpPr>
          <p:spPr>
            <a:xfrm>
              <a:off x="1797050" y="5137150"/>
              <a:ext cx="3035300" cy="0"/>
            </a:xfrm>
            <a:custGeom>
              <a:avLst/>
              <a:gdLst/>
              <a:ahLst/>
              <a:cxnLst/>
              <a:rect l="l" t="t" r="r" b="b"/>
              <a:pathLst>
                <a:path w="3035300">
                  <a:moveTo>
                    <a:pt x="3035300" y="0"/>
                  </a:moveTo>
                  <a:lnTo>
                    <a:pt x="0" y="0"/>
                  </a:lnTo>
                </a:path>
              </a:pathLst>
            </a:custGeom>
            <a:ln w="12700">
              <a:solidFill>
                <a:srgbClr val="595959"/>
              </a:solidFill>
            </a:ln>
          </p:spPr>
          <p:txBody>
            <a:bodyPr wrap="square" lIns="0" tIns="0" rIns="0" bIns="0" rtlCol="0"/>
            <a:lstStyle/>
            <a:p>
              <a:endParaRPr dirty="0"/>
            </a:p>
          </p:txBody>
        </p:sp>
        <p:sp>
          <p:nvSpPr>
            <p:cNvPr id="15" name="object 15"/>
            <p:cNvSpPr/>
            <p:nvPr/>
          </p:nvSpPr>
          <p:spPr>
            <a:xfrm>
              <a:off x="4171950" y="4184650"/>
              <a:ext cx="0" cy="711200"/>
            </a:xfrm>
            <a:custGeom>
              <a:avLst/>
              <a:gdLst/>
              <a:ahLst/>
              <a:cxnLst/>
              <a:rect l="l" t="t" r="r" b="b"/>
              <a:pathLst>
                <a:path h="711200">
                  <a:moveTo>
                    <a:pt x="0" y="0"/>
                  </a:moveTo>
                  <a:lnTo>
                    <a:pt x="1" y="711200"/>
                  </a:lnTo>
                </a:path>
              </a:pathLst>
            </a:custGeom>
            <a:ln w="12700">
              <a:solidFill>
                <a:srgbClr val="595959"/>
              </a:solidFill>
            </a:ln>
          </p:spPr>
          <p:txBody>
            <a:bodyPr wrap="square" lIns="0" tIns="0" rIns="0" bIns="0" rtlCol="0"/>
            <a:lstStyle/>
            <a:p>
              <a:endParaRPr dirty="0"/>
            </a:p>
          </p:txBody>
        </p:sp>
        <p:sp>
          <p:nvSpPr>
            <p:cNvPr id="16" name="object 16"/>
            <p:cNvSpPr/>
            <p:nvPr/>
          </p:nvSpPr>
          <p:spPr>
            <a:xfrm>
              <a:off x="1797050" y="4895850"/>
              <a:ext cx="2374900" cy="0"/>
            </a:xfrm>
            <a:custGeom>
              <a:avLst/>
              <a:gdLst/>
              <a:ahLst/>
              <a:cxnLst/>
              <a:rect l="l" t="t" r="r" b="b"/>
              <a:pathLst>
                <a:path w="2374900">
                  <a:moveTo>
                    <a:pt x="2374900" y="0"/>
                  </a:moveTo>
                  <a:lnTo>
                    <a:pt x="0" y="0"/>
                  </a:lnTo>
                </a:path>
              </a:pathLst>
            </a:custGeom>
            <a:ln w="12700">
              <a:solidFill>
                <a:srgbClr val="595959"/>
              </a:solidFill>
            </a:ln>
          </p:spPr>
          <p:txBody>
            <a:bodyPr wrap="square" lIns="0" tIns="0" rIns="0" bIns="0" rtlCol="0"/>
            <a:lstStyle/>
            <a:p>
              <a:endParaRPr dirty="0"/>
            </a:p>
          </p:txBody>
        </p:sp>
        <p:sp>
          <p:nvSpPr>
            <p:cNvPr id="17" name="object 17"/>
            <p:cNvSpPr/>
            <p:nvPr/>
          </p:nvSpPr>
          <p:spPr>
            <a:xfrm>
              <a:off x="1847850" y="4438650"/>
              <a:ext cx="1689100" cy="0"/>
            </a:xfrm>
            <a:custGeom>
              <a:avLst/>
              <a:gdLst/>
              <a:ahLst/>
              <a:cxnLst/>
              <a:rect l="l" t="t" r="r" b="b"/>
              <a:pathLst>
                <a:path w="1689100">
                  <a:moveTo>
                    <a:pt x="0" y="0"/>
                  </a:moveTo>
                  <a:lnTo>
                    <a:pt x="1689100" y="0"/>
                  </a:lnTo>
                </a:path>
              </a:pathLst>
            </a:custGeom>
            <a:ln w="12700">
              <a:solidFill>
                <a:srgbClr val="595959"/>
              </a:solidFill>
            </a:ln>
          </p:spPr>
          <p:txBody>
            <a:bodyPr wrap="square" lIns="0" tIns="0" rIns="0" bIns="0" rtlCol="0"/>
            <a:lstStyle/>
            <a:p>
              <a:endParaRPr dirty="0"/>
            </a:p>
          </p:txBody>
        </p:sp>
        <p:sp>
          <p:nvSpPr>
            <p:cNvPr id="18" name="object 18"/>
            <p:cNvSpPr/>
            <p:nvPr/>
          </p:nvSpPr>
          <p:spPr>
            <a:xfrm>
              <a:off x="3536950" y="4438650"/>
              <a:ext cx="0" cy="228600"/>
            </a:xfrm>
            <a:custGeom>
              <a:avLst/>
              <a:gdLst/>
              <a:ahLst/>
              <a:cxnLst/>
              <a:rect l="l" t="t" r="r" b="b"/>
              <a:pathLst>
                <a:path h="228600">
                  <a:moveTo>
                    <a:pt x="0" y="0"/>
                  </a:moveTo>
                  <a:lnTo>
                    <a:pt x="1" y="228600"/>
                  </a:lnTo>
                </a:path>
              </a:pathLst>
            </a:custGeom>
            <a:ln w="12700">
              <a:solidFill>
                <a:srgbClr val="595959"/>
              </a:solidFill>
            </a:ln>
          </p:spPr>
          <p:txBody>
            <a:bodyPr wrap="square" lIns="0" tIns="0" rIns="0" bIns="0" rtlCol="0"/>
            <a:lstStyle/>
            <a:p>
              <a:endParaRPr dirty="0"/>
            </a:p>
          </p:txBody>
        </p:sp>
        <p:sp>
          <p:nvSpPr>
            <p:cNvPr id="19" name="object 19"/>
            <p:cNvSpPr/>
            <p:nvPr/>
          </p:nvSpPr>
          <p:spPr>
            <a:xfrm>
              <a:off x="1822450" y="4667250"/>
              <a:ext cx="1714500" cy="0"/>
            </a:xfrm>
            <a:custGeom>
              <a:avLst/>
              <a:gdLst/>
              <a:ahLst/>
              <a:cxnLst/>
              <a:rect l="l" t="t" r="r" b="b"/>
              <a:pathLst>
                <a:path w="1714500">
                  <a:moveTo>
                    <a:pt x="1714500" y="0"/>
                  </a:moveTo>
                  <a:lnTo>
                    <a:pt x="0" y="0"/>
                  </a:lnTo>
                </a:path>
              </a:pathLst>
            </a:custGeom>
            <a:ln w="12700">
              <a:solidFill>
                <a:srgbClr val="595959"/>
              </a:solidFill>
            </a:ln>
          </p:spPr>
          <p:txBody>
            <a:bodyPr wrap="square" lIns="0" tIns="0" rIns="0" bIns="0" rtlCol="0"/>
            <a:lstStyle/>
            <a:p>
              <a:endParaRPr dirty="0"/>
            </a:p>
          </p:txBody>
        </p:sp>
      </p:grpSp>
      <p:sp>
        <p:nvSpPr>
          <p:cNvPr id="20" name="object 20"/>
          <p:cNvSpPr txBox="1"/>
          <p:nvPr/>
        </p:nvSpPr>
        <p:spPr>
          <a:xfrm>
            <a:off x="1822450" y="2836571"/>
            <a:ext cx="5232400" cy="1809750"/>
          </a:xfrm>
          <a:prstGeom prst="rect">
            <a:avLst/>
          </a:prstGeom>
        </p:spPr>
        <p:txBody>
          <a:bodyPr vert="horz" wrap="square" lIns="0" tIns="109855" rIns="0" bIns="0" rtlCol="0">
            <a:spAutoFit/>
          </a:bodyPr>
          <a:lstStyle/>
          <a:p>
            <a:pPr marL="4430395">
              <a:lnSpc>
                <a:spcPct val="100000"/>
              </a:lnSpc>
              <a:spcBef>
                <a:spcPts val="865"/>
              </a:spcBef>
            </a:pPr>
            <a:r>
              <a:rPr sz="1400" b="1" spc="-5" dirty="0">
                <a:solidFill>
                  <a:srgbClr val="595959"/>
                </a:solidFill>
                <a:latin typeface="Times New Roman"/>
                <a:cs typeface="Times New Roman"/>
              </a:rPr>
              <a:t>Pragmatic</a:t>
            </a:r>
            <a:endParaRPr sz="1400" dirty="0">
              <a:latin typeface="Times New Roman"/>
              <a:cs typeface="Times New Roman"/>
            </a:endParaRPr>
          </a:p>
          <a:p>
            <a:pPr marL="12700">
              <a:lnSpc>
                <a:spcPct val="100000"/>
              </a:lnSpc>
              <a:spcBef>
                <a:spcPts val="770"/>
              </a:spcBef>
              <a:tabLst>
                <a:tab pos="3983990" algn="l"/>
              </a:tabLst>
            </a:pPr>
            <a:r>
              <a:rPr sz="1400" b="1" u="heavy" dirty="0">
                <a:solidFill>
                  <a:srgbClr val="595959"/>
                </a:solidFill>
                <a:uFill>
                  <a:solidFill>
                    <a:srgbClr val="595959"/>
                  </a:solidFill>
                </a:uFill>
                <a:latin typeface="Times New Roman"/>
                <a:cs typeface="Times New Roman"/>
              </a:rPr>
              <a:t> 	Disc</a:t>
            </a:r>
            <a:r>
              <a:rPr sz="1400" b="1" dirty="0">
                <a:solidFill>
                  <a:srgbClr val="595959"/>
                </a:solidFill>
                <a:latin typeface="Times New Roman"/>
                <a:cs typeface="Times New Roman"/>
              </a:rPr>
              <a:t>ourse</a:t>
            </a:r>
            <a:endParaRPr sz="1400" dirty="0">
              <a:latin typeface="Times New Roman"/>
              <a:cs typeface="Times New Roman"/>
            </a:endParaRPr>
          </a:p>
          <a:p>
            <a:pPr marL="25400">
              <a:lnSpc>
                <a:spcPct val="100000"/>
              </a:lnSpc>
              <a:spcBef>
                <a:spcPts val="70"/>
              </a:spcBef>
              <a:tabLst>
                <a:tab pos="3400425" algn="l"/>
              </a:tabLst>
            </a:pPr>
            <a:r>
              <a:rPr sz="1400" b="1" u="heavy" dirty="0">
                <a:solidFill>
                  <a:srgbClr val="595959"/>
                </a:solidFill>
                <a:uFill>
                  <a:solidFill>
                    <a:srgbClr val="595959"/>
                  </a:solidFill>
                </a:uFill>
                <a:latin typeface="Times New Roman"/>
                <a:cs typeface="Times New Roman"/>
              </a:rPr>
              <a:t> 	</a:t>
            </a:r>
            <a:r>
              <a:rPr sz="1400" b="1" u="heavy" spc="-5" dirty="0">
                <a:solidFill>
                  <a:srgbClr val="595959"/>
                </a:solidFill>
                <a:uFill>
                  <a:solidFill>
                    <a:srgbClr val="595959"/>
                  </a:solidFill>
                </a:uFill>
                <a:latin typeface="Times New Roman"/>
                <a:cs typeface="Times New Roman"/>
              </a:rPr>
              <a:t>Sem</a:t>
            </a:r>
            <a:r>
              <a:rPr sz="1400" b="1" spc="-5" dirty="0">
                <a:solidFill>
                  <a:srgbClr val="595959"/>
                </a:solidFill>
                <a:latin typeface="Times New Roman"/>
                <a:cs typeface="Times New Roman"/>
              </a:rPr>
              <a:t>antic</a:t>
            </a:r>
            <a:endParaRPr sz="1400" dirty="0">
              <a:latin typeface="Times New Roman"/>
              <a:cs typeface="Times New Roman"/>
            </a:endParaRPr>
          </a:p>
          <a:p>
            <a:pPr marL="2722880">
              <a:lnSpc>
                <a:spcPct val="100000"/>
              </a:lnSpc>
              <a:spcBef>
                <a:spcPts val="85"/>
              </a:spcBef>
            </a:pPr>
            <a:r>
              <a:rPr sz="1400" b="1" spc="-5" dirty="0">
                <a:solidFill>
                  <a:srgbClr val="595959"/>
                </a:solidFill>
                <a:latin typeface="Times New Roman"/>
                <a:cs typeface="Times New Roman"/>
              </a:rPr>
              <a:t>Syntactic</a:t>
            </a:r>
            <a:endParaRPr sz="1400" dirty="0">
              <a:latin typeface="Times New Roman"/>
              <a:cs typeface="Times New Roman"/>
            </a:endParaRPr>
          </a:p>
          <a:p>
            <a:pPr marL="25400">
              <a:lnSpc>
                <a:spcPct val="100000"/>
              </a:lnSpc>
              <a:spcBef>
                <a:spcPts val="405"/>
              </a:spcBef>
              <a:tabLst>
                <a:tab pos="2272665" algn="l"/>
              </a:tabLst>
            </a:pPr>
            <a:r>
              <a:rPr sz="1400" b="1" u="heavy" dirty="0">
                <a:solidFill>
                  <a:srgbClr val="595959"/>
                </a:solidFill>
                <a:uFill>
                  <a:solidFill>
                    <a:srgbClr val="595959"/>
                  </a:solidFill>
                </a:uFill>
                <a:latin typeface="Times New Roman"/>
                <a:cs typeface="Times New Roman"/>
              </a:rPr>
              <a:t> 	</a:t>
            </a:r>
            <a:r>
              <a:rPr sz="1400" b="1" u="heavy" spc="-5" dirty="0">
                <a:solidFill>
                  <a:srgbClr val="595959"/>
                </a:solidFill>
                <a:uFill>
                  <a:solidFill>
                    <a:srgbClr val="595959"/>
                  </a:solidFill>
                </a:uFill>
                <a:latin typeface="Times New Roman"/>
                <a:cs typeface="Times New Roman"/>
              </a:rPr>
              <a:t>L</a:t>
            </a:r>
            <a:r>
              <a:rPr sz="1400" b="1" spc="-5" dirty="0">
                <a:solidFill>
                  <a:srgbClr val="595959"/>
                </a:solidFill>
                <a:latin typeface="Times New Roman"/>
                <a:cs typeface="Times New Roman"/>
              </a:rPr>
              <a:t>exical</a:t>
            </a:r>
            <a:endParaRPr sz="1400" dirty="0">
              <a:latin typeface="Times New Roman"/>
              <a:cs typeface="Times New Roman"/>
            </a:endParaRPr>
          </a:p>
          <a:p>
            <a:pPr marL="912494" marR="2854325" indent="340995">
              <a:lnSpc>
                <a:spcPts val="1800"/>
              </a:lnSpc>
              <a:spcBef>
                <a:spcPts val="30"/>
              </a:spcBef>
            </a:pPr>
            <a:r>
              <a:rPr sz="1400" b="1" dirty="0">
                <a:solidFill>
                  <a:srgbClr val="595959"/>
                </a:solidFill>
                <a:latin typeface="Times New Roman"/>
                <a:cs typeface="Times New Roman"/>
              </a:rPr>
              <a:t>Mor</a:t>
            </a:r>
            <a:r>
              <a:rPr sz="1400" b="1" spc="-5" dirty="0">
                <a:solidFill>
                  <a:srgbClr val="595959"/>
                </a:solidFill>
                <a:latin typeface="Times New Roman"/>
                <a:cs typeface="Times New Roman"/>
              </a:rPr>
              <a:t>ph</a:t>
            </a:r>
            <a:r>
              <a:rPr sz="1400" b="1" dirty="0">
                <a:solidFill>
                  <a:srgbClr val="595959"/>
                </a:solidFill>
                <a:latin typeface="Times New Roman"/>
                <a:cs typeface="Times New Roman"/>
              </a:rPr>
              <a:t>o</a:t>
            </a:r>
            <a:r>
              <a:rPr sz="1400" b="1" spc="-5" dirty="0">
                <a:solidFill>
                  <a:srgbClr val="595959"/>
                </a:solidFill>
                <a:latin typeface="Times New Roman"/>
                <a:cs typeface="Times New Roman"/>
              </a:rPr>
              <a:t>l</a:t>
            </a:r>
            <a:r>
              <a:rPr sz="1400" b="1" dirty="0">
                <a:solidFill>
                  <a:srgbClr val="595959"/>
                </a:solidFill>
                <a:latin typeface="Times New Roman"/>
                <a:cs typeface="Times New Roman"/>
              </a:rPr>
              <a:t>og</a:t>
            </a:r>
            <a:r>
              <a:rPr sz="1400" b="1" spc="-5" dirty="0">
                <a:solidFill>
                  <a:srgbClr val="595959"/>
                </a:solidFill>
                <a:latin typeface="Times New Roman"/>
                <a:cs typeface="Times New Roman"/>
              </a:rPr>
              <a:t>i</a:t>
            </a:r>
            <a:r>
              <a:rPr sz="1400" b="1" dirty="0">
                <a:solidFill>
                  <a:srgbClr val="595959"/>
                </a:solidFill>
                <a:latin typeface="Times New Roman"/>
                <a:cs typeface="Times New Roman"/>
              </a:rPr>
              <a:t>cal  </a:t>
            </a:r>
            <a:r>
              <a:rPr sz="1400" b="1" spc="-5" dirty="0">
                <a:solidFill>
                  <a:srgbClr val="595959"/>
                </a:solidFill>
                <a:latin typeface="Times New Roman"/>
                <a:cs typeface="Times New Roman"/>
              </a:rPr>
              <a:t>Phonetic</a:t>
            </a:r>
            <a:endParaRPr sz="1400" dirty="0">
              <a:latin typeface="Times New Roman"/>
              <a:cs typeface="Times New Roman"/>
            </a:endParaRPr>
          </a:p>
        </p:txBody>
      </p:sp>
      <p:grpSp>
        <p:nvGrpSpPr>
          <p:cNvPr id="21" name="object 21"/>
          <p:cNvGrpSpPr/>
          <p:nvPr/>
        </p:nvGrpSpPr>
        <p:grpSpPr>
          <a:xfrm>
            <a:off x="1797050" y="2908300"/>
            <a:ext cx="5441950" cy="3251200"/>
            <a:chOff x="1797050" y="2908300"/>
            <a:chExt cx="5441950" cy="3251200"/>
          </a:xfrm>
        </p:grpSpPr>
        <p:sp>
          <p:nvSpPr>
            <p:cNvPr id="22" name="object 22"/>
            <p:cNvSpPr/>
            <p:nvPr/>
          </p:nvSpPr>
          <p:spPr>
            <a:xfrm>
              <a:off x="7232650" y="2914650"/>
              <a:ext cx="5435600" cy="3238500"/>
            </a:xfrm>
            <a:custGeom>
              <a:avLst/>
              <a:gdLst/>
              <a:ahLst/>
              <a:cxnLst/>
              <a:rect l="l" t="t" r="r" b="b"/>
              <a:pathLst>
                <a:path w="5435600" h="3238500">
                  <a:moveTo>
                    <a:pt x="0" y="0"/>
                  </a:moveTo>
                  <a:lnTo>
                    <a:pt x="0" y="3238500"/>
                  </a:lnTo>
                </a:path>
                <a:path w="5435600" h="3238500">
                  <a:moveTo>
                    <a:pt x="0" y="0"/>
                  </a:moveTo>
                  <a:lnTo>
                    <a:pt x="5435600" y="1"/>
                  </a:lnTo>
                </a:path>
              </a:pathLst>
            </a:custGeom>
            <a:ln w="12700">
              <a:solidFill>
                <a:srgbClr val="595959"/>
              </a:solidFill>
            </a:ln>
          </p:spPr>
          <p:txBody>
            <a:bodyPr wrap="square" lIns="0" tIns="0" rIns="0" bIns="0" rtlCol="0"/>
            <a:lstStyle/>
            <a:p>
              <a:endParaRPr dirty="0"/>
            </a:p>
          </p:txBody>
        </p:sp>
        <p:sp>
          <p:nvSpPr>
            <p:cNvPr id="23" name="object 23"/>
            <p:cNvSpPr/>
            <p:nvPr/>
          </p:nvSpPr>
          <p:spPr>
            <a:xfrm>
              <a:off x="1809750" y="6153150"/>
              <a:ext cx="5422900" cy="0"/>
            </a:xfrm>
            <a:custGeom>
              <a:avLst/>
              <a:gdLst/>
              <a:ahLst/>
              <a:cxnLst/>
              <a:rect l="l" t="t" r="r" b="b"/>
              <a:pathLst>
                <a:path w="5422900">
                  <a:moveTo>
                    <a:pt x="5422900" y="0"/>
                  </a:moveTo>
                  <a:lnTo>
                    <a:pt x="0" y="1"/>
                  </a:lnTo>
                </a:path>
              </a:pathLst>
            </a:custGeom>
            <a:ln w="12700">
              <a:solidFill>
                <a:srgbClr val="595959"/>
              </a:solidFill>
            </a:ln>
          </p:spPr>
          <p:txBody>
            <a:bodyPr wrap="square" lIns="0" tIns="0" rIns="0" bIns="0" rtlCol="0"/>
            <a:lstStyle/>
            <a:p>
              <a:endParaRPr dirty="0"/>
            </a:p>
          </p:txBody>
        </p:sp>
      </p:grpSp>
      <p:sp>
        <p:nvSpPr>
          <p:cNvPr id="24" name="object 2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25" name="object 2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8</a:t>
            </a:fld>
            <a:endParaRPr sz="800" dirty="0">
              <a:latin typeface="Times New Roman"/>
              <a:cs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6836" y="989584"/>
            <a:ext cx="5068570" cy="665480"/>
          </a:xfrm>
          <a:prstGeom prst="rect">
            <a:avLst/>
          </a:prstGeom>
        </p:spPr>
        <p:txBody>
          <a:bodyPr vert="horz" wrap="square" lIns="0" tIns="12700" rIns="0" bIns="0" rtlCol="0">
            <a:spAutoFit/>
          </a:bodyPr>
          <a:lstStyle/>
          <a:p>
            <a:pPr marL="12700">
              <a:lnSpc>
                <a:spcPct val="100000"/>
              </a:lnSpc>
              <a:spcBef>
                <a:spcPts val="100"/>
              </a:spcBef>
            </a:pPr>
            <a:r>
              <a:rPr spc="65" dirty="0"/>
              <a:t>Why </a:t>
            </a:r>
            <a:r>
              <a:rPr spc="50" dirty="0"/>
              <a:t>Is </a:t>
            </a:r>
            <a:r>
              <a:rPr spc="65" dirty="0"/>
              <a:t>NLP </a:t>
            </a:r>
            <a:r>
              <a:rPr spc="50" dirty="0"/>
              <a:t>So</a:t>
            </a:r>
            <a:r>
              <a:rPr spc="370" dirty="0"/>
              <a:t> </a:t>
            </a:r>
            <a:r>
              <a:rPr spc="80" dirty="0"/>
              <a:t>Hard?</a:t>
            </a:r>
          </a:p>
        </p:txBody>
      </p:sp>
      <p:sp>
        <p:nvSpPr>
          <p:cNvPr id="4" name="object 4"/>
          <p:cNvSpPr txBox="1">
            <a:spLocks noGrp="1"/>
          </p:cNvSpPr>
          <p:nvPr>
            <p:ph type="ftr" sz="quarter" idx="5"/>
          </p:nvPr>
        </p:nvSpPr>
        <p:spPr>
          <a:prstGeom prst="rect">
            <a:avLst/>
          </a:prstGeom>
        </p:spPr>
        <p:txBody>
          <a:bodyPr vert="horz" wrap="square" lIns="0" tIns="1270" rIns="0" bIns="0" rtlCol="0">
            <a:spAutoFit/>
          </a:bodyPr>
          <a:lstStyle/>
          <a:p>
            <a:pPr marL="12700">
              <a:lnSpc>
                <a:spcPct val="100000"/>
              </a:lnSpc>
              <a:spcBef>
                <a:spcPts val="10"/>
              </a:spcBef>
            </a:pPr>
            <a:r>
              <a:rPr spc="-5" dirty="0"/>
              <a:t>SCHOOL OF INFORMATION STUDIES </a:t>
            </a:r>
            <a:r>
              <a:rPr dirty="0"/>
              <a:t>| </a:t>
            </a:r>
            <a:r>
              <a:rPr spc="-5" dirty="0"/>
              <a:t>SYRACUSE</a:t>
            </a:r>
            <a:r>
              <a:rPr spc="30" dirty="0"/>
              <a:t> </a:t>
            </a:r>
            <a:r>
              <a:rPr spc="-5" dirty="0"/>
              <a:t>UNIVERSITY</a:t>
            </a:r>
          </a:p>
        </p:txBody>
      </p:sp>
      <p:sp>
        <p:nvSpPr>
          <p:cNvPr id="5" name="object 5"/>
          <p:cNvSpPr txBox="1"/>
          <p:nvPr/>
        </p:nvSpPr>
        <p:spPr>
          <a:xfrm>
            <a:off x="6222715" y="6545267"/>
            <a:ext cx="177800" cy="138430"/>
          </a:xfrm>
          <a:prstGeom prst="rect">
            <a:avLst/>
          </a:prstGeom>
        </p:spPr>
        <p:txBody>
          <a:bodyPr vert="horz" wrap="square" lIns="0" tIns="1270" rIns="0" bIns="0" rtlCol="0">
            <a:spAutoFit/>
          </a:bodyPr>
          <a:lstStyle/>
          <a:p>
            <a:pPr marL="38100">
              <a:lnSpc>
                <a:spcPct val="100000"/>
              </a:lnSpc>
              <a:spcBef>
                <a:spcPts val="10"/>
              </a:spcBef>
            </a:pPr>
            <a:fld id="{81D60167-4931-47E6-BA6A-407CBD079E47}" type="slidenum">
              <a:rPr sz="800" dirty="0">
                <a:solidFill>
                  <a:srgbClr val="BFBFBF"/>
                </a:solidFill>
                <a:latin typeface="Times New Roman"/>
                <a:cs typeface="Times New Roman"/>
              </a:rPr>
              <a:t>9</a:t>
            </a:fld>
            <a:endParaRPr sz="800" dirty="0">
              <a:latin typeface="Times New Roman"/>
              <a:cs typeface="Times New Roman"/>
            </a:endParaRPr>
          </a:p>
        </p:txBody>
      </p:sp>
      <p:sp>
        <p:nvSpPr>
          <p:cNvPr id="3" name="object 3"/>
          <p:cNvSpPr txBox="1"/>
          <p:nvPr/>
        </p:nvSpPr>
        <p:spPr>
          <a:xfrm>
            <a:off x="892555" y="2110740"/>
            <a:ext cx="6358890" cy="3035300"/>
          </a:xfrm>
          <a:prstGeom prst="rect">
            <a:avLst/>
          </a:prstGeom>
        </p:spPr>
        <p:txBody>
          <a:bodyPr vert="horz" wrap="square" lIns="0" tIns="208280" rIns="0" bIns="0" rtlCol="0">
            <a:spAutoFit/>
          </a:bodyPr>
          <a:lstStyle/>
          <a:p>
            <a:pPr marL="12700">
              <a:lnSpc>
                <a:spcPct val="100000"/>
              </a:lnSpc>
              <a:spcBef>
                <a:spcPts val="1640"/>
              </a:spcBef>
            </a:pPr>
            <a:r>
              <a:rPr sz="2200" b="1" spc="-5" dirty="0">
                <a:solidFill>
                  <a:srgbClr val="595959"/>
                </a:solidFill>
                <a:latin typeface="Times New Roman"/>
                <a:cs typeface="Times New Roman"/>
              </a:rPr>
              <a:t>Seems </a:t>
            </a:r>
            <a:r>
              <a:rPr sz="2200" b="1" spc="-10" dirty="0">
                <a:solidFill>
                  <a:srgbClr val="595959"/>
                </a:solidFill>
                <a:latin typeface="Times New Roman"/>
                <a:cs typeface="Times New Roman"/>
              </a:rPr>
              <a:t>pretty </a:t>
            </a:r>
            <a:r>
              <a:rPr sz="2200" b="1" spc="-5" dirty="0">
                <a:solidFill>
                  <a:srgbClr val="595959"/>
                </a:solidFill>
                <a:latin typeface="Times New Roman"/>
                <a:cs typeface="Times New Roman"/>
              </a:rPr>
              <a:t>simple </a:t>
            </a:r>
            <a:r>
              <a:rPr sz="2200" b="1" dirty="0">
                <a:solidFill>
                  <a:srgbClr val="595959"/>
                </a:solidFill>
                <a:latin typeface="Times New Roman"/>
                <a:cs typeface="Times New Roman"/>
              </a:rPr>
              <a:t>for</a:t>
            </a:r>
            <a:r>
              <a:rPr sz="2200" b="1" spc="-50" dirty="0">
                <a:solidFill>
                  <a:srgbClr val="595959"/>
                </a:solidFill>
                <a:latin typeface="Times New Roman"/>
                <a:cs typeface="Times New Roman"/>
              </a:rPr>
              <a:t> </a:t>
            </a:r>
            <a:r>
              <a:rPr sz="2200" b="1" dirty="0">
                <a:solidFill>
                  <a:srgbClr val="595959"/>
                </a:solidFill>
                <a:latin typeface="Times New Roman"/>
                <a:cs typeface="Times New Roman"/>
              </a:rPr>
              <a:t>humans</a:t>
            </a:r>
            <a:endParaRPr sz="2200" dirty="0">
              <a:latin typeface="Times New Roman"/>
              <a:cs typeface="Times New Roman"/>
            </a:endParaRPr>
          </a:p>
          <a:p>
            <a:pPr marL="186690" marR="5080" indent="-137160">
              <a:lnSpc>
                <a:spcPts val="2100"/>
              </a:lnSpc>
              <a:spcBef>
                <a:spcPts val="1380"/>
              </a:spcBef>
              <a:buClr>
                <a:srgbClr val="002060"/>
              </a:buClr>
              <a:buFont typeface="Microsoft Sans Serif"/>
              <a:buChar char="▪"/>
              <a:tabLst>
                <a:tab pos="186690" algn="l"/>
              </a:tabLst>
            </a:pPr>
            <a:r>
              <a:rPr sz="1800" spc="-5" dirty="0">
                <a:solidFill>
                  <a:srgbClr val="595959"/>
                </a:solidFill>
                <a:latin typeface="Times New Roman"/>
                <a:cs typeface="Times New Roman"/>
              </a:rPr>
              <a:t>Usually quite </a:t>
            </a:r>
            <a:r>
              <a:rPr sz="1800" dirty="0">
                <a:solidFill>
                  <a:srgbClr val="595959"/>
                </a:solidFill>
                <a:latin typeface="Times New Roman"/>
                <a:cs typeface="Times New Roman"/>
              </a:rPr>
              <a:t>unaware of </a:t>
            </a:r>
            <a:r>
              <a:rPr sz="1800" spc="-5" dirty="0">
                <a:solidFill>
                  <a:srgbClr val="595959"/>
                </a:solidFill>
                <a:latin typeface="Times New Roman"/>
                <a:cs typeface="Times New Roman"/>
              </a:rPr>
              <a:t>the complexity </a:t>
            </a:r>
            <a:r>
              <a:rPr sz="1800" dirty="0">
                <a:solidFill>
                  <a:srgbClr val="595959"/>
                </a:solidFill>
                <a:latin typeface="Times New Roman"/>
                <a:cs typeface="Times New Roman"/>
              </a:rPr>
              <a:t>of </a:t>
            </a:r>
            <a:r>
              <a:rPr sz="1800" spc="-5" dirty="0">
                <a:solidFill>
                  <a:srgbClr val="595959"/>
                </a:solidFill>
                <a:latin typeface="Times New Roman"/>
                <a:cs typeface="Times New Roman"/>
              </a:rPr>
              <a:t>the language tasks they  </a:t>
            </a:r>
            <a:r>
              <a:rPr sz="1800" dirty="0">
                <a:solidFill>
                  <a:srgbClr val="595959"/>
                </a:solidFill>
                <a:latin typeface="Times New Roman"/>
                <a:cs typeface="Times New Roman"/>
              </a:rPr>
              <a:t>perform </a:t>
            </a:r>
            <a:r>
              <a:rPr sz="1800" spc="-5" dirty="0">
                <a:solidFill>
                  <a:srgbClr val="595959"/>
                </a:solidFill>
                <a:latin typeface="Times New Roman"/>
                <a:cs typeface="Times New Roman"/>
              </a:rPr>
              <a:t>so</a:t>
            </a:r>
            <a:r>
              <a:rPr sz="1800" spc="-10" dirty="0">
                <a:solidFill>
                  <a:srgbClr val="595959"/>
                </a:solidFill>
                <a:latin typeface="Times New Roman"/>
                <a:cs typeface="Times New Roman"/>
              </a:rPr>
              <a:t> </a:t>
            </a:r>
            <a:r>
              <a:rPr sz="1800" spc="-5" dirty="0">
                <a:solidFill>
                  <a:srgbClr val="595959"/>
                </a:solidFill>
                <a:latin typeface="Times New Roman"/>
                <a:cs typeface="Times New Roman"/>
              </a:rPr>
              <a:t>effortlessly</a:t>
            </a:r>
            <a:endParaRPr sz="1800" dirty="0">
              <a:latin typeface="Times New Roman"/>
              <a:cs typeface="Times New Roman"/>
            </a:endParaRPr>
          </a:p>
          <a:p>
            <a:pPr marL="12700">
              <a:lnSpc>
                <a:spcPct val="100000"/>
              </a:lnSpc>
              <a:spcBef>
                <a:spcPts val="1180"/>
              </a:spcBef>
            </a:pPr>
            <a:r>
              <a:rPr sz="2200" dirty="0">
                <a:solidFill>
                  <a:srgbClr val="595959"/>
                </a:solidFill>
                <a:latin typeface="Times New Roman"/>
                <a:cs typeface="Times New Roman"/>
              </a:rPr>
              <a:t>Some </a:t>
            </a:r>
            <a:r>
              <a:rPr sz="2200" spc="-5" dirty="0">
                <a:solidFill>
                  <a:srgbClr val="595959"/>
                </a:solidFill>
                <a:latin typeface="Times New Roman"/>
                <a:cs typeface="Times New Roman"/>
              </a:rPr>
              <a:t>reasons</a:t>
            </a:r>
            <a:r>
              <a:rPr sz="2200" spc="-20" dirty="0">
                <a:solidFill>
                  <a:srgbClr val="595959"/>
                </a:solidFill>
                <a:latin typeface="Times New Roman"/>
                <a:cs typeface="Times New Roman"/>
              </a:rPr>
              <a:t> </a:t>
            </a:r>
            <a:r>
              <a:rPr sz="2200" spc="-5" dirty="0">
                <a:solidFill>
                  <a:srgbClr val="595959"/>
                </a:solidFill>
                <a:latin typeface="Times New Roman"/>
                <a:cs typeface="Times New Roman"/>
              </a:rPr>
              <a:t>are:</a:t>
            </a:r>
            <a:endParaRPr sz="2200" dirty="0">
              <a:latin typeface="Times New Roman"/>
              <a:cs typeface="Times New Roman"/>
            </a:endParaRPr>
          </a:p>
          <a:p>
            <a:pPr marL="186690" indent="-137160">
              <a:lnSpc>
                <a:spcPct val="100000"/>
              </a:lnSpc>
              <a:spcBef>
                <a:spcPts val="1160"/>
              </a:spcBef>
              <a:buClr>
                <a:srgbClr val="002060"/>
              </a:buClr>
              <a:buFont typeface="Microsoft Sans Serif"/>
              <a:buChar char="▪"/>
              <a:tabLst>
                <a:tab pos="186690" algn="l"/>
              </a:tabLst>
            </a:pPr>
            <a:r>
              <a:rPr sz="1800" spc="-5" dirty="0">
                <a:solidFill>
                  <a:srgbClr val="595959"/>
                </a:solidFill>
                <a:latin typeface="Times New Roman"/>
                <a:cs typeface="Times New Roman"/>
              </a:rPr>
              <a:t>Ambiguity</a:t>
            </a:r>
            <a:endParaRPr sz="1800" dirty="0">
              <a:latin typeface="Times New Roman"/>
              <a:cs typeface="Times New Roman"/>
            </a:endParaRPr>
          </a:p>
          <a:p>
            <a:pPr marL="186690" indent="-137160">
              <a:lnSpc>
                <a:spcPct val="100000"/>
              </a:lnSpc>
              <a:spcBef>
                <a:spcPts val="1240"/>
              </a:spcBef>
              <a:buClr>
                <a:srgbClr val="002060"/>
              </a:buClr>
              <a:buFont typeface="Microsoft Sans Serif"/>
              <a:buChar char="▪"/>
              <a:tabLst>
                <a:tab pos="186690" algn="l"/>
              </a:tabLst>
            </a:pPr>
            <a:r>
              <a:rPr sz="1800" spc="-5" dirty="0">
                <a:solidFill>
                  <a:srgbClr val="595959"/>
                </a:solidFill>
                <a:latin typeface="Times New Roman"/>
                <a:cs typeface="Times New Roman"/>
              </a:rPr>
              <a:t>Subtleties </a:t>
            </a:r>
            <a:r>
              <a:rPr sz="1800" dirty="0">
                <a:solidFill>
                  <a:srgbClr val="595959"/>
                </a:solidFill>
                <a:latin typeface="Times New Roman"/>
                <a:cs typeface="Times New Roman"/>
              </a:rPr>
              <a:t>of</a:t>
            </a:r>
            <a:r>
              <a:rPr sz="1800" spc="-5" dirty="0">
                <a:solidFill>
                  <a:srgbClr val="595959"/>
                </a:solidFill>
                <a:latin typeface="Times New Roman"/>
                <a:cs typeface="Times New Roman"/>
              </a:rPr>
              <a:t> meaning</a:t>
            </a:r>
            <a:endParaRPr sz="1800" dirty="0">
              <a:latin typeface="Times New Roman"/>
              <a:cs typeface="Times New Roman"/>
            </a:endParaRPr>
          </a:p>
          <a:p>
            <a:pPr marL="369570" lvl="1" indent="-137795">
              <a:lnSpc>
                <a:spcPct val="100000"/>
              </a:lnSpc>
              <a:spcBef>
                <a:spcPts val="1240"/>
              </a:spcBef>
              <a:buClr>
                <a:srgbClr val="002060"/>
              </a:buClr>
              <a:buFont typeface="Microsoft Sans Serif"/>
              <a:buChar char="▪"/>
              <a:tabLst>
                <a:tab pos="369570" algn="l"/>
              </a:tabLst>
            </a:pPr>
            <a:r>
              <a:rPr sz="1800" spc="-20" dirty="0">
                <a:solidFill>
                  <a:srgbClr val="595959"/>
                </a:solidFill>
                <a:latin typeface="Times New Roman"/>
                <a:cs typeface="Times New Roman"/>
              </a:rPr>
              <a:t>Irony, </a:t>
            </a:r>
            <a:r>
              <a:rPr sz="1800" spc="-5" dirty="0">
                <a:solidFill>
                  <a:srgbClr val="595959"/>
                </a:solidFill>
                <a:latin typeface="Times New Roman"/>
                <a:cs typeface="Times New Roman"/>
              </a:rPr>
              <a:t>sarcasm, </a:t>
            </a:r>
            <a:r>
              <a:rPr sz="1800" spc="-15" dirty="0">
                <a:solidFill>
                  <a:srgbClr val="595959"/>
                </a:solidFill>
                <a:latin typeface="Times New Roman"/>
                <a:cs typeface="Times New Roman"/>
              </a:rPr>
              <a:t>humor,</a:t>
            </a:r>
            <a:r>
              <a:rPr sz="1800" spc="20" dirty="0">
                <a:solidFill>
                  <a:srgbClr val="595959"/>
                </a:solidFill>
                <a:latin typeface="Times New Roman"/>
                <a:cs typeface="Times New Roman"/>
              </a:rPr>
              <a:t> </a:t>
            </a:r>
            <a:r>
              <a:rPr sz="1800" spc="-5" dirty="0">
                <a:solidFill>
                  <a:srgbClr val="595959"/>
                </a:solidFill>
                <a:latin typeface="Times New Roman"/>
                <a:cs typeface="Times New Roman"/>
              </a:rPr>
              <a:t>metaphor</a:t>
            </a:r>
            <a:endParaRPr sz="1800" dirty="0">
              <a:latin typeface="Times New Roman"/>
              <a:cs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3807</Words>
  <Application>Microsoft Office PowerPoint</Application>
  <PresentationFormat>On-screen Show (4:3)</PresentationFormat>
  <Paragraphs>580</Paragraphs>
  <Slides>57</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57</vt:i4>
      </vt:variant>
    </vt:vector>
  </HeadingPairs>
  <TitlesOfParts>
    <vt:vector size="63" baseType="lpstr">
      <vt:lpstr>Arial</vt:lpstr>
      <vt:lpstr>Calibri</vt:lpstr>
      <vt:lpstr>Microsoft Sans Serif</vt:lpstr>
      <vt:lpstr>Proxima Nova</vt:lpstr>
      <vt:lpstr>Times New Roman</vt:lpstr>
      <vt:lpstr>Office Theme</vt:lpstr>
      <vt:lpstr>PowerPoint Presentation</vt:lpstr>
      <vt:lpstr>Natural Language Processing (NLP)</vt:lpstr>
      <vt:lpstr>Natural Language as the  User Interface</vt:lpstr>
      <vt:lpstr>Where Is NLP Now?</vt:lpstr>
      <vt:lpstr>Need for NLP</vt:lpstr>
      <vt:lpstr>Fields Contributing to NLP</vt:lpstr>
      <vt:lpstr>Two Sides of NLP: Analysis and Generation</vt:lpstr>
      <vt:lpstr>Synchronic Model of Language</vt:lpstr>
      <vt:lpstr>Why Is NLP So Hard?</vt:lpstr>
      <vt:lpstr>Ambiguous Newspaper Headlines</vt:lpstr>
      <vt:lpstr>Exercise 1.3.2</vt:lpstr>
      <vt:lpstr>PowerPoint Presentation</vt:lpstr>
      <vt:lpstr>NLP Application Areas</vt:lpstr>
      <vt:lpstr>NLP Application Areas</vt:lpstr>
      <vt:lpstr>NLP Application Areas</vt:lpstr>
      <vt:lpstr>NLP Application Areas</vt:lpstr>
      <vt:lpstr>NLP Application Areas</vt:lpstr>
      <vt:lpstr>NLP Application Areas</vt:lpstr>
      <vt:lpstr>Trends</vt:lpstr>
      <vt:lpstr>PowerPoint Presentation</vt:lpstr>
      <vt:lpstr>PowerPoint Presentation</vt:lpstr>
      <vt:lpstr>Levels of Language Analysis</vt:lpstr>
      <vt:lpstr>Levels of Language</vt:lpstr>
      <vt:lpstr>Speech Processing</vt:lpstr>
      <vt:lpstr>Morphological Analysis</vt:lpstr>
      <vt:lpstr>Lexical</vt:lpstr>
      <vt:lpstr>Lexical: Word Meanings</vt:lpstr>
      <vt:lpstr>Syntactic Analysis</vt:lpstr>
      <vt:lpstr>PowerPoint Presentation</vt:lpstr>
      <vt:lpstr>Syntactic Ambiguity: We Fed Her Dog Bones</vt:lpstr>
      <vt:lpstr>PowerPoint Presentation</vt:lpstr>
      <vt:lpstr>Semantics</vt:lpstr>
      <vt:lpstr>Semantic Role Labeling (SRL) Problem</vt:lpstr>
      <vt:lpstr>Semantic Relation Extraction</vt:lpstr>
      <vt:lpstr>Discourse Level</vt:lpstr>
      <vt:lpstr>Anaphora (Coreference) Resolution</vt:lpstr>
      <vt:lpstr>Pragmatics</vt:lpstr>
      <vt:lpstr>Pragmatics</vt:lpstr>
      <vt:lpstr>Techniques for NLP Analysis</vt:lpstr>
      <vt:lpstr>PowerPoint Presentation</vt:lpstr>
      <vt:lpstr>PowerPoint Presentation</vt:lpstr>
      <vt:lpstr>PowerPoint Presentation</vt:lpstr>
      <vt:lpstr>First Text-Processing Task:  Word Counts</vt:lpstr>
      <vt:lpstr>Preliminary Processing Required</vt:lpstr>
      <vt:lpstr>Preliminary Processing Required</vt:lpstr>
      <vt:lpstr>Word Counting in Corpora</vt:lpstr>
      <vt:lpstr>Word Frequencies</vt:lpstr>
      <vt:lpstr>PowerPoint Presentation</vt:lpstr>
      <vt:lpstr>PowerPoint Presentation</vt:lpstr>
      <vt:lpstr>Processing Text With NLTK</vt:lpstr>
      <vt:lpstr>Python and NLP</vt:lpstr>
      <vt:lpstr>Characteristics of Python</vt:lpstr>
      <vt:lpstr>Natural Language ToolKit  (NLTK)</vt:lpstr>
      <vt:lpstr>Natural Language ToolKit  (NLTK)</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Michael Larche</cp:lastModifiedBy>
  <cp:revision>7</cp:revision>
  <dcterms:created xsi:type="dcterms:W3CDTF">2021-02-09T16:27:25Z</dcterms:created>
  <dcterms:modified xsi:type="dcterms:W3CDTF">2021-02-10T01:37:37Z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2018-09-21T00:00:00Z</vt:filetime>
  </property>
  <property fmtid="{D5CDD505-2E9C-101B-9397-08002B2CF9AE}" pid="3" name="Creator">
    <vt:lpwstr>PowerPoint</vt:lpwstr>
  </property>
  <property fmtid="{D5CDD505-2E9C-101B-9397-08002B2CF9AE}" pid="4" name="LastSaved">
    <vt:filetime>2021-02-09T00:00:00Z</vt:filetime>
  </property>
</Properties>
</file>